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166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0090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745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613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0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249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9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97CE0B-C134-49A8-9CD8-2F1C746F4EB4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659308-159F-4B4A-9030-827E3191E9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803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761" y="396816"/>
            <a:ext cx="7599024" cy="862641"/>
          </a:xfrm>
        </p:spPr>
        <p:txBody>
          <a:bodyPr/>
          <a:lstStyle/>
          <a:p>
            <a:r>
              <a:rPr lang="ru-RU" dirty="0" smtClean="0"/>
              <a:t>Смазочные Материалы.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89341" y="1699402"/>
            <a:ext cx="3588590" cy="156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МОТОРНЫЕ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25419" y="1579669"/>
            <a:ext cx="3700732" cy="156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ТРАНСМИССИОННЫЕ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40278" y="3700728"/>
            <a:ext cx="3812875" cy="161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ТУРБИННЫЕ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29599" y="3611191"/>
            <a:ext cx="3571336" cy="163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КОМПРЕСОРНЫЕ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81846" y="5241583"/>
            <a:ext cx="3674854" cy="1500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ПРИБОРНЫЕ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1377" y="1080383"/>
            <a:ext cx="593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Смазочные материалы подразделяются на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71" y="2562603"/>
            <a:ext cx="3688511" cy="2459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170" y="163902"/>
            <a:ext cx="9502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Требования к смазочным материалам</a:t>
            </a:r>
            <a:r>
              <a:rPr lang="en-US" sz="4400" dirty="0" smtClean="0"/>
              <a:t>: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35170" y="1042257"/>
            <a:ext cx="970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Образование надежных масляных пленок на трущихся поверхностях.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35170" y="1612836"/>
            <a:ext cx="809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Отвод теплоты и вынос продуктов износа из зоны трения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7155" y="2181648"/>
            <a:ext cx="8071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Защита метала от вредного воздействия внешней среды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27155" y="2750460"/>
            <a:ext cx="402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Химическая стабильность.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5170" y="3319272"/>
            <a:ext cx="561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Отсутствие коррозионной активности.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5170" y="3888084"/>
            <a:ext cx="414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6. Минимальная токсичность.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5170" y="4456896"/>
            <a:ext cx="293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7. Низкая стоимость.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06" y="3228484"/>
            <a:ext cx="6009160" cy="3380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9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312" y="175351"/>
            <a:ext cx="7021054" cy="980589"/>
          </a:xfrm>
        </p:spPr>
        <p:txBody>
          <a:bodyPr/>
          <a:lstStyle/>
          <a:p>
            <a:pPr algn="ctr"/>
            <a:r>
              <a:rPr lang="ru-RU" dirty="0" smtClean="0"/>
              <a:t>Моторные Масла.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30983" y="832774"/>
            <a:ext cx="1041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 работе двигателей протекают различные химические реакции, приводящие к загрязнению масла</a:t>
            </a:r>
          </a:p>
          <a:p>
            <a:pPr algn="ctr"/>
            <a:r>
              <a:rPr lang="ru-RU" dirty="0" smtClean="0"/>
              <a:t>и образованию отложений на поверхности металлов.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3400" y="1627555"/>
            <a:ext cx="148336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Топливо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4080" y="1479105"/>
            <a:ext cx="1544320" cy="73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Воздух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0960" y="1479105"/>
            <a:ext cx="1544320" cy="73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Масло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1280" y="2679114"/>
            <a:ext cx="2387601" cy="836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Дизель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6" idx="2"/>
            <a:endCxn id="10" idx="0"/>
          </p:cNvCxnSpPr>
          <p:nvPr/>
        </p:nvCxnSpPr>
        <p:spPr>
          <a:xfrm>
            <a:off x="6355080" y="2359075"/>
            <a:ext cx="1" cy="32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0" idx="0"/>
          </p:cNvCxnSpPr>
          <p:nvPr/>
        </p:nvCxnSpPr>
        <p:spPr>
          <a:xfrm>
            <a:off x="4206240" y="2214880"/>
            <a:ext cx="2148841" cy="464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  <a:endCxn id="10" idx="0"/>
          </p:cNvCxnSpPr>
          <p:nvPr/>
        </p:nvCxnSpPr>
        <p:spPr>
          <a:xfrm flipH="1">
            <a:off x="6355081" y="2214880"/>
            <a:ext cx="2098039" cy="464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058160" y="3299651"/>
            <a:ext cx="1483360" cy="1158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Продукты неполного сгорания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10" idx="1"/>
          </p:cNvCxnSpPr>
          <p:nvPr/>
        </p:nvCxnSpPr>
        <p:spPr>
          <a:xfrm flipH="1">
            <a:off x="3799840" y="3097237"/>
            <a:ext cx="1361440" cy="15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8" idx="0"/>
          </p:cNvCxnSpPr>
          <p:nvPr/>
        </p:nvCxnSpPr>
        <p:spPr>
          <a:xfrm>
            <a:off x="3793302" y="3097237"/>
            <a:ext cx="6538" cy="202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058160" y="4685125"/>
            <a:ext cx="14702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Сажа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5" name="Прямая со стрелкой 24"/>
          <p:cNvCxnSpPr>
            <a:stCxn id="18" idx="2"/>
            <a:endCxn id="23" idx="0"/>
          </p:cNvCxnSpPr>
          <p:nvPr/>
        </p:nvCxnSpPr>
        <p:spPr>
          <a:xfrm flipH="1">
            <a:off x="3793302" y="4457891"/>
            <a:ext cx="6538" cy="227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3" idx="2"/>
          </p:cNvCxnSpPr>
          <p:nvPr/>
        </p:nvCxnSpPr>
        <p:spPr>
          <a:xfrm>
            <a:off x="3793302" y="5142325"/>
            <a:ext cx="0" cy="1151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31" idx="1"/>
          </p:cNvCxnSpPr>
          <p:nvPr/>
        </p:nvCxnSpPr>
        <p:spPr>
          <a:xfrm flipV="1">
            <a:off x="3793302" y="6283960"/>
            <a:ext cx="1318177" cy="1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111479" y="5963920"/>
            <a:ext cx="245872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Отложения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68640" y="3321927"/>
            <a:ext cx="1239520" cy="123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Смолы и лаки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7" name="Прямая соединительная линия 36"/>
          <p:cNvCxnSpPr>
            <a:stCxn id="10" idx="3"/>
          </p:cNvCxnSpPr>
          <p:nvPr/>
        </p:nvCxnSpPr>
        <p:spPr>
          <a:xfrm>
            <a:off x="7548881" y="3097237"/>
            <a:ext cx="1239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5" idx="0"/>
          </p:cNvCxnSpPr>
          <p:nvPr/>
        </p:nvCxnSpPr>
        <p:spPr>
          <a:xfrm>
            <a:off x="8788400" y="3097237"/>
            <a:ext cx="0" cy="224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5" idx="2"/>
          </p:cNvCxnSpPr>
          <p:nvPr/>
        </p:nvCxnSpPr>
        <p:spPr>
          <a:xfrm>
            <a:off x="8788400" y="4556367"/>
            <a:ext cx="0" cy="1737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31" idx="3"/>
          </p:cNvCxnSpPr>
          <p:nvPr/>
        </p:nvCxnSpPr>
        <p:spPr>
          <a:xfrm flipH="1">
            <a:off x="7570199" y="6283960"/>
            <a:ext cx="12182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5395959" y="3702150"/>
                <a:ext cx="1889759" cy="11562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ru-RU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продукты полимеризации</a:t>
                </a:r>
                <a:endParaRPr lang="ru-RU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Скругленный 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959" y="3702150"/>
                <a:ext cx="1889759" cy="1156285"/>
              </a:xfrm>
              <a:prstGeom prst="roundRect">
                <a:avLst/>
              </a:prstGeom>
              <a:blipFill rotWithShape="0">
                <a:blip r:embed="rId2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 стрелкой 63"/>
          <p:cNvCxnSpPr>
            <a:stCxn id="62" idx="2"/>
            <a:endCxn id="31" idx="0"/>
          </p:cNvCxnSpPr>
          <p:nvPr/>
        </p:nvCxnSpPr>
        <p:spPr>
          <a:xfrm>
            <a:off x="6340839" y="4858435"/>
            <a:ext cx="0" cy="110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0" idx="2"/>
            <a:endCxn id="62" idx="0"/>
          </p:cNvCxnSpPr>
          <p:nvPr/>
        </p:nvCxnSpPr>
        <p:spPr>
          <a:xfrm flipH="1">
            <a:off x="6340839" y="3515360"/>
            <a:ext cx="14242" cy="186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7520399" y="3414889"/>
            <a:ext cx="0" cy="2549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5161280" y="3414889"/>
            <a:ext cx="0" cy="2549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511801" y="121920"/>
            <a:ext cx="148336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Топливо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32480" y="117665"/>
            <a:ext cx="1544320" cy="73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Воздух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79360" y="117665"/>
            <a:ext cx="1544320" cy="73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Масло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59680" y="1131304"/>
            <a:ext cx="2387601" cy="836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Бензиновый двигатель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22" idx="2"/>
            <a:endCxn id="24" idx="0"/>
          </p:cNvCxnSpPr>
          <p:nvPr/>
        </p:nvCxnSpPr>
        <p:spPr>
          <a:xfrm>
            <a:off x="4104640" y="853440"/>
            <a:ext cx="2148841" cy="27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3" idx="2"/>
            <a:endCxn id="24" idx="0"/>
          </p:cNvCxnSpPr>
          <p:nvPr/>
        </p:nvCxnSpPr>
        <p:spPr>
          <a:xfrm flipH="1">
            <a:off x="6253481" y="853440"/>
            <a:ext cx="2098039" cy="27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345240" y="3983595"/>
            <a:ext cx="1816478" cy="692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Смолы, углерод, лаки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02615" y="3192313"/>
            <a:ext cx="14702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Вода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>
            <a:stCxn id="28" idx="2"/>
          </p:cNvCxnSpPr>
          <p:nvPr/>
        </p:nvCxnSpPr>
        <p:spPr>
          <a:xfrm>
            <a:off x="3037757" y="3649513"/>
            <a:ext cx="0" cy="2142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024121" y="5420556"/>
            <a:ext cx="245872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Шлак, Лаки, Нагар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32242" y="2879775"/>
            <a:ext cx="1239520" cy="123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Масло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>
            <a:stCxn id="24" idx="3"/>
          </p:cNvCxnSpPr>
          <p:nvPr/>
        </p:nvCxnSpPr>
        <p:spPr>
          <a:xfrm flipV="1">
            <a:off x="7447281" y="1546873"/>
            <a:ext cx="2204721" cy="2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31" idx="0"/>
          </p:cNvCxnSpPr>
          <p:nvPr/>
        </p:nvCxnSpPr>
        <p:spPr>
          <a:xfrm>
            <a:off x="9652002" y="1546873"/>
            <a:ext cx="0" cy="133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1" idx="2"/>
          </p:cNvCxnSpPr>
          <p:nvPr/>
        </p:nvCxnSpPr>
        <p:spPr>
          <a:xfrm>
            <a:off x="9652002" y="4114215"/>
            <a:ext cx="0" cy="1626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30" idx="3"/>
          </p:cNvCxnSpPr>
          <p:nvPr/>
        </p:nvCxnSpPr>
        <p:spPr>
          <a:xfrm flipH="1">
            <a:off x="7482841" y="5740596"/>
            <a:ext cx="21691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179059" y="2734596"/>
                <a:ext cx="2161321" cy="83624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Продукты полимеризации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𝑷𝒃</m:t>
                    </m:r>
                    <m:r>
                      <a:rPr lang="en-US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𝑵𝑶</m:t>
                        </m:r>
                      </m:e>
                      <m:sub>
                        <m:r>
                          <a:rPr lang="en-US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Скругленный 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059" y="2734596"/>
                <a:ext cx="2161321" cy="836246"/>
              </a:xfrm>
              <a:prstGeom prst="roundRect">
                <a:avLst/>
              </a:prstGeom>
              <a:blipFill rotWithShape="0">
                <a:blip r:embed="rId2"/>
                <a:stretch>
                  <a:fillRect b="-6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>
            <a:stCxn id="21" idx="2"/>
            <a:endCxn id="24" idx="0"/>
          </p:cNvCxnSpPr>
          <p:nvPr/>
        </p:nvCxnSpPr>
        <p:spPr>
          <a:xfrm>
            <a:off x="6253481" y="853440"/>
            <a:ext cx="0" cy="27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4" idx="1"/>
          </p:cNvCxnSpPr>
          <p:nvPr/>
        </p:nvCxnSpPr>
        <p:spPr>
          <a:xfrm flipH="1">
            <a:off x="3037757" y="1549427"/>
            <a:ext cx="2021923" cy="35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8" idx="0"/>
          </p:cNvCxnSpPr>
          <p:nvPr/>
        </p:nvCxnSpPr>
        <p:spPr>
          <a:xfrm>
            <a:off x="3037757" y="1600935"/>
            <a:ext cx="0" cy="1591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0" idx="1"/>
          </p:cNvCxnSpPr>
          <p:nvPr/>
        </p:nvCxnSpPr>
        <p:spPr>
          <a:xfrm>
            <a:off x="3037757" y="5740596"/>
            <a:ext cx="1986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кругленная соединительная линия 69"/>
          <p:cNvCxnSpPr/>
          <p:nvPr/>
        </p:nvCxnSpPr>
        <p:spPr>
          <a:xfrm rot="16200000" flipV="1">
            <a:off x="3761486" y="4002981"/>
            <a:ext cx="1923561" cy="91158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>
          <a:xfrm rot="5400000" flipH="1" flipV="1">
            <a:off x="3958544" y="2276478"/>
            <a:ext cx="1529444" cy="9115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кругленная соединительная линия 77"/>
          <p:cNvCxnSpPr/>
          <p:nvPr/>
        </p:nvCxnSpPr>
        <p:spPr>
          <a:xfrm rot="5400000" flipH="1" flipV="1">
            <a:off x="6794793" y="3975861"/>
            <a:ext cx="1996636" cy="892755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кругленная соединительная линия 78"/>
          <p:cNvCxnSpPr/>
          <p:nvPr/>
        </p:nvCxnSpPr>
        <p:spPr>
          <a:xfrm rot="16200000" flipV="1">
            <a:off x="7068103" y="2246181"/>
            <a:ext cx="1456369" cy="89910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7" idx="2"/>
            <a:endCxn id="30" idx="0"/>
          </p:cNvCxnSpPr>
          <p:nvPr/>
        </p:nvCxnSpPr>
        <p:spPr>
          <a:xfrm>
            <a:off x="6253479" y="4675869"/>
            <a:ext cx="2" cy="744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36" idx="2"/>
            <a:endCxn id="27" idx="0"/>
          </p:cNvCxnSpPr>
          <p:nvPr/>
        </p:nvCxnSpPr>
        <p:spPr>
          <a:xfrm flipH="1">
            <a:off x="6253479" y="3570842"/>
            <a:ext cx="6241" cy="412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6995161" y="3570842"/>
            <a:ext cx="0" cy="412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5511801" y="3570842"/>
            <a:ext cx="0" cy="412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24" idx="2"/>
            <a:endCxn id="36" idx="0"/>
          </p:cNvCxnSpPr>
          <p:nvPr/>
        </p:nvCxnSpPr>
        <p:spPr>
          <a:xfrm>
            <a:off x="6253481" y="1967550"/>
            <a:ext cx="6239" cy="767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6995161" y="1967550"/>
            <a:ext cx="0" cy="767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5511801" y="1967550"/>
            <a:ext cx="0" cy="767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" y="193040"/>
            <a:ext cx="95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качестве моторных </a:t>
            </a:r>
            <a:r>
              <a:rPr lang="ru-RU" sz="2400" dirty="0" err="1" smtClean="0"/>
              <a:t>моторных</a:t>
            </a:r>
            <a:r>
              <a:rPr lang="ru-RU" sz="2400" dirty="0" smtClean="0"/>
              <a:t> используются  и синтетические масла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127760" y="883920"/>
            <a:ext cx="307848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Полиэфирные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165860" y="2316480"/>
            <a:ext cx="3078480" cy="93472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Диалкилбензольные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127760" y="3693160"/>
            <a:ext cx="3078480" cy="894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Полиэтиленгликоливые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127760" y="5029200"/>
            <a:ext cx="3078480" cy="90424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Фосфорорганические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560" y="1017230"/>
            <a:ext cx="722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Обладают высокой стойкостью против окисления, нашли применение</a:t>
            </a:r>
          </a:p>
          <a:p>
            <a:r>
              <a:rPr lang="ru-RU" dirty="0" smtClean="0"/>
              <a:t>в турбореактивных и турбовинтовых двигателях авиации.</a:t>
            </a:r>
          </a:p>
          <a:p>
            <a:endParaRPr lang="ru-RU" dirty="0"/>
          </a:p>
        </p:txBody>
      </p:sp>
      <p:sp>
        <p:nvSpPr>
          <p:cNvPr id="11" name="Минус 10"/>
          <p:cNvSpPr/>
          <p:nvPr/>
        </p:nvSpPr>
        <p:spPr>
          <a:xfrm>
            <a:off x="4272280" y="1076960"/>
            <a:ext cx="396240" cy="528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282440" y="2550160"/>
            <a:ext cx="386080" cy="4673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34560" y="2460674"/>
            <a:ext cx="667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Сочетают хорошие низкотемпературные свойства со стойкостью</a:t>
            </a:r>
          </a:p>
          <a:p>
            <a:r>
              <a:rPr lang="ru-RU" dirty="0"/>
              <a:t>к</a:t>
            </a:r>
            <a:r>
              <a:rPr lang="ru-RU" dirty="0" smtClean="0"/>
              <a:t> окислению, применяется в условиях холодного климата.</a:t>
            </a:r>
            <a:endParaRPr lang="ru-RU" dirty="0"/>
          </a:p>
        </p:txBody>
      </p:sp>
      <p:sp>
        <p:nvSpPr>
          <p:cNvPr id="14" name="Минус 13"/>
          <p:cNvSpPr/>
          <p:nvPr/>
        </p:nvSpPr>
        <p:spPr>
          <a:xfrm>
            <a:off x="4277360" y="5257800"/>
            <a:ext cx="386080" cy="447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63440" y="5073134"/>
            <a:ext cx="7343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Превосходят нефтяные масла по смазочным свойствам, огнестойкости.</a:t>
            </a:r>
          </a:p>
          <a:p>
            <a:r>
              <a:rPr lang="ru-RU" dirty="0" smtClean="0"/>
              <a:t>На поверхности металлов образует износостойкие пленки, благодаря </a:t>
            </a:r>
          </a:p>
          <a:p>
            <a:r>
              <a:rPr lang="ru-RU" dirty="0" smtClean="0"/>
              <a:t>этому увеличивается срок службы узлов трения.</a:t>
            </a:r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318000" y="3962400"/>
            <a:ext cx="345440" cy="447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34560" y="3962400"/>
            <a:ext cx="680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Используют в космической промышленности, хорошо растворима</a:t>
            </a:r>
          </a:p>
          <a:p>
            <a:r>
              <a:rPr lang="ru-RU" dirty="0" smtClean="0"/>
              <a:t>в воде, спиртах, ацетоне, им характерна низкая токсичность.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5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049" y="379562"/>
            <a:ext cx="349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Твердые смазки.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1049" y="1025893"/>
                <a:ext cx="104834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Используются слоистые материалы</a:t>
                </a:r>
                <a:r>
                  <a:rPr lang="en-US" sz="2400" dirty="0" smtClean="0"/>
                  <a:t>:</a:t>
                </a:r>
                <a:r>
                  <a:rPr lang="ru-RU" sz="2400" dirty="0" smtClean="0"/>
                  <a:t> графит, дисульфиды молибдена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𝑀𝑜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и</a:t>
                </a:r>
              </a:p>
              <a:p>
                <a:r>
                  <a:rPr lang="ru-RU" sz="2400" dirty="0" smtClean="0"/>
                  <a:t>вольфрама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/>
                  <a:t>, ниобия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𝑁𝑏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ru-RU" sz="2400" dirty="0" smtClean="0"/>
                  <a:t>нитрид бора.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49" y="1025893"/>
                <a:ext cx="1048344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72" t="-656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1049" y="3545457"/>
            <a:ext cx="1043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Твердые смазки применяются в узлах трения, работающих в узлах трения, работающих при 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ысоких температурах и давлениях и в агрессивных средах.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8" t="18377" r="39207" b="48265"/>
          <a:stretch/>
        </p:blipFill>
        <p:spPr>
          <a:xfrm>
            <a:off x="9195758" y="1501774"/>
            <a:ext cx="1768415" cy="2183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55811" r="67283" b="7963"/>
          <a:stretch/>
        </p:blipFill>
        <p:spPr>
          <a:xfrm>
            <a:off x="8246851" y="3979852"/>
            <a:ext cx="2337759" cy="2659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4" y="4343622"/>
            <a:ext cx="4097547" cy="230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795" y="405442"/>
            <a:ext cx="475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Охлаждающие жидкости.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795" y="990217"/>
            <a:ext cx="1006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Они отводят температуру от нагретых тел, например, двигателей внутреннего сгорания.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78" y="2975766"/>
            <a:ext cx="5073086" cy="3382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66489" y="2975766"/>
            <a:ext cx="40795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 smtClean="0"/>
              <a:t>Такие жидкости обладают</a:t>
            </a:r>
            <a:r>
              <a:rPr lang="en-US" dirty="0" smtClean="0"/>
              <a:t>:</a:t>
            </a:r>
            <a:endParaRPr lang="ru-RU" dirty="0" smtClean="0"/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ru-RU" dirty="0" smtClean="0"/>
              <a:t>Высокой теплоемкостью.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ru-RU" dirty="0" smtClean="0"/>
              <a:t>Низкой температурой замерзания.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ru-RU" dirty="0" smtClean="0"/>
              <a:t>Высокой температурой кипения.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ru-RU" dirty="0" smtClean="0"/>
              <a:t>Химической и физической стабильностью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795" y="1574992"/>
                <a:ext cx="726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К антифризам относят водные растворы этиленгликоля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𝐻𝑂𝐶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95" y="1574992"/>
                <a:ext cx="726532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1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037" y="152068"/>
            <a:ext cx="559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Гидравлические жидкости.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2037" y="858784"/>
            <a:ext cx="1055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Являются рабочими телами в гидравлических системах, в которых производится передача механической энергии через жидкую фазу.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2641" y="2206087"/>
            <a:ext cx="1067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Эти жидкости используются в гидроприводах самолетов, экскаваторов, кранов, бульдозеров, </a:t>
            </a:r>
            <a:r>
              <a:rPr lang="ru-RU" sz="2000" dirty="0" err="1" smtClean="0"/>
              <a:t>промоборудования</a:t>
            </a:r>
            <a:r>
              <a:rPr lang="ru-RU" sz="2000" dirty="0" smtClean="0"/>
              <a:t>, в тормозах и амортизаторах автомобилей и тракторов.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03" y="3097469"/>
            <a:ext cx="3286665" cy="1862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8" y="3008864"/>
            <a:ext cx="3763457" cy="2822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25" y="3816919"/>
            <a:ext cx="3496933" cy="262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6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721</TotalTime>
  <Words>329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Corbel</vt:lpstr>
      <vt:lpstr>Gill Sans MT</vt:lpstr>
      <vt:lpstr>Impact</vt:lpstr>
      <vt:lpstr>Badge</vt:lpstr>
      <vt:lpstr>Смазочные Материалы.</vt:lpstr>
      <vt:lpstr>Презентация PowerPoint</vt:lpstr>
      <vt:lpstr>Моторные Масла.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смазок, охлаждающих и гидравлических жидкостей.</dc:title>
  <dc:creator>Учетная запись Майкрософт</dc:creator>
  <cp:lastModifiedBy>admin</cp:lastModifiedBy>
  <cp:revision>24</cp:revision>
  <dcterms:created xsi:type="dcterms:W3CDTF">2024-04-25T16:05:59Z</dcterms:created>
  <dcterms:modified xsi:type="dcterms:W3CDTF">2024-04-30T13:45:06Z</dcterms:modified>
</cp:coreProperties>
</file>