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194383D-AA96-A431-6F09-FFAC938EE5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F3DB997A-BA9C-CDDA-7811-5931560CD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C1BDBA1-DE32-AB27-1027-EF091632C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74BF9-22DA-42F7-A62C-2AE9CC3F97D6}" type="datetimeFigureOut">
              <a:rPr lang="ru-RU" smtClean="0"/>
              <a:t>30.04.2024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04BA756-E90B-757E-9EF8-ED7278F0D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6194C7F-1969-3B93-446A-D1514ECD9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F28B-7BB4-4DC5-BF38-9DE22F4B161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3995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82E5505-64FB-E549-79B6-3FF298DA2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BB8B42E1-887F-C925-ECC5-4675F61A2D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F87A413-0BD4-4F6D-A19A-80905CAEC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74BF9-22DA-42F7-A62C-2AE9CC3F97D6}" type="datetimeFigureOut">
              <a:rPr lang="ru-RU" smtClean="0"/>
              <a:t>30.04.2024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25C1526-9C35-9C4F-164E-44CAF472D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7090B3B-D58E-30C5-D0F8-52E6C0C1C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F28B-7BB4-4DC5-BF38-9DE22F4B161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5649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1B835FE5-96DC-4F80-CFBC-90E153252D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B9311EFA-7F74-4A3B-DDA2-F1811C97AA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2A80578-73FE-5389-1AE8-096BB7E87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74BF9-22DA-42F7-A62C-2AE9CC3F97D6}" type="datetimeFigureOut">
              <a:rPr lang="ru-RU" smtClean="0"/>
              <a:t>30.04.2024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992BF71-E330-7C35-7CD8-C35AB7E96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7CBA44E-6FC4-E287-121E-3E67C8B7C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F28B-7BB4-4DC5-BF38-9DE22F4B161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7269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31D1396-1D80-FDB8-9C1C-4D75FAB02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96D701C-A9FA-DDD9-42AB-E46168C05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F32A2A7-321D-3EB2-02EA-4A8B15F9F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74BF9-22DA-42F7-A62C-2AE9CC3F97D6}" type="datetimeFigureOut">
              <a:rPr lang="ru-RU" smtClean="0"/>
              <a:t>30.04.2024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2D9E602-356D-D37C-9B63-E410209ED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1EB8689-5004-F0F6-B2EE-ABFC21A47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F28B-7BB4-4DC5-BF38-9DE22F4B161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896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63C3375-D70F-4D85-025E-78697399B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A3982EA-E909-C38E-95CE-FAE2B5B7AA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9CD7237-3883-E2D1-55C1-08F68F89D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74BF9-22DA-42F7-A62C-2AE9CC3F97D6}" type="datetimeFigureOut">
              <a:rPr lang="ru-RU" smtClean="0"/>
              <a:t>30.04.2024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EB913B3-681A-3B5D-D488-71A7061C6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535404F-0F8D-3836-65EF-4EEC347AE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F28B-7BB4-4DC5-BF38-9DE22F4B161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9940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456FE00-5F8A-E3DD-AADC-FB67F8CF5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EC4C889-D555-7461-48AD-9E502332DA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F276B9F2-4718-899C-B9D0-3CE6FB2BBD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A12EF14A-CAC9-9101-9C94-AAA94A40F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74BF9-22DA-42F7-A62C-2AE9CC3F97D6}" type="datetimeFigureOut">
              <a:rPr lang="ru-RU" smtClean="0"/>
              <a:t>30.04.2024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0975B8B-3374-3340-FEC4-A90AE5BF1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DA1AB8D-3E55-5DE7-4F8F-D158BAF4F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F28B-7BB4-4DC5-BF38-9DE22F4B161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809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61FD813-4957-EF10-54BC-67234E410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B5BB7E8-186E-D3BA-A065-FF2A9C6D23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7836A814-EA0D-4C7A-C86A-08E1F9261A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25BFF795-F16B-9828-F7B5-18B091C5AC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4CD691C8-403A-1866-B7F1-C599757699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E05D94EE-4D7F-6EF7-1BEB-012F3472A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74BF9-22DA-42F7-A62C-2AE9CC3F97D6}" type="datetimeFigureOut">
              <a:rPr lang="ru-RU" smtClean="0"/>
              <a:t>30.04.2024</a:t>
            </a:fld>
            <a:endParaRPr lang="ru-RU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62EFFE8C-C8C4-C578-BB30-44E8D1640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C5DA08D8-A66E-3678-C428-A83EDDAAB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F28B-7BB4-4DC5-BF38-9DE22F4B161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9111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C7C75D-9763-116C-5ECB-4EDFDA296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ECB00479-24CB-D902-B442-B56BD9781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74BF9-22DA-42F7-A62C-2AE9CC3F97D6}" type="datetimeFigureOut">
              <a:rPr lang="ru-RU" smtClean="0"/>
              <a:t>30.04.2024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F812C6D1-6368-B742-96B9-C4C514812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485AE7FD-4476-2B4A-69FF-FA7D375E6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F28B-7BB4-4DC5-BF38-9DE22F4B161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3871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BBC3ECB4-920A-EE62-BD9C-FE202BFCD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74BF9-22DA-42F7-A62C-2AE9CC3F97D6}" type="datetimeFigureOut">
              <a:rPr lang="ru-RU" smtClean="0"/>
              <a:t>30.04.2024</a:t>
            </a:fld>
            <a:endParaRPr lang="ru-RU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752006AC-6DFD-7C33-3CBA-6ACC5831C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8785C62D-0954-50DB-685A-79408665F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F28B-7BB4-4DC5-BF38-9DE22F4B161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1237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B2921AA-0F66-9FAB-F11B-632B3DF6F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390041B-D51D-EEC1-4E1D-B3957A39D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FD4B3F7A-30B6-AA38-9007-B1267768A0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4F12BA9-9770-766B-8C85-E43B97081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74BF9-22DA-42F7-A62C-2AE9CC3F97D6}" type="datetimeFigureOut">
              <a:rPr lang="ru-RU" smtClean="0"/>
              <a:t>30.04.2024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510E828-F461-0050-47D6-053B1A96E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24D692E-CCEC-6BBA-C85A-D4D0DB5D8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F28B-7BB4-4DC5-BF38-9DE22F4B161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8895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EB184BB-56EC-754E-B25B-1C6497DEC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F98554E9-B152-E7AF-9F6A-1F065104F0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33CD3411-A45B-E748-3F5D-4BF56B3FA8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98EDB139-3121-549A-EF88-30CEEF4DF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74BF9-22DA-42F7-A62C-2AE9CC3F97D6}" type="datetimeFigureOut">
              <a:rPr lang="ru-RU" smtClean="0"/>
              <a:t>30.04.2024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F51CB438-2E17-CE10-5788-72020A966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4E3624B-26AA-3752-59DA-C20FFB8B4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F28B-7BB4-4DC5-BF38-9DE22F4B161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3506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6BCF90B-9337-6DB7-EA0E-EB946D31A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1D31F48-E374-89B2-1C9B-3F9BD7C06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BBBB4DE-F9D4-F1DD-827C-8ECC338CE7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74BF9-22DA-42F7-A62C-2AE9CC3F97D6}" type="datetimeFigureOut">
              <a:rPr lang="ru-RU" smtClean="0"/>
              <a:t>30.04.2024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A6AD88F-36C3-3AE9-B92F-55F419E0DA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9959C84-D23F-A5C7-AE7B-99FE5B70F3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2F28B-7BB4-4DC5-BF38-9DE22F4B161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9298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4FCA20F-75F6-E012-BBB6-A49DB60E9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0738" y="21200"/>
            <a:ext cx="2526437" cy="975403"/>
          </a:xfrm>
        </p:spPr>
        <p:txBody>
          <a:bodyPr/>
          <a:lstStyle/>
          <a:p>
            <a:pPr algn="ctr"/>
            <a:r>
              <a:rPr lang="ru-RU" dirty="0">
                <a:latin typeface="Bookman Old Style" panose="02050604050505020204" pitchFamily="18" charset="0"/>
              </a:rPr>
              <a:t>Углерод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BEE36DB-8575-47C5-1D4F-6295C7717F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5255" y="994288"/>
            <a:ext cx="7334807" cy="41665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Углерод — это химический элемент, неметалл, расположенный в таблице Д. И. Менделеева в 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главной подгруппе </a:t>
            </a:r>
            <a:r>
              <a:rPr lang="ru-RU" sz="2400" i="1" dirty="0">
                <a:solidFill>
                  <a:srgbClr val="FF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IV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группы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</a:t>
            </a:r>
            <a:r>
              <a:rPr lang="ru-RU" sz="2400" i="1" dirty="0">
                <a:solidFill>
                  <a:srgbClr val="FF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2-м 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имеет порядковый номер 6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Агрегатное состояние углерода при нормальных условиях — 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твердое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атомной кристаллической решеткой. Молекула углерода одноатомна.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73A5BB6-505D-4928-37AB-1B162089D8DE}"/>
              </a:ext>
            </a:extLst>
          </p:cNvPr>
          <p:cNvSpPr txBox="1"/>
          <p:nvPr/>
        </p:nvSpPr>
        <p:spPr>
          <a:xfrm>
            <a:off x="941960" y="996603"/>
            <a:ext cx="19671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6000" dirty="0"/>
              <a:t>C</a:t>
            </a:r>
            <a:r>
              <a:rPr lang="ru-RU" sz="3600" baseline="-25000" dirty="0"/>
              <a:t>+6 </a:t>
            </a:r>
            <a:r>
              <a:rPr lang="ru-RU" sz="4000" baseline="-25000" dirty="0"/>
              <a:t> </a:t>
            </a:r>
            <a:r>
              <a:rPr lang="ru-RU" sz="6000" dirty="0"/>
              <a:t>)</a:t>
            </a:r>
            <a:r>
              <a:rPr lang="ru-RU" sz="3600" baseline="-25000" dirty="0"/>
              <a:t>2</a:t>
            </a:r>
            <a:r>
              <a:rPr lang="ru-RU" sz="4800" dirty="0"/>
              <a:t> </a:t>
            </a:r>
            <a:r>
              <a:rPr lang="ru-RU" sz="6000" dirty="0"/>
              <a:t>)</a:t>
            </a:r>
            <a:r>
              <a:rPr lang="ru-RU" sz="3600" baseline="-25000" dirty="0"/>
              <a:t>4</a:t>
            </a:r>
            <a:endParaRPr lang="ru-RU" sz="480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6D93B521-4C88-345C-7F75-037F241303F0}"/>
              </a:ext>
            </a:extLst>
          </p:cNvPr>
          <p:cNvSpPr/>
          <p:nvPr/>
        </p:nvSpPr>
        <p:spPr>
          <a:xfrm>
            <a:off x="1529181" y="2666264"/>
            <a:ext cx="466817" cy="423165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4EF5B9E9-643E-23FB-3A59-1660A167F11E}"/>
              </a:ext>
            </a:extLst>
          </p:cNvPr>
          <p:cNvSpPr/>
          <p:nvPr/>
        </p:nvSpPr>
        <p:spPr>
          <a:xfrm>
            <a:off x="1995998" y="2243100"/>
            <a:ext cx="466817" cy="423165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17574C48-8AFD-E147-D992-216DD7F84E07}"/>
              </a:ext>
            </a:extLst>
          </p:cNvPr>
          <p:cNvSpPr/>
          <p:nvPr/>
        </p:nvSpPr>
        <p:spPr>
          <a:xfrm>
            <a:off x="2462815" y="2243099"/>
            <a:ext cx="466817" cy="423165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AFE9EDFC-3EFA-E729-C18C-0DD06EC8288C}"/>
              </a:ext>
            </a:extLst>
          </p:cNvPr>
          <p:cNvSpPr/>
          <p:nvPr/>
        </p:nvSpPr>
        <p:spPr>
          <a:xfrm>
            <a:off x="2929632" y="2243099"/>
            <a:ext cx="466817" cy="423165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xmlns="" id="{C4D66A79-06E5-2CCB-0B58-38D7CA0E87FB}"/>
              </a:ext>
            </a:extLst>
          </p:cNvPr>
          <p:cNvCxnSpPr>
            <a:cxnSpLocks/>
            <a:stCxn id="8" idx="0"/>
            <a:endCxn id="8" idx="2"/>
          </p:cNvCxnSpPr>
          <p:nvPr/>
        </p:nvCxnSpPr>
        <p:spPr>
          <a:xfrm>
            <a:off x="1762590" y="2666264"/>
            <a:ext cx="0" cy="42316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xmlns="" id="{A7601B14-52E0-62AF-529F-C7540D14FB1C}"/>
              </a:ext>
            </a:extLst>
          </p:cNvPr>
          <p:cNvCxnSpPr>
            <a:cxnSpLocks/>
            <a:stCxn id="10" idx="2"/>
            <a:endCxn id="10" idx="0"/>
          </p:cNvCxnSpPr>
          <p:nvPr/>
        </p:nvCxnSpPr>
        <p:spPr>
          <a:xfrm flipV="1">
            <a:off x="2696224" y="2243099"/>
            <a:ext cx="0" cy="42316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xmlns="" id="{47013425-F835-9052-44C1-1977ED579ADC}"/>
              </a:ext>
            </a:extLst>
          </p:cNvPr>
          <p:cNvCxnSpPr>
            <a:cxnSpLocks/>
            <a:stCxn id="9" idx="2"/>
            <a:endCxn id="9" idx="0"/>
          </p:cNvCxnSpPr>
          <p:nvPr/>
        </p:nvCxnSpPr>
        <p:spPr>
          <a:xfrm flipV="1">
            <a:off x="2229407" y="2243100"/>
            <a:ext cx="0" cy="42316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>
            <a:extLst>
              <a:ext uri="{FF2B5EF4-FFF2-40B4-BE49-F238E27FC236}">
                <a16:creationId xmlns:a16="http://schemas.microsoft.com/office/drawing/2014/main" xmlns="" id="{98C01441-992B-B151-989C-E0ECA11D66C6}"/>
              </a:ext>
            </a:extLst>
          </p:cNvPr>
          <p:cNvCxnSpPr>
            <a:cxnSpLocks/>
            <a:stCxn id="11" idx="2"/>
            <a:endCxn id="11" idx="0"/>
          </p:cNvCxnSpPr>
          <p:nvPr/>
        </p:nvCxnSpPr>
        <p:spPr>
          <a:xfrm flipV="1">
            <a:off x="3163041" y="2243099"/>
            <a:ext cx="0" cy="42316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68E38D7E-3FFE-31CF-6F60-8D59C3AD1950}"/>
              </a:ext>
            </a:extLst>
          </p:cNvPr>
          <p:cNvSpPr txBox="1"/>
          <p:nvPr/>
        </p:nvSpPr>
        <p:spPr>
          <a:xfrm>
            <a:off x="152400" y="3191185"/>
            <a:ext cx="4203700" cy="969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9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Атом углерода в</a:t>
            </a:r>
            <a:r>
              <a:rPr lang="en-US" sz="19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возбужденном состояни</a:t>
            </a:r>
            <a:r>
              <a:rPr lang="ru-RU" sz="19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19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имеет четыре неспаренных электрона.</a:t>
            </a:r>
          </a:p>
        </p:txBody>
      </p:sp>
      <p:sp>
        <p:nvSpPr>
          <p:cNvPr id="27" name="Овал 26">
            <a:extLst>
              <a:ext uri="{FF2B5EF4-FFF2-40B4-BE49-F238E27FC236}">
                <a16:creationId xmlns:a16="http://schemas.microsoft.com/office/drawing/2014/main" xmlns="" id="{FD5F79DF-6457-FFBF-D4BA-C4055199F8D3}"/>
              </a:ext>
            </a:extLst>
          </p:cNvPr>
          <p:cNvSpPr/>
          <p:nvPr/>
        </p:nvSpPr>
        <p:spPr>
          <a:xfrm>
            <a:off x="855216" y="996603"/>
            <a:ext cx="1053483" cy="1015663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F65B1ABA-3C59-0C48-4F59-BA479C7207C1}"/>
              </a:ext>
            </a:extLst>
          </p:cNvPr>
          <p:cNvSpPr txBox="1"/>
          <p:nvPr/>
        </p:nvSpPr>
        <p:spPr>
          <a:xfrm>
            <a:off x="178700" y="4191371"/>
            <a:ext cx="4647300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900" b="0" i="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Степени окисления, которые может проявлять углерод: </a:t>
            </a:r>
            <a:r>
              <a:rPr lang="ru-RU" sz="2000" b="0" i="0" dirty="0"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-4, -3, -2, -1, +1, +2, +3, +4</a:t>
            </a:r>
            <a:endParaRPr lang="ru-RU" sz="1900" dirty="0">
              <a:latin typeface="Bookman Old Style" panose="0205060405050502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6 — УГЛЕРОД | CHEM-MIND.com">
            <a:extLst>
              <a:ext uri="{FF2B5EF4-FFF2-40B4-BE49-F238E27FC236}">
                <a16:creationId xmlns:a16="http://schemas.microsoft.com/office/drawing/2014/main" xmlns="" id="{AD05DE88-CA8A-DDCB-A592-FB79CB636C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1475" y="3708787"/>
            <a:ext cx="4248678" cy="2904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694DF669-4577-AF63-B147-4279FA0CDB4F}"/>
              </a:ext>
            </a:extLst>
          </p:cNvPr>
          <p:cNvSpPr txBox="1"/>
          <p:nvPr/>
        </p:nvSpPr>
        <p:spPr>
          <a:xfrm>
            <a:off x="152400" y="5339600"/>
            <a:ext cx="6174418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9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 образовании химических связей может происходить </a:t>
            </a:r>
            <a:r>
              <a:rPr lang="ru-RU" sz="2000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sp</a:t>
            </a:r>
            <a:r>
              <a:rPr lang="en-US" sz="2000" b="0" i="1" baseline="30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3</a:t>
            </a:r>
            <a:r>
              <a:rPr lang="en-US" sz="2000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-</a:t>
            </a:r>
            <a:r>
              <a:rPr lang="ru-RU" sz="19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sp</a:t>
            </a:r>
            <a:r>
              <a:rPr lang="en-US" sz="2000" b="0" i="1" baseline="30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2</a:t>
            </a:r>
            <a:r>
              <a:rPr lang="en-US" sz="2000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-</a:t>
            </a:r>
            <a:r>
              <a:rPr lang="ru-RU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2000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sp</a:t>
            </a:r>
            <a:r>
              <a:rPr lang="en-US" sz="2000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-</a:t>
            </a:r>
            <a:r>
              <a:rPr lang="en-US" sz="2000" i="1" dirty="0">
                <a:solidFill>
                  <a:srgbClr val="000000"/>
                </a:solidFill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гибридизация атомных орбиталей углерода</a:t>
            </a:r>
            <a:r>
              <a:rPr lang="en-US" sz="19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8668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55992CC-B5D1-4D7D-D715-CCCEA47C9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2381" y="63284"/>
            <a:ext cx="8927237" cy="975403"/>
          </a:xfrm>
        </p:spPr>
        <p:txBody>
          <a:bodyPr/>
          <a:lstStyle/>
          <a:p>
            <a:r>
              <a:rPr lang="ru-RU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</a:rPr>
              <a:t>Ароматические углеводороды</a:t>
            </a:r>
            <a:endParaRPr lang="ru-RU" dirty="0">
              <a:latin typeface="Bookman Old Style" panose="020506040505050202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A0F0A9B-C55B-4A1B-8B95-29C8F8C82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165" y="1133168"/>
            <a:ext cx="5364809" cy="140584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Это планарные (плоские) циклические соединения, у которых образуется единая сопряженная система электронов. Типичным представителем ароматических углеводородов является </a:t>
            </a:r>
            <a:r>
              <a:rPr lang="ru-RU" sz="2000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бензол</a:t>
            </a:r>
            <a:r>
              <a:rPr lang="ru-RU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E32D4D0-CDFB-B4DF-9EA2-D59799900D85}"/>
              </a:ext>
            </a:extLst>
          </p:cNvPr>
          <p:cNvSpPr txBox="1"/>
          <p:nvPr/>
        </p:nvSpPr>
        <p:spPr>
          <a:xfrm>
            <a:off x="608925" y="2368758"/>
            <a:ext cx="539718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ензол и его гомологи </a:t>
            </a:r>
            <a:r>
              <a:rPr lang="en-US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C</a:t>
            </a:r>
            <a:r>
              <a:rPr lang="en-US" sz="2000" b="0" i="0" baseline="-25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n</a:t>
            </a:r>
            <a:r>
              <a:rPr lang="en-US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H</a:t>
            </a:r>
            <a:r>
              <a:rPr lang="en-US" sz="2000" b="0" i="0" baseline="-25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2n</a:t>
            </a:r>
            <a:r>
              <a:rPr lang="ru-RU" sz="2000" b="0" i="0" baseline="-25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-6</a:t>
            </a:r>
            <a:r>
              <a:rPr lang="ru-RU" sz="2000" baseline="-25000" dirty="0">
                <a:solidFill>
                  <a:srgbClr val="000000"/>
                </a:solidFill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.</a:t>
            </a:r>
            <a:r>
              <a:rPr lang="ru-RU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достаточно устойчивы, реакции их окисления и присоединения протекают с трудом. Для ароматических углеводородов характерна реакция </a:t>
            </a:r>
            <a:r>
              <a:rPr lang="ru-RU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электрофильного</a:t>
            </a:r>
            <a:r>
              <a:rPr lang="ru-RU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замещения водорода на другие атомы или группы атомов, например: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Шестиугольник 5">
            <a:extLst>
              <a:ext uri="{FF2B5EF4-FFF2-40B4-BE49-F238E27FC236}">
                <a16:creationId xmlns:a16="http://schemas.microsoft.com/office/drawing/2014/main" xmlns="" id="{0032E09F-E37A-C993-AA6C-DAC68E10FEA7}"/>
              </a:ext>
            </a:extLst>
          </p:cNvPr>
          <p:cNvSpPr/>
          <p:nvPr/>
        </p:nvSpPr>
        <p:spPr>
          <a:xfrm rot="16200000">
            <a:off x="6396365" y="1735281"/>
            <a:ext cx="781235" cy="673478"/>
          </a:xfrm>
          <a:prstGeom prst="hexagon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Bookman Old Style" panose="02050604050505020204" pitchFamily="18" charset="0"/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xmlns="" id="{D9D3056C-F055-8D71-507E-ACAA31847B04}"/>
              </a:ext>
            </a:extLst>
          </p:cNvPr>
          <p:cNvSpPr/>
          <p:nvPr/>
        </p:nvSpPr>
        <p:spPr>
          <a:xfrm>
            <a:off x="6631623" y="1916661"/>
            <a:ext cx="310718" cy="31071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Bookman Old Style" panose="02050604050505020204" pitchFamily="18" charset="0"/>
            </a:endParaRPr>
          </a:p>
        </p:txBody>
      </p:sp>
      <p:sp>
        <p:nvSpPr>
          <p:cNvPr id="8" name="Шестиугольник 7">
            <a:extLst>
              <a:ext uri="{FF2B5EF4-FFF2-40B4-BE49-F238E27FC236}">
                <a16:creationId xmlns:a16="http://schemas.microsoft.com/office/drawing/2014/main" xmlns="" id="{553EBB9F-6EEF-1C74-A689-7E71976D52E7}"/>
              </a:ext>
            </a:extLst>
          </p:cNvPr>
          <p:cNvSpPr/>
          <p:nvPr/>
        </p:nvSpPr>
        <p:spPr>
          <a:xfrm rot="16200000">
            <a:off x="8590758" y="1747681"/>
            <a:ext cx="781235" cy="673478"/>
          </a:xfrm>
          <a:prstGeom prst="hexagon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Bookman Old Style" panose="02050604050505020204" pitchFamily="18" charset="0"/>
            </a:endParaRP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xmlns="" id="{BC27629F-3A59-B45C-B88F-6DF3FDE161B8}"/>
              </a:ext>
            </a:extLst>
          </p:cNvPr>
          <p:cNvSpPr/>
          <p:nvPr/>
        </p:nvSpPr>
        <p:spPr>
          <a:xfrm>
            <a:off x="8826016" y="1929061"/>
            <a:ext cx="310718" cy="31071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Bookman Old Style" panose="0205060405050502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E82D2F29-A858-65A0-8597-BB89564AC551}"/>
              </a:ext>
            </a:extLst>
          </p:cNvPr>
          <p:cNvSpPr txBox="1"/>
          <p:nvPr/>
        </p:nvSpPr>
        <p:spPr>
          <a:xfrm>
            <a:off x="7350279" y="1916661"/>
            <a:ext cx="3255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+</a:t>
            </a:r>
            <a:endParaRPr lang="ru-RU" dirty="0">
              <a:latin typeface="Bookman Old Style" panose="020506040505050202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328E0956-B5CA-455E-102D-6608FE7D75C7}"/>
              </a:ext>
            </a:extLst>
          </p:cNvPr>
          <p:cNvSpPr txBox="1"/>
          <p:nvPr/>
        </p:nvSpPr>
        <p:spPr>
          <a:xfrm>
            <a:off x="7567850" y="1887354"/>
            <a:ext cx="6010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Bookman Old Style" panose="02050604050505020204" pitchFamily="18" charset="0"/>
              </a:rPr>
              <a:t>Br</a:t>
            </a:r>
            <a:r>
              <a:rPr lang="en-US" baseline="-25000" dirty="0">
                <a:latin typeface="Bookman Old Style" panose="02050604050505020204" pitchFamily="18" charset="0"/>
              </a:rPr>
              <a:t>2</a:t>
            </a:r>
            <a:endParaRPr lang="ru-RU" dirty="0">
              <a:latin typeface="Bookman Old Style" panose="02050604050505020204" pitchFamily="18" charset="0"/>
            </a:endParaRPr>
          </a:p>
        </p:txBody>
      </p:sp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xmlns="" id="{0FD4C6F9-5DCB-585A-7AF7-927A358E0BB9}"/>
              </a:ext>
            </a:extLst>
          </p:cNvPr>
          <p:cNvCxnSpPr>
            <a:cxnSpLocks/>
            <a:stCxn id="13" idx="3"/>
          </p:cNvCxnSpPr>
          <p:nvPr/>
        </p:nvCxnSpPr>
        <p:spPr>
          <a:xfrm>
            <a:off x="8168945" y="2072020"/>
            <a:ext cx="380251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B5B1EEA9-EC1F-406A-FBAB-848ADE496EE7}"/>
              </a:ext>
            </a:extLst>
          </p:cNvPr>
          <p:cNvSpPr txBox="1"/>
          <p:nvPr/>
        </p:nvSpPr>
        <p:spPr>
          <a:xfrm>
            <a:off x="9539809" y="1234312"/>
            <a:ext cx="492098" cy="3765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Bookman Old Style" panose="02050604050505020204" pitchFamily="18" charset="0"/>
              </a:rPr>
              <a:t>Br</a:t>
            </a:r>
            <a:endParaRPr lang="ru-RU" dirty="0">
              <a:latin typeface="Bookman Old Style" panose="02050604050505020204" pitchFamily="18" charset="0"/>
            </a:endParaRPr>
          </a:p>
        </p:txBody>
      </p: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xmlns="" id="{8570ECBC-A473-C59A-D45A-C16F077EC6C0}"/>
              </a:ext>
            </a:extLst>
          </p:cNvPr>
          <p:cNvCxnSpPr>
            <a:stCxn id="8" idx="1"/>
          </p:cNvCxnSpPr>
          <p:nvPr/>
        </p:nvCxnSpPr>
        <p:spPr>
          <a:xfrm flipV="1">
            <a:off x="9318115" y="1526959"/>
            <a:ext cx="287524" cy="33521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6FF7F19D-C0CA-6CD4-A967-A94E4D043141}"/>
              </a:ext>
            </a:extLst>
          </p:cNvPr>
          <p:cNvSpPr txBox="1"/>
          <p:nvPr/>
        </p:nvSpPr>
        <p:spPr>
          <a:xfrm>
            <a:off x="9501866" y="1891479"/>
            <a:ext cx="3255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+</a:t>
            </a:r>
            <a:endParaRPr lang="ru-RU" dirty="0">
              <a:latin typeface="Bookman Old Style" panose="020506040505050202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0A4A8B10-AB6A-8086-A553-7E38B7AE4E7D}"/>
              </a:ext>
            </a:extLst>
          </p:cNvPr>
          <p:cNvSpPr txBox="1"/>
          <p:nvPr/>
        </p:nvSpPr>
        <p:spPr>
          <a:xfrm>
            <a:off x="9844841" y="1862172"/>
            <a:ext cx="6734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Bookman Old Style" panose="02050604050505020204" pitchFamily="18" charset="0"/>
              </a:rPr>
              <a:t>HBr</a:t>
            </a:r>
            <a:endParaRPr lang="ru-RU" dirty="0">
              <a:latin typeface="Bookman Old Style" panose="02050604050505020204" pitchFamily="18" charset="0"/>
            </a:endParaRPr>
          </a:p>
        </p:txBody>
      </p:sp>
      <p:sp>
        <p:nvSpPr>
          <p:cNvPr id="22" name="Шестиугольник 21">
            <a:extLst>
              <a:ext uri="{FF2B5EF4-FFF2-40B4-BE49-F238E27FC236}">
                <a16:creationId xmlns:a16="http://schemas.microsoft.com/office/drawing/2014/main" xmlns="" id="{10DDA549-3A47-348D-25D9-E3DF61C40DF0}"/>
              </a:ext>
            </a:extLst>
          </p:cNvPr>
          <p:cNvSpPr/>
          <p:nvPr/>
        </p:nvSpPr>
        <p:spPr>
          <a:xfrm rot="16200000">
            <a:off x="6396365" y="3533622"/>
            <a:ext cx="781235" cy="673478"/>
          </a:xfrm>
          <a:prstGeom prst="hexagon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Bookman Old Style" panose="02050604050505020204" pitchFamily="18" charset="0"/>
            </a:endParaRPr>
          </a:p>
        </p:txBody>
      </p:sp>
      <p:sp>
        <p:nvSpPr>
          <p:cNvPr id="23" name="Овал 22">
            <a:extLst>
              <a:ext uri="{FF2B5EF4-FFF2-40B4-BE49-F238E27FC236}">
                <a16:creationId xmlns:a16="http://schemas.microsoft.com/office/drawing/2014/main" xmlns="" id="{906420E3-CE7A-E317-7694-5F4ADA172A8C}"/>
              </a:ext>
            </a:extLst>
          </p:cNvPr>
          <p:cNvSpPr/>
          <p:nvPr/>
        </p:nvSpPr>
        <p:spPr>
          <a:xfrm>
            <a:off x="6631623" y="3715002"/>
            <a:ext cx="310718" cy="31071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Bookman Old Style" panose="02050604050505020204" pitchFamily="18" charset="0"/>
            </a:endParaRPr>
          </a:p>
        </p:txBody>
      </p:sp>
      <p:sp>
        <p:nvSpPr>
          <p:cNvPr id="24" name="Шестиугольник 23">
            <a:extLst>
              <a:ext uri="{FF2B5EF4-FFF2-40B4-BE49-F238E27FC236}">
                <a16:creationId xmlns:a16="http://schemas.microsoft.com/office/drawing/2014/main" xmlns="" id="{A0D535F5-08E0-3D9D-6F44-ADC043C90D68}"/>
              </a:ext>
            </a:extLst>
          </p:cNvPr>
          <p:cNvSpPr/>
          <p:nvPr/>
        </p:nvSpPr>
        <p:spPr>
          <a:xfrm rot="16200000">
            <a:off x="8590758" y="3546022"/>
            <a:ext cx="781235" cy="673478"/>
          </a:xfrm>
          <a:prstGeom prst="hexagon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Bookman Old Style" panose="02050604050505020204" pitchFamily="18" charset="0"/>
            </a:endParaRPr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xmlns="" id="{9F02EA39-CC75-1690-845B-DB41744DA21F}"/>
              </a:ext>
            </a:extLst>
          </p:cNvPr>
          <p:cNvSpPr/>
          <p:nvPr/>
        </p:nvSpPr>
        <p:spPr>
          <a:xfrm>
            <a:off x="8826016" y="3727402"/>
            <a:ext cx="310718" cy="31071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Bookman Old Style" panose="020506040505050202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8DD07D67-6624-0C23-CFDA-57DBA2EF5363}"/>
              </a:ext>
            </a:extLst>
          </p:cNvPr>
          <p:cNvSpPr txBox="1"/>
          <p:nvPr/>
        </p:nvSpPr>
        <p:spPr>
          <a:xfrm>
            <a:off x="7171802" y="3681802"/>
            <a:ext cx="3255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+</a:t>
            </a:r>
            <a:endParaRPr lang="ru-RU" dirty="0">
              <a:latin typeface="Bookman Old Style" panose="020506040505050202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C4DA8307-7144-4259-37FC-253B85A38120}"/>
              </a:ext>
            </a:extLst>
          </p:cNvPr>
          <p:cNvSpPr txBox="1"/>
          <p:nvPr/>
        </p:nvSpPr>
        <p:spPr>
          <a:xfrm>
            <a:off x="7442321" y="3685695"/>
            <a:ext cx="8227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Bookman Old Style" panose="02050604050505020204" pitchFamily="18" charset="0"/>
              </a:rPr>
              <a:t>HNO</a:t>
            </a:r>
            <a:r>
              <a:rPr lang="en-US" baseline="-25000" dirty="0">
                <a:latin typeface="Bookman Old Style" panose="02050604050505020204" pitchFamily="18" charset="0"/>
              </a:rPr>
              <a:t>3</a:t>
            </a:r>
            <a:endParaRPr lang="ru-RU" dirty="0">
              <a:latin typeface="Bookman Old Style" panose="02050604050505020204" pitchFamily="18" charset="0"/>
            </a:endParaRPr>
          </a:p>
        </p:txBody>
      </p:sp>
      <p:cxnSp>
        <p:nvCxnSpPr>
          <p:cNvPr id="28" name="Прямая со стрелкой 27">
            <a:extLst>
              <a:ext uri="{FF2B5EF4-FFF2-40B4-BE49-F238E27FC236}">
                <a16:creationId xmlns:a16="http://schemas.microsoft.com/office/drawing/2014/main" xmlns="" id="{9A3ED938-BD67-C6B3-2596-05AC2BCF3FC7}"/>
              </a:ext>
            </a:extLst>
          </p:cNvPr>
          <p:cNvCxnSpPr>
            <a:cxnSpLocks/>
            <a:stCxn id="27" idx="3"/>
          </p:cNvCxnSpPr>
          <p:nvPr/>
        </p:nvCxnSpPr>
        <p:spPr>
          <a:xfrm>
            <a:off x="8265111" y="3870361"/>
            <a:ext cx="284085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F791AF20-E219-0780-4D8B-DACDECEE6BBC}"/>
              </a:ext>
            </a:extLst>
          </p:cNvPr>
          <p:cNvSpPr txBox="1"/>
          <p:nvPr/>
        </p:nvSpPr>
        <p:spPr>
          <a:xfrm>
            <a:off x="9539808" y="3032653"/>
            <a:ext cx="6734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Bookman Old Style" panose="02050604050505020204" pitchFamily="18" charset="0"/>
              </a:rPr>
              <a:t>NO</a:t>
            </a:r>
            <a:r>
              <a:rPr lang="en-US" baseline="-25000" dirty="0">
                <a:latin typeface="Bookman Old Style" panose="02050604050505020204" pitchFamily="18" charset="0"/>
              </a:rPr>
              <a:t>2</a:t>
            </a:r>
            <a:endParaRPr lang="ru-RU" dirty="0">
              <a:latin typeface="Bookman Old Style" panose="02050604050505020204" pitchFamily="18" charset="0"/>
            </a:endParaRPr>
          </a:p>
        </p:txBody>
      </p: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xmlns="" id="{11F5984B-A687-2E28-8D84-A1DDC04FFFF1}"/>
              </a:ext>
            </a:extLst>
          </p:cNvPr>
          <p:cNvCxnSpPr>
            <a:stCxn id="24" idx="1"/>
          </p:cNvCxnSpPr>
          <p:nvPr/>
        </p:nvCxnSpPr>
        <p:spPr>
          <a:xfrm flipV="1">
            <a:off x="9318115" y="3325300"/>
            <a:ext cx="287524" cy="33521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BCF8571C-4065-6CE3-1EB1-694EF9711933}"/>
              </a:ext>
            </a:extLst>
          </p:cNvPr>
          <p:cNvSpPr txBox="1"/>
          <p:nvPr/>
        </p:nvSpPr>
        <p:spPr>
          <a:xfrm>
            <a:off x="9501866" y="3689820"/>
            <a:ext cx="3255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+</a:t>
            </a:r>
            <a:endParaRPr lang="ru-RU" dirty="0">
              <a:latin typeface="Bookman Old Style" panose="020506040505050202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5707A3D8-C480-1D31-A388-4A0A782767D8}"/>
              </a:ext>
            </a:extLst>
          </p:cNvPr>
          <p:cNvSpPr txBox="1"/>
          <p:nvPr/>
        </p:nvSpPr>
        <p:spPr>
          <a:xfrm>
            <a:off x="9844841" y="3660513"/>
            <a:ext cx="6734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Bookman Old Style" panose="02050604050505020204" pitchFamily="18" charset="0"/>
              </a:rPr>
              <a:t>H</a:t>
            </a:r>
            <a:r>
              <a:rPr lang="en-US" baseline="-25000" dirty="0">
                <a:latin typeface="Bookman Old Style" panose="02050604050505020204" pitchFamily="18" charset="0"/>
              </a:rPr>
              <a:t>2</a:t>
            </a:r>
            <a:r>
              <a:rPr lang="en-US" dirty="0">
                <a:latin typeface="Bookman Old Style" panose="02050604050505020204" pitchFamily="18" charset="0"/>
              </a:rPr>
              <a:t>O</a:t>
            </a:r>
            <a:endParaRPr lang="ru-RU" dirty="0">
              <a:latin typeface="Bookman Old Style" panose="02050604050505020204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8E5DD006-6ED2-967B-7020-79B9621AA324}"/>
              </a:ext>
            </a:extLst>
          </p:cNvPr>
          <p:cNvSpPr txBox="1"/>
          <p:nvPr/>
        </p:nvSpPr>
        <p:spPr>
          <a:xfrm>
            <a:off x="509345" y="4469881"/>
            <a:ext cx="539718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Наряду с моноциклическими существуют полициклические ароматические углеводороды, например:</a:t>
            </a:r>
          </a:p>
        </p:txBody>
      </p:sp>
      <p:sp>
        <p:nvSpPr>
          <p:cNvPr id="41" name="Шестиугольник 40">
            <a:extLst>
              <a:ext uri="{FF2B5EF4-FFF2-40B4-BE49-F238E27FC236}">
                <a16:creationId xmlns:a16="http://schemas.microsoft.com/office/drawing/2014/main" xmlns="" id="{A334F2F6-5216-044B-451B-C508D35493DD}"/>
              </a:ext>
            </a:extLst>
          </p:cNvPr>
          <p:cNvSpPr/>
          <p:nvPr/>
        </p:nvSpPr>
        <p:spPr>
          <a:xfrm rot="16200000">
            <a:off x="6622923" y="4994777"/>
            <a:ext cx="781235" cy="673478"/>
          </a:xfrm>
          <a:prstGeom prst="hexagon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Bookman Old Style" panose="02050604050505020204" pitchFamily="18" charset="0"/>
            </a:endParaRPr>
          </a:p>
        </p:txBody>
      </p:sp>
      <p:sp>
        <p:nvSpPr>
          <p:cNvPr id="42" name="Овал 41">
            <a:extLst>
              <a:ext uri="{FF2B5EF4-FFF2-40B4-BE49-F238E27FC236}">
                <a16:creationId xmlns:a16="http://schemas.microsoft.com/office/drawing/2014/main" xmlns="" id="{067F0854-D366-CACC-FCF4-F6D424B78B07}"/>
              </a:ext>
            </a:extLst>
          </p:cNvPr>
          <p:cNvSpPr/>
          <p:nvPr/>
        </p:nvSpPr>
        <p:spPr>
          <a:xfrm>
            <a:off x="6858181" y="5176157"/>
            <a:ext cx="310718" cy="31071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Bookman Old Style" panose="02050604050505020204" pitchFamily="18" charset="0"/>
            </a:endParaRPr>
          </a:p>
        </p:txBody>
      </p:sp>
      <p:sp>
        <p:nvSpPr>
          <p:cNvPr id="43" name="Шестиугольник 42">
            <a:extLst>
              <a:ext uri="{FF2B5EF4-FFF2-40B4-BE49-F238E27FC236}">
                <a16:creationId xmlns:a16="http://schemas.microsoft.com/office/drawing/2014/main" xmlns="" id="{6C8E9B21-A902-3D0C-2E97-0133CD98EC54}"/>
              </a:ext>
            </a:extLst>
          </p:cNvPr>
          <p:cNvSpPr/>
          <p:nvPr/>
        </p:nvSpPr>
        <p:spPr>
          <a:xfrm rot="16200000">
            <a:off x="7296401" y="4994777"/>
            <a:ext cx="781235" cy="673478"/>
          </a:xfrm>
          <a:prstGeom prst="hexagon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Bookman Old Style" panose="02050604050505020204" pitchFamily="18" charset="0"/>
            </a:endParaRPr>
          </a:p>
        </p:txBody>
      </p:sp>
      <p:sp>
        <p:nvSpPr>
          <p:cNvPr id="44" name="Овал 43">
            <a:extLst>
              <a:ext uri="{FF2B5EF4-FFF2-40B4-BE49-F238E27FC236}">
                <a16:creationId xmlns:a16="http://schemas.microsoft.com/office/drawing/2014/main" xmlns="" id="{0AF78D7D-D65D-208D-8C81-4FEFC0E71B06}"/>
              </a:ext>
            </a:extLst>
          </p:cNvPr>
          <p:cNvSpPr/>
          <p:nvPr/>
        </p:nvSpPr>
        <p:spPr>
          <a:xfrm>
            <a:off x="7531659" y="5176157"/>
            <a:ext cx="310718" cy="31071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Bookman Old Style" panose="02050604050505020204" pitchFamily="18" charset="0"/>
            </a:endParaRPr>
          </a:p>
        </p:txBody>
      </p:sp>
      <p:sp>
        <p:nvSpPr>
          <p:cNvPr id="47" name="Шестиугольник 46">
            <a:extLst>
              <a:ext uri="{FF2B5EF4-FFF2-40B4-BE49-F238E27FC236}">
                <a16:creationId xmlns:a16="http://schemas.microsoft.com/office/drawing/2014/main" xmlns="" id="{AD1E0705-5DEF-CF6B-D059-92AFAA41E970}"/>
              </a:ext>
            </a:extLst>
          </p:cNvPr>
          <p:cNvSpPr/>
          <p:nvPr/>
        </p:nvSpPr>
        <p:spPr>
          <a:xfrm rot="16200000">
            <a:off x="9117487" y="4994776"/>
            <a:ext cx="781235" cy="673478"/>
          </a:xfrm>
          <a:prstGeom prst="hexagon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Bookman Old Style" panose="02050604050505020204" pitchFamily="18" charset="0"/>
            </a:endParaRPr>
          </a:p>
        </p:txBody>
      </p:sp>
      <p:sp>
        <p:nvSpPr>
          <p:cNvPr id="48" name="Овал 47">
            <a:extLst>
              <a:ext uri="{FF2B5EF4-FFF2-40B4-BE49-F238E27FC236}">
                <a16:creationId xmlns:a16="http://schemas.microsoft.com/office/drawing/2014/main" xmlns="" id="{3ED97874-7AAB-B8B5-D135-B2DD0192ECBB}"/>
              </a:ext>
            </a:extLst>
          </p:cNvPr>
          <p:cNvSpPr/>
          <p:nvPr/>
        </p:nvSpPr>
        <p:spPr>
          <a:xfrm>
            <a:off x="9352745" y="5176156"/>
            <a:ext cx="310718" cy="31071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Bookman Old Style" panose="02050604050505020204" pitchFamily="18" charset="0"/>
            </a:endParaRPr>
          </a:p>
        </p:txBody>
      </p:sp>
      <p:sp>
        <p:nvSpPr>
          <p:cNvPr id="49" name="Шестиугольник 48">
            <a:extLst>
              <a:ext uri="{FF2B5EF4-FFF2-40B4-BE49-F238E27FC236}">
                <a16:creationId xmlns:a16="http://schemas.microsoft.com/office/drawing/2014/main" xmlns="" id="{8C9EDF90-4201-6CD6-B09F-31895D1D0AEB}"/>
              </a:ext>
            </a:extLst>
          </p:cNvPr>
          <p:cNvSpPr/>
          <p:nvPr/>
        </p:nvSpPr>
        <p:spPr>
          <a:xfrm rot="16200000">
            <a:off x="9790965" y="4994776"/>
            <a:ext cx="781235" cy="673478"/>
          </a:xfrm>
          <a:prstGeom prst="hexagon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Bookman Old Style" panose="02050604050505020204" pitchFamily="18" charset="0"/>
            </a:endParaRPr>
          </a:p>
        </p:txBody>
      </p:sp>
      <p:sp>
        <p:nvSpPr>
          <p:cNvPr id="50" name="Овал 49">
            <a:extLst>
              <a:ext uri="{FF2B5EF4-FFF2-40B4-BE49-F238E27FC236}">
                <a16:creationId xmlns:a16="http://schemas.microsoft.com/office/drawing/2014/main" xmlns="" id="{325ACAFF-06E8-EF85-1BAB-8CC867A83BEC}"/>
              </a:ext>
            </a:extLst>
          </p:cNvPr>
          <p:cNvSpPr/>
          <p:nvPr/>
        </p:nvSpPr>
        <p:spPr>
          <a:xfrm>
            <a:off x="10026223" y="5176156"/>
            <a:ext cx="310718" cy="31071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Bookman Old Style" panose="02050604050505020204" pitchFamily="18" charset="0"/>
            </a:endParaRPr>
          </a:p>
        </p:txBody>
      </p:sp>
      <p:sp>
        <p:nvSpPr>
          <p:cNvPr id="51" name="Шестиугольник 50">
            <a:extLst>
              <a:ext uri="{FF2B5EF4-FFF2-40B4-BE49-F238E27FC236}">
                <a16:creationId xmlns:a16="http://schemas.microsoft.com/office/drawing/2014/main" xmlns="" id="{8B8C3E8C-25CD-ACB9-E0FF-0AEC8BCB8E44}"/>
              </a:ext>
            </a:extLst>
          </p:cNvPr>
          <p:cNvSpPr/>
          <p:nvPr/>
        </p:nvSpPr>
        <p:spPr>
          <a:xfrm rot="16200000">
            <a:off x="10464442" y="4994777"/>
            <a:ext cx="781235" cy="673478"/>
          </a:xfrm>
          <a:prstGeom prst="hexagon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Bookman Old Style" panose="02050604050505020204" pitchFamily="18" charset="0"/>
            </a:endParaRPr>
          </a:p>
        </p:txBody>
      </p:sp>
      <p:sp>
        <p:nvSpPr>
          <p:cNvPr id="52" name="Овал 51">
            <a:extLst>
              <a:ext uri="{FF2B5EF4-FFF2-40B4-BE49-F238E27FC236}">
                <a16:creationId xmlns:a16="http://schemas.microsoft.com/office/drawing/2014/main" xmlns="" id="{1DFF5354-7127-D1D7-3AB2-02A6031F4E56}"/>
              </a:ext>
            </a:extLst>
          </p:cNvPr>
          <p:cNvSpPr/>
          <p:nvPr/>
        </p:nvSpPr>
        <p:spPr>
          <a:xfrm>
            <a:off x="10699700" y="5176157"/>
            <a:ext cx="310718" cy="31071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Bookman Old Style" panose="02050604050505020204" pitchFamily="18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1E19769A-8AFF-2125-D3C3-5A72444E5245}"/>
              </a:ext>
            </a:extLst>
          </p:cNvPr>
          <p:cNvSpPr txBox="1"/>
          <p:nvPr/>
        </p:nvSpPr>
        <p:spPr>
          <a:xfrm>
            <a:off x="6670578" y="5725498"/>
            <a:ext cx="14300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нафталин</a:t>
            </a:r>
            <a:endParaRPr lang="ru-RU" dirty="0">
              <a:latin typeface="Bookman Old Style" panose="02050604050505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62C825EF-BF6E-FDDB-6462-A86C6AAACFA3}"/>
              </a:ext>
            </a:extLst>
          </p:cNvPr>
          <p:cNvSpPr txBox="1"/>
          <p:nvPr/>
        </p:nvSpPr>
        <p:spPr>
          <a:xfrm>
            <a:off x="9595443" y="5725498"/>
            <a:ext cx="14300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антрацен</a:t>
            </a:r>
            <a:endParaRPr lang="ru-RU" dirty="0">
              <a:latin typeface="Bookman Old Style" panose="0205060405050502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27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B98403B-1A36-A578-59C6-7A09CAB71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3949" y="136526"/>
            <a:ext cx="9944101" cy="225653"/>
          </a:xfrm>
        </p:spPr>
        <p:txBody>
          <a:bodyPr>
            <a:noAutofit/>
          </a:bodyPr>
          <a:lstStyle/>
          <a:p>
            <a:r>
              <a:rPr lang="ru-RU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</a:rPr>
              <a:t>Алициклические углеводороды</a:t>
            </a:r>
            <a:endParaRPr lang="ru-RU" dirty="0">
              <a:latin typeface="Bookman Old Style" panose="020506040505050202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5043235-52D9-6C07-3698-AC7D33C396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031" y="723530"/>
            <a:ext cx="4616896" cy="212725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Циклические углеводороды, не содержащие в своем составе ароматических циклов, называют али- циклическими.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Непредельные алициклические углеводороды называют </a:t>
            </a:r>
            <a:r>
              <a:rPr lang="ru-RU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циклоалканами</a:t>
            </a:r>
            <a:r>
              <a:rPr lang="ru-RU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или нафтенами: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Шестиугольник 9">
            <a:extLst>
              <a:ext uri="{FF2B5EF4-FFF2-40B4-BE49-F238E27FC236}">
                <a16:creationId xmlns:a16="http://schemas.microsoft.com/office/drawing/2014/main" xmlns="" id="{5FD1EECD-B917-2857-CF94-8D3CC1C25B64}"/>
              </a:ext>
            </a:extLst>
          </p:cNvPr>
          <p:cNvSpPr/>
          <p:nvPr/>
        </p:nvSpPr>
        <p:spPr>
          <a:xfrm rot="16200000">
            <a:off x="8616953" y="1419119"/>
            <a:ext cx="781235" cy="673478"/>
          </a:xfrm>
          <a:prstGeom prst="hexagon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570E6950-EE7A-D10F-460B-C98DF0DAB71D}"/>
              </a:ext>
            </a:extLst>
          </p:cNvPr>
          <p:cNvSpPr txBox="1"/>
          <p:nvPr/>
        </p:nvSpPr>
        <p:spPr>
          <a:xfrm>
            <a:off x="7029022" y="688455"/>
            <a:ext cx="6636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dirty="0"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CH</a:t>
            </a:r>
            <a:r>
              <a:rPr lang="ru-RU" b="0" i="0" baseline="-25000" dirty="0"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2</a:t>
            </a:r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D4124DEC-7DD9-D8CC-859F-3C89307B9DC2}"/>
              </a:ext>
            </a:extLst>
          </p:cNvPr>
          <p:cNvSpPr txBox="1"/>
          <p:nvPr/>
        </p:nvSpPr>
        <p:spPr>
          <a:xfrm>
            <a:off x="6267763" y="1145331"/>
            <a:ext cx="6636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dirty="0"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CH</a:t>
            </a:r>
            <a:r>
              <a:rPr lang="ru-RU" b="0" i="0" baseline="-25000" dirty="0"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2</a:t>
            </a:r>
            <a:endParaRPr lang="ru-RU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B65D5860-E8A8-84C4-CE23-BB4D30A72F5A}"/>
              </a:ext>
            </a:extLst>
          </p:cNvPr>
          <p:cNvSpPr txBox="1"/>
          <p:nvPr/>
        </p:nvSpPr>
        <p:spPr>
          <a:xfrm>
            <a:off x="6267763" y="1767340"/>
            <a:ext cx="6636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dirty="0"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CH</a:t>
            </a:r>
            <a:r>
              <a:rPr lang="ru-RU" b="0" i="0" baseline="-25000" dirty="0"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2</a:t>
            </a:r>
            <a:endParaRPr lang="ru-RU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6A5EA8D0-5682-3846-AA5E-EA9983412E16}"/>
              </a:ext>
            </a:extLst>
          </p:cNvPr>
          <p:cNvSpPr txBox="1"/>
          <p:nvPr/>
        </p:nvSpPr>
        <p:spPr>
          <a:xfrm>
            <a:off x="7029022" y="2299311"/>
            <a:ext cx="6636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dirty="0"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CH</a:t>
            </a:r>
            <a:r>
              <a:rPr lang="ru-RU" b="0" i="0" baseline="-25000" dirty="0"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2</a:t>
            </a:r>
            <a:endParaRPr lang="ru-RU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56B834E1-4A41-E6EB-8EB6-50372BF552B7}"/>
              </a:ext>
            </a:extLst>
          </p:cNvPr>
          <p:cNvSpPr txBox="1"/>
          <p:nvPr/>
        </p:nvSpPr>
        <p:spPr>
          <a:xfrm>
            <a:off x="7731529" y="1787445"/>
            <a:ext cx="6636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dirty="0"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CH</a:t>
            </a:r>
            <a:r>
              <a:rPr lang="ru-RU" b="0" i="0" baseline="-25000" dirty="0"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2</a:t>
            </a:r>
            <a:endParaRPr lang="ru-RU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7DD28DD2-0BE4-2A5E-A971-78D10D7B85ED}"/>
              </a:ext>
            </a:extLst>
          </p:cNvPr>
          <p:cNvSpPr txBox="1"/>
          <p:nvPr/>
        </p:nvSpPr>
        <p:spPr>
          <a:xfrm>
            <a:off x="7731529" y="1182353"/>
            <a:ext cx="6636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dirty="0"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CH</a:t>
            </a:r>
            <a:r>
              <a:rPr lang="ru-RU" b="0" i="0" baseline="-25000" dirty="0"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2</a:t>
            </a:r>
            <a:endParaRPr lang="ru-RU" dirty="0"/>
          </a:p>
        </p:txBody>
      </p: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xmlns="" id="{42AB9B1B-6FE1-3491-28D4-2848C6A78B16}"/>
              </a:ext>
            </a:extLst>
          </p:cNvPr>
          <p:cNvCxnSpPr>
            <a:cxnSpLocks/>
            <a:stCxn id="13" idx="2"/>
            <a:endCxn id="14" idx="0"/>
          </p:cNvCxnSpPr>
          <p:nvPr/>
        </p:nvCxnSpPr>
        <p:spPr>
          <a:xfrm>
            <a:off x="6599566" y="1514663"/>
            <a:ext cx="0" cy="25267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xmlns="" id="{1F32F9B4-1F2F-B45C-759C-D5627DEB805D}"/>
              </a:ext>
            </a:extLst>
          </p:cNvPr>
          <p:cNvCxnSpPr>
            <a:cxnSpLocks/>
            <a:stCxn id="17" idx="2"/>
            <a:endCxn id="16" idx="0"/>
          </p:cNvCxnSpPr>
          <p:nvPr/>
        </p:nvCxnSpPr>
        <p:spPr>
          <a:xfrm>
            <a:off x="8063332" y="1551685"/>
            <a:ext cx="0" cy="23576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xmlns="" id="{E801B425-A2E3-EBD2-ADC1-49099F545229}"/>
              </a:ext>
            </a:extLst>
          </p:cNvPr>
          <p:cNvCxnSpPr>
            <a:cxnSpLocks/>
            <a:stCxn id="14" idx="2"/>
            <a:endCxn id="15" idx="1"/>
          </p:cNvCxnSpPr>
          <p:nvPr/>
        </p:nvCxnSpPr>
        <p:spPr>
          <a:xfrm>
            <a:off x="6599566" y="2136672"/>
            <a:ext cx="429456" cy="34730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xmlns="" id="{49DD4939-0492-C2C8-C2EE-C46F89176E41}"/>
              </a:ext>
            </a:extLst>
          </p:cNvPr>
          <p:cNvCxnSpPr>
            <a:cxnSpLocks/>
            <a:stCxn id="15" idx="3"/>
            <a:endCxn id="16" idx="2"/>
          </p:cNvCxnSpPr>
          <p:nvPr/>
        </p:nvCxnSpPr>
        <p:spPr>
          <a:xfrm flipV="1">
            <a:off x="7692628" y="2156777"/>
            <a:ext cx="370704" cy="327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xmlns="" id="{512EE40E-B1E8-08A4-CCC9-5FA5F7AD89FE}"/>
              </a:ext>
            </a:extLst>
          </p:cNvPr>
          <p:cNvCxnSpPr>
            <a:cxnSpLocks/>
            <a:stCxn id="17" idx="0"/>
            <a:endCxn id="12" idx="3"/>
          </p:cNvCxnSpPr>
          <p:nvPr/>
        </p:nvCxnSpPr>
        <p:spPr>
          <a:xfrm flipH="1" flipV="1">
            <a:off x="7692628" y="873121"/>
            <a:ext cx="370704" cy="3092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>
            <a:extLst>
              <a:ext uri="{FF2B5EF4-FFF2-40B4-BE49-F238E27FC236}">
                <a16:creationId xmlns:a16="http://schemas.microsoft.com/office/drawing/2014/main" xmlns="" id="{C9D8EAAB-CFA5-045F-F04B-F6B762547157}"/>
              </a:ext>
            </a:extLst>
          </p:cNvPr>
          <p:cNvCxnSpPr>
            <a:cxnSpLocks/>
            <a:stCxn id="13" idx="0"/>
            <a:endCxn id="12" idx="1"/>
          </p:cNvCxnSpPr>
          <p:nvPr/>
        </p:nvCxnSpPr>
        <p:spPr>
          <a:xfrm flipV="1">
            <a:off x="6599566" y="873121"/>
            <a:ext cx="429456" cy="27221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BE7EDD01-76F7-10D3-B1FE-30D8610479DA}"/>
              </a:ext>
            </a:extLst>
          </p:cNvPr>
          <p:cNvSpPr txBox="1"/>
          <p:nvPr/>
        </p:nvSpPr>
        <p:spPr>
          <a:xfrm>
            <a:off x="10294560" y="1311539"/>
            <a:ext cx="6636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dirty="0"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CH</a:t>
            </a:r>
            <a:r>
              <a:rPr lang="ru-RU" b="0" i="0" baseline="-25000" dirty="0"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2</a:t>
            </a:r>
            <a:endParaRPr lang="ru-RU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AC4AB664-75F5-010B-0B2B-DE0C686BF467}"/>
              </a:ext>
            </a:extLst>
          </p:cNvPr>
          <p:cNvSpPr txBox="1"/>
          <p:nvPr/>
        </p:nvSpPr>
        <p:spPr>
          <a:xfrm>
            <a:off x="9630954" y="1960829"/>
            <a:ext cx="6636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dirty="0"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CH</a:t>
            </a:r>
            <a:r>
              <a:rPr lang="ru-RU" b="0" i="0" baseline="-25000" dirty="0"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2</a:t>
            </a:r>
            <a:endParaRPr lang="ru-RU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ED539F89-0B70-D4FD-8B4C-2A0C7252F94C}"/>
              </a:ext>
            </a:extLst>
          </p:cNvPr>
          <p:cNvSpPr txBox="1"/>
          <p:nvPr/>
        </p:nvSpPr>
        <p:spPr>
          <a:xfrm>
            <a:off x="10918958" y="1960829"/>
            <a:ext cx="6636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dirty="0"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CH</a:t>
            </a:r>
            <a:r>
              <a:rPr lang="ru-RU" b="0" i="0" baseline="-25000" dirty="0"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2</a:t>
            </a:r>
            <a:endParaRPr lang="ru-RU" dirty="0"/>
          </a:p>
        </p:txBody>
      </p:sp>
      <p:cxnSp>
        <p:nvCxnSpPr>
          <p:cNvPr id="47" name="Прямая соединительная линия 46">
            <a:extLst>
              <a:ext uri="{FF2B5EF4-FFF2-40B4-BE49-F238E27FC236}">
                <a16:creationId xmlns:a16="http://schemas.microsoft.com/office/drawing/2014/main" xmlns="" id="{C6ADEEF7-435A-0D36-AC10-64A6377A7F3E}"/>
              </a:ext>
            </a:extLst>
          </p:cNvPr>
          <p:cNvCxnSpPr>
            <a:cxnSpLocks/>
            <a:stCxn id="45" idx="0"/>
            <a:endCxn id="44" idx="1"/>
          </p:cNvCxnSpPr>
          <p:nvPr/>
        </p:nvCxnSpPr>
        <p:spPr>
          <a:xfrm flipV="1">
            <a:off x="9962757" y="1496205"/>
            <a:ext cx="331803" cy="46462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>
            <a:extLst>
              <a:ext uri="{FF2B5EF4-FFF2-40B4-BE49-F238E27FC236}">
                <a16:creationId xmlns:a16="http://schemas.microsoft.com/office/drawing/2014/main" xmlns="" id="{B4BD8B4B-3F79-2BC7-AC3F-A16867ADA03B}"/>
              </a:ext>
            </a:extLst>
          </p:cNvPr>
          <p:cNvCxnSpPr>
            <a:cxnSpLocks/>
            <a:stCxn id="44" idx="3"/>
            <a:endCxn id="46" idx="0"/>
          </p:cNvCxnSpPr>
          <p:nvPr/>
        </p:nvCxnSpPr>
        <p:spPr>
          <a:xfrm>
            <a:off x="10958166" y="1496205"/>
            <a:ext cx="292595" cy="46462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>
            <a:extLst>
              <a:ext uri="{FF2B5EF4-FFF2-40B4-BE49-F238E27FC236}">
                <a16:creationId xmlns:a16="http://schemas.microsoft.com/office/drawing/2014/main" xmlns="" id="{ED03DE5E-3F6A-163A-566A-2046666B01A2}"/>
              </a:ext>
            </a:extLst>
          </p:cNvPr>
          <p:cNvCxnSpPr>
            <a:cxnSpLocks/>
            <a:stCxn id="45" idx="3"/>
            <a:endCxn id="46" idx="1"/>
          </p:cNvCxnSpPr>
          <p:nvPr/>
        </p:nvCxnSpPr>
        <p:spPr>
          <a:xfrm>
            <a:off x="10294560" y="2145495"/>
            <a:ext cx="62439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E8D68FB6-F544-CE64-8432-A5AA21C3E2AE}"/>
              </a:ext>
            </a:extLst>
          </p:cNvPr>
          <p:cNvSpPr txBox="1"/>
          <p:nvPr/>
        </p:nvSpPr>
        <p:spPr>
          <a:xfrm>
            <a:off x="6718618" y="2681092"/>
            <a:ext cx="15407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циклогексан</a:t>
            </a:r>
            <a:endParaRPr lang="ru-RU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xmlns="" id="{AAA5D07E-C9BF-05C2-7376-8DB5A0A9D474}"/>
              </a:ext>
            </a:extLst>
          </p:cNvPr>
          <p:cNvSpPr txBox="1"/>
          <p:nvPr/>
        </p:nvSpPr>
        <p:spPr>
          <a:xfrm>
            <a:off x="9977926" y="2681092"/>
            <a:ext cx="16046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циклопропан</a:t>
            </a:r>
            <a:endParaRPr lang="ru-RU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xmlns="" id="{9B936E23-FC47-6092-AAC9-F0F011186120}"/>
              </a:ext>
            </a:extLst>
          </p:cNvPr>
          <p:cNvSpPr txBox="1"/>
          <p:nvPr/>
        </p:nvSpPr>
        <p:spPr>
          <a:xfrm>
            <a:off x="180031" y="3086394"/>
            <a:ext cx="4892066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Их получают из некоторых видов нефти, например, из бакинской. Прочность циклов снижается с уменьшением числа атомов углерода в цикле из-за увеличения напряжения вследствие изменения валентных углов при образовании связей. </a:t>
            </a:r>
          </a:p>
          <a:p>
            <a:endParaRPr lang="ru-RU" sz="2000" dirty="0">
              <a:solidFill>
                <a:srgbClr val="000000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Характерной для </a:t>
            </a:r>
            <a:r>
              <a:rPr lang="ru-RU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циклоалканов</a:t>
            </a:r>
            <a:r>
              <a:rPr lang="ru-RU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является реакция замещения. Малые циклы склонны к реакциям присоединения, сопровождающимся разрывом циклов.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xmlns="" id="{860D7129-E8FC-C67D-4A32-BAD0A7FFB145}"/>
              </a:ext>
            </a:extLst>
          </p:cNvPr>
          <p:cNvSpPr txBox="1"/>
          <p:nvPr/>
        </p:nvSpPr>
        <p:spPr>
          <a:xfrm>
            <a:off x="5228948" y="3335102"/>
            <a:ext cx="696305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Существуют также непредельные циклические углеводороды, например </a:t>
            </a:r>
            <a:r>
              <a:rPr lang="ru-RU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циклоалкены</a:t>
            </a:r>
            <a:r>
              <a:rPr lang="ru-RU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xmlns="" id="{59980577-832B-AF3E-DF58-ED4CBA61BB62}"/>
              </a:ext>
            </a:extLst>
          </p:cNvPr>
          <p:cNvSpPr txBox="1"/>
          <p:nvPr/>
        </p:nvSpPr>
        <p:spPr>
          <a:xfrm>
            <a:off x="7119905" y="4304598"/>
            <a:ext cx="6636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dirty="0"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CH</a:t>
            </a:r>
            <a:r>
              <a:rPr lang="ru-RU" b="0" i="0" baseline="-25000" dirty="0"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2</a:t>
            </a:r>
            <a:endParaRPr lang="ru-RU" dirty="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xmlns="" id="{AD6B151E-A125-4F51-BEFA-44A102E98C7C}"/>
              </a:ext>
            </a:extLst>
          </p:cNvPr>
          <p:cNvSpPr txBox="1"/>
          <p:nvPr/>
        </p:nvSpPr>
        <p:spPr>
          <a:xfrm>
            <a:off x="6358646" y="4761474"/>
            <a:ext cx="6636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dirty="0"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CH</a:t>
            </a:r>
            <a:endParaRPr lang="ru-RU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xmlns="" id="{D56DD249-EC43-3042-DEDA-1454B0262A31}"/>
              </a:ext>
            </a:extLst>
          </p:cNvPr>
          <p:cNvSpPr txBox="1"/>
          <p:nvPr/>
        </p:nvSpPr>
        <p:spPr>
          <a:xfrm>
            <a:off x="6358646" y="5383483"/>
            <a:ext cx="6636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dirty="0"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CH</a:t>
            </a:r>
            <a:endParaRPr lang="ru-RU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xmlns="" id="{6649F9C0-00CE-676B-CE28-90811EF8635A}"/>
              </a:ext>
            </a:extLst>
          </p:cNvPr>
          <p:cNvSpPr txBox="1"/>
          <p:nvPr/>
        </p:nvSpPr>
        <p:spPr>
          <a:xfrm>
            <a:off x="7119905" y="5915454"/>
            <a:ext cx="6636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dirty="0"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CH</a:t>
            </a:r>
            <a:r>
              <a:rPr lang="ru-RU" b="0" i="0" baseline="-25000" dirty="0"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2</a:t>
            </a:r>
            <a:endParaRPr lang="ru-RU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664C2E0B-160B-750A-07D9-DD0C27E73BBA}"/>
              </a:ext>
            </a:extLst>
          </p:cNvPr>
          <p:cNvSpPr txBox="1"/>
          <p:nvPr/>
        </p:nvSpPr>
        <p:spPr>
          <a:xfrm>
            <a:off x="7822412" y="5403588"/>
            <a:ext cx="6636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dirty="0"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CH</a:t>
            </a:r>
            <a:r>
              <a:rPr lang="ru-RU" b="0" i="0" baseline="-25000" dirty="0"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2</a:t>
            </a:r>
            <a:endParaRPr lang="ru-RU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xmlns="" id="{685F7373-1172-EA04-0383-D615A553E662}"/>
              </a:ext>
            </a:extLst>
          </p:cNvPr>
          <p:cNvSpPr txBox="1"/>
          <p:nvPr/>
        </p:nvSpPr>
        <p:spPr>
          <a:xfrm>
            <a:off x="7822412" y="4798496"/>
            <a:ext cx="6636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dirty="0"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CH</a:t>
            </a:r>
            <a:r>
              <a:rPr lang="ru-RU" b="0" i="0" baseline="-25000" dirty="0"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2</a:t>
            </a:r>
            <a:endParaRPr lang="ru-RU" dirty="0"/>
          </a:p>
        </p:txBody>
      </p:sp>
      <p:cxnSp>
        <p:nvCxnSpPr>
          <p:cNvPr id="74" name="Прямая соединительная линия 73">
            <a:extLst>
              <a:ext uri="{FF2B5EF4-FFF2-40B4-BE49-F238E27FC236}">
                <a16:creationId xmlns:a16="http://schemas.microsoft.com/office/drawing/2014/main" xmlns="" id="{4C9C9ED7-097D-9324-E993-C3E365CFFB11}"/>
              </a:ext>
            </a:extLst>
          </p:cNvPr>
          <p:cNvCxnSpPr>
            <a:cxnSpLocks/>
            <a:stCxn id="69" idx="2"/>
            <a:endCxn id="70" idx="0"/>
          </p:cNvCxnSpPr>
          <p:nvPr/>
        </p:nvCxnSpPr>
        <p:spPr>
          <a:xfrm>
            <a:off x="6690449" y="5130806"/>
            <a:ext cx="0" cy="25267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>
            <a:extLst>
              <a:ext uri="{FF2B5EF4-FFF2-40B4-BE49-F238E27FC236}">
                <a16:creationId xmlns:a16="http://schemas.microsoft.com/office/drawing/2014/main" xmlns="" id="{33AA722B-C6C9-188B-AFC7-294D1633DB65}"/>
              </a:ext>
            </a:extLst>
          </p:cNvPr>
          <p:cNvCxnSpPr>
            <a:cxnSpLocks/>
            <a:stCxn id="73" idx="2"/>
            <a:endCxn id="72" idx="0"/>
          </p:cNvCxnSpPr>
          <p:nvPr/>
        </p:nvCxnSpPr>
        <p:spPr>
          <a:xfrm>
            <a:off x="8154215" y="5167828"/>
            <a:ext cx="0" cy="23576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>
            <a:extLst>
              <a:ext uri="{FF2B5EF4-FFF2-40B4-BE49-F238E27FC236}">
                <a16:creationId xmlns:a16="http://schemas.microsoft.com/office/drawing/2014/main" xmlns="" id="{47657D36-205C-CE4B-EA9D-7CF203B04ECE}"/>
              </a:ext>
            </a:extLst>
          </p:cNvPr>
          <p:cNvCxnSpPr>
            <a:cxnSpLocks/>
            <a:stCxn id="70" idx="2"/>
            <a:endCxn id="71" idx="1"/>
          </p:cNvCxnSpPr>
          <p:nvPr/>
        </p:nvCxnSpPr>
        <p:spPr>
          <a:xfrm>
            <a:off x="6690449" y="5752815"/>
            <a:ext cx="429456" cy="34730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>
            <a:extLst>
              <a:ext uri="{FF2B5EF4-FFF2-40B4-BE49-F238E27FC236}">
                <a16:creationId xmlns:a16="http://schemas.microsoft.com/office/drawing/2014/main" xmlns="" id="{648EE2DD-6B8B-5360-0ECC-C48928C51E17}"/>
              </a:ext>
            </a:extLst>
          </p:cNvPr>
          <p:cNvCxnSpPr>
            <a:cxnSpLocks/>
            <a:stCxn id="71" idx="3"/>
            <a:endCxn id="72" idx="2"/>
          </p:cNvCxnSpPr>
          <p:nvPr/>
        </p:nvCxnSpPr>
        <p:spPr>
          <a:xfrm flipV="1">
            <a:off x="7783511" y="5772920"/>
            <a:ext cx="370704" cy="327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>
            <a:extLst>
              <a:ext uri="{FF2B5EF4-FFF2-40B4-BE49-F238E27FC236}">
                <a16:creationId xmlns:a16="http://schemas.microsoft.com/office/drawing/2014/main" xmlns="" id="{7E2F1006-200C-D7E4-3E00-13AD8BB46D29}"/>
              </a:ext>
            </a:extLst>
          </p:cNvPr>
          <p:cNvCxnSpPr>
            <a:cxnSpLocks/>
            <a:stCxn id="73" idx="0"/>
            <a:endCxn id="68" idx="3"/>
          </p:cNvCxnSpPr>
          <p:nvPr/>
        </p:nvCxnSpPr>
        <p:spPr>
          <a:xfrm flipH="1" flipV="1">
            <a:off x="7783511" y="4489264"/>
            <a:ext cx="370704" cy="3092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>
            <a:extLst>
              <a:ext uri="{FF2B5EF4-FFF2-40B4-BE49-F238E27FC236}">
                <a16:creationId xmlns:a16="http://schemas.microsoft.com/office/drawing/2014/main" xmlns="" id="{3C502849-6121-0B9C-10E4-81D7F4CB9BA7}"/>
              </a:ext>
            </a:extLst>
          </p:cNvPr>
          <p:cNvCxnSpPr>
            <a:cxnSpLocks/>
            <a:stCxn id="69" idx="0"/>
            <a:endCxn id="68" idx="1"/>
          </p:cNvCxnSpPr>
          <p:nvPr/>
        </p:nvCxnSpPr>
        <p:spPr>
          <a:xfrm flipV="1">
            <a:off x="6690449" y="4489264"/>
            <a:ext cx="429456" cy="27221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xmlns="" id="{F145D3E5-15F3-7520-82E3-C0C8B605116D}"/>
              </a:ext>
            </a:extLst>
          </p:cNvPr>
          <p:cNvSpPr txBox="1"/>
          <p:nvPr/>
        </p:nvSpPr>
        <p:spPr>
          <a:xfrm>
            <a:off x="6809501" y="6297235"/>
            <a:ext cx="15407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циклогексен</a:t>
            </a:r>
            <a:endParaRPr lang="ru-RU" dirty="0"/>
          </a:p>
        </p:txBody>
      </p:sp>
      <p:cxnSp>
        <p:nvCxnSpPr>
          <p:cNvPr id="81" name="Прямая соединительная линия 80">
            <a:extLst>
              <a:ext uri="{FF2B5EF4-FFF2-40B4-BE49-F238E27FC236}">
                <a16:creationId xmlns:a16="http://schemas.microsoft.com/office/drawing/2014/main" xmlns="" id="{817407D7-65FE-0AA1-310E-B67C06AAE483}"/>
              </a:ext>
            </a:extLst>
          </p:cNvPr>
          <p:cNvCxnSpPr>
            <a:cxnSpLocks/>
          </p:cNvCxnSpPr>
          <p:nvPr/>
        </p:nvCxnSpPr>
        <p:spPr>
          <a:xfrm>
            <a:off x="6599566" y="5130806"/>
            <a:ext cx="0" cy="25267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Шестиугольник 81">
            <a:extLst>
              <a:ext uri="{FF2B5EF4-FFF2-40B4-BE49-F238E27FC236}">
                <a16:creationId xmlns:a16="http://schemas.microsoft.com/office/drawing/2014/main" xmlns="" id="{DEB33F05-CD13-39C2-B88E-1BCD88393EC5}"/>
              </a:ext>
            </a:extLst>
          </p:cNvPr>
          <p:cNvSpPr/>
          <p:nvPr/>
        </p:nvSpPr>
        <p:spPr>
          <a:xfrm rot="16200000">
            <a:off x="8925652" y="4889610"/>
            <a:ext cx="1197588" cy="1032403"/>
          </a:xfrm>
          <a:prstGeom prst="hexagon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cxnSp>
        <p:nvCxnSpPr>
          <p:cNvPr id="84" name="Прямая соединительная линия 83">
            <a:extLst>
              <a:ext uri="{FF2B5EF4-FFF2-40B4-BE49-F238E27FC236}">
                <a16:creationId xmlns:a16="http://schemas.microsoft.com/office/drawing/2014/main" xmlns="" id="{BDC1D0A8-A5D3-F53A-4AF9-30FF42E8B9F5}"/>
              </a:ext>
            </a:extLst>
          </p:cNvPr>
          <p:cNvCxnSpPr>
            <a:cxnSpLocks/>
          </p:cNvCxnSpPr>
          <p:nvPr/>
        </p:nvCxnSpPr>
        <p:spPr>
          <a:xfrm>
            <a:off x="9088144" y="5062895"/>
            <a:ext cx="0" cy="68138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5080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DD2EE98-0555-CBC1-40CA-7CBC2CBBCB83}"/>
              </a:ext>
            </a:extLst>
          </p:cNvPr>
          <p:cNvSpPr txBox="1"/>
          <p:nvPr/>
        </p:nvSpPr>
        <p:spPr>
          <a:xfrm>
            <a:off x="2303015" y="0"/>
            <a:ext cx="6956395" cy="7901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400" dirty="0">
                <a:latin typeface="Bookman Old Style" panose="02050604050505020204" pitchFamily="18" charset="0"/>
              </a:rPr>
              <a:t>Гибридизация углерода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C5D0ADF-A9BD-1306-1F5E-C3D5282582D8}"/>
              </a:ext>
            </a:extLst>
          </p:cNvPr>
          <p:cNvSpPr txBox="1"/>
          <p:nvPr/>
        </p:nvSpPr>
        <p:spPr>
          <a:xfrm>
            <a:off x="7289319" y="1815092"/>
            <a:ext cx="3883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Bahnschrift Light" panose="020B0502040204020203" pitchFamily="34" charset="0"/>
              </a:rPr>
              <a:t>C</a:t>
            </a:r>
            <a:endParaRPr lang="ru-RU" sz="2000" dirty="0">
              <a:latin typeface="Bahnschrift Light" panose="020B05020402040202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D0803013-CB60-25F6-C265-7BD2FDCB5708}"/>
              </a:ext>
            </a:extLst>
          </p:cNvPr>
          <p:cNvSpPr txBox="1"/>
          <p:nvPr/>
        </p:nvSpPr>
        <p:spPr>
          <a:xfrm>
            <a:off x="7741803" y="1325154"/>
            <a:ext cx="3883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Bahnschrift Light" panose="020B0502040204020203" pitchFamily="34" charset="0"/>
              </a:rPr>
              <a:t>H</a:t>
            </a:r>
            <a:endParaRPr lang="ru-RU" sz="2000" dirty="0">
              <a:latin typeface="Bahnschrift Light" panose="020B05020402040202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6F37928F-AD4C-C517-9397-C475DE63284D}"/>
              </a:ext>
            </a:extLst>
          </p:cNvPr>
          <p:cNvSpPr txBox="1"/>
          <p:nvPr/>
        </p:nvSpPr>
        <p:spPr>
          <a:xfrm>
            <a:off x="8098297" y="1725264"/>
            <a:ext cx="3883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Bahnschrift Light" panose="020B0502040204020203" pitchFamily="34" charset="0"/>
              </a:rPr>
              <a:t>H</a:t>
            </a:r>
            <a:endParaRPr lang="ru-RU" sz="2000" dirty="0">
              <a:latin typeface="Bahnschrift Light" panose="020B05020402040202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A6385D46-796F-E15E-7BD7-E446F01922C5}"/>
              </a:ext>
            </a:extLst>
          </p:cNvPr>
          <p:cNvSpPr txBox="1"/>
          <p:nvPr/>
        </p:nvSpPr>
        <p:spPr>
          <a:xfrm>
            <a:off x="6469985" y="1815092"/>
            <a:ext cx="3883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Bahnschrift Light" panose="020B0502040204020203" pitchFamily="34" charset="0"/>
              </a:rPr>
              <a:t>H</a:t>
            </a:r>
            <a:endParaRPr lang="ru-RU" sz="2000" dirty="0">
              <a:latin typeface="Bahnschrift Light" panose="020B0502040204020203" pitchFamily="34" charset="0"/>
            </a:endParaRP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530E6CCD-D4A0-A561-42CB-20994BEA8933}"/>
              </a:ext>
            </a:extLst>
          </p:cNvPr>
          <p:cNvCxnSpPr>
            <a:cxnSpLocks/>
            <a:stCxn id="9" idx="1"/>
            <a:endCxn id="13" idx="3"/>
          </p:cNvCxnSpPr>
          <p:nvPr/>
        </p:nvCxnSpPr>
        <p:spPr>
          <a:xfrm flipH="1">
            <a:off x="6858383" y="2015147"/>
            <a:ext cx="430936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xmlns="" id="{285FF275-7811-2DFC-C8F1-373B81C4AA4A}"/>
              </a:ext>
            </a:extLst>
          </p:cNvPr>
          <p:cNvCxnSpPr>
            <a:cxnSpLocks/>
          </p:cNvCxnSpPr>
          <p:nvPr/>
        </p:nvCxnSpPr>
        <p:spPr>
          <a:xfrm flipH="1">
            <a:off x="7549545" y="1580607"/>
            <a:ext cx="256343" cy="28931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xmlns="" id="{CD614073-D7E4-76BC-5606-5E5CF6D4BAC3}"/>
              </a:ext>
            </a:extLst>
          </p:cNvPr>
          <p:cNvCxnSpPr>
            <a:cxnSpLocks/>
            <a:stCxn id="12" idx="1"/>
            <a:endCxn id="9" idx="3"/>
          </p:cNvCxnSpPr>
          <p:nvPr/>
        </p:nvCxnSpPr>
        <p:spPr>
          <a:xfrm flipH="1">
            <a:off x="7677717" y="1925319"/>
            <a:ext cx="420580" cy="8982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>
            <a:extLst>
              <a:ext uri="{FF2B5EF4-FFF2-40B4-BE49-F238E27FC236}">
                <a16:creationId xmlns:a16="http://schemas.microsoft.com/office/drawing/2014/main" xmlns="" id="{51C80DCD-91AA-1890-CECD-0AE8D621B742}"/>
              </a:ext>
            </a:extLst>
          </p:cNvPr>
          <p:cNvCxnSpPr>
            <a:cxnSpLocks/>
          </p:cNvCxnSpPr>
          <p:nvPr/>
        </p:nvCxnSpPr>
        <p:spPr>
          <a:xfrm flipH="1" flipV="1">
            <a:off x="7516994" y="2125374"/>
            <a:ext cx="256990" cy="25590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59A48463-406A-126C-BA58-E6CCAC6ABD6B}"/>
              </a:ext>
            </a:extLst>
          </p:cNvPr>
          <p:cNvSpPr txBox="1"/>
          <p:nvPr/>
        </p:nvSpPr>
        <p:spPr>
          <a:xfrm>
            <a:off x="7698894" y="2215202"/>
            <a:ext cx="3883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Bahnschrift Light" panose="020B0502040204020203" pitchFamily="34" charset="0"/>
              </a:rPr>
              <a:t>C</a:t>
            </a:r>
            <a:endParaRPr lang="ru-RU" sz="2000" dirty="0">
              <a:latin typeface="Bahnschrift Light" panose="020B0502040204020203" pitchFamily="34" charset="0"/>
            </a:endParaRPr>
          </a:p>
        </p:txBody>
      </p:sp>
      <p:cxnSp>
        <p:nvCxn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xmlns="" id="{371A41E1-821D-4B41-D7E3-081F072955FC}"/>
              </a:ext>
            </a:extLst>
          </p:cNvPr>
          <p:cNvCxnSpPr>
            <a:cxnSpLocks/>
          </p:cNvCxnSpPr>
          <p:nvPr/>
        </p:nvCxnSpPr>
        <p:spPr>
          <a:xfrm flipH="1">
            <a:off x="7991025" y="2415257"/>
            <a:ext cx="430936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8BFF6E70-E79A-F495-6CD4-BA226D1A4C5D}"/>
              </a:ext>
            </a:extLst>
          </p:cNvPr>
          <p:cNvSpPr txBox="1"/>
          <p:nvPr/>
        </p:nvSpPr>
        <p:spPr>
          <a:xfrm>
            <a:off x="8344422" y="2215202"/>
            <a:ext cx="3883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Bahnschrift Light" panose="020B0502040204020203" pitchFamily="34" charset="0"/>
              </a:rPr>
              <a:t>C</a:t>
            </a:r>
            <a:endParaRPr lang="ru-RU" sz="2000" dirty="0">
              <a:latin typeface="Bahnschrift Light" panose="020B0502040204020203" pitchFamily="34" charset="0"/>
            </a:endParaRPr>
          </a:p>
        </p:txBody>
      </p: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xmlns="" id="{C92B1FD7-6470-1041-AD03-6CBC1054082E}"/>
              </a:ext>
            </a:extLst>
          </p:cNvPr>
          <p:cNvCxnSpPr>
            <a:cxnSpLocks/>
          </p:cNvCxnSpPr>
          <p:nvPr/>
        </p:nvCxnSpPr>
        <p:spPr>
          <a:xfrm flipH="1" flipV="1">
            <a:off x="8663138" y="2522633"/>
            <a:ext cx="239697" cy="29296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2030AA87-1A01-9196-FAFA-C80E03D927DB}"/>
              </a:ext>
            </a:extLst>
          </p:cNvPr>
          <p:cNvSpPr txBox="1"/>
          <p:nvPr/>
        </p:nvSpPr>
        <p:spPr>
          <a:xfrm>
            <a:off x="8833153" y="2686869"/>
            <a:ext cx="3883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Bahnschrift Light" panose="020B0502040204020203" pitchFamily="34" charset="0"/>
              </a:rPr>
              <a:t>C</a:t>
            </a:r>
            <a:endParaRPr lang="ru-RU" sz="2000" dirty="0">
              <a:latin typeface="Bahnschrift Light" panose="020B0502040204020203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BE054261-904B-93E0-2B00-EC10B970CA9E}"/>
              </a:ext>
            </a:extLst>
          </p:cNvPr>
          <p:cNvSpPr txBox="1"/>
          <p:nvPr/>
        </p:nvSpPr>
        <p:spPr>
          <a:xfrm>
            <a:off x="8753764" y="1725264"/>
            <a:ext cx="3883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Bahnschrift Light" panose="020B0502040204020203" pitchFamily="34" charset="0"/>
              </a:rPr>
              <a:t>H</a:t>
            </a:r>
            <a:endParaRPr lang="ru-RU" sz="2000" dirty="0">
              <a:latin typeface="Bahnschrift Light" panose="020B0502040204020203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5CD41834-85FD-C1A6-ED96-5853F147B743}"/>
              </a:ext>
            </a:extLst>
          </p:cNvPr>
          <p:cNvSpPr txBox="1"/>
          <p:nvPr/>
        </p:nvSpPr>
        <p:spPr>
          <a:xfrm>
            <a:off x="9110258" y="2125374"/>
            <a:ext cx="3883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Bahnschrift Light" panose="020B0502040204020203" pitchFamily="34" charset="0"/>
              </a:rPr>
              <a:t>H</a:t>
            </a:r>
            <a:endParaRPr lang="ru-RU" sz="2000" dirty="0">
              <a:latin typeface="Bahnschrift Light" panose="020B0502040204020203" pitchFamily="34" charset="0"/>
            </a:endParaRPr>
          </a:p>
        </p:txBody>
      </p:sp>
      <p:cxnSp>
        <p:nvCxnSpPr>
          <p:cNvPr id="45" name="Прямая соединительная линия 44">
            <a:extLst>
              <a:ext uri="{FF2B5EF4-FFF2-40B4-BE49-F238E27FC236}">
                <a16:creationId xmlns:a16="http://schemas.microsoft.com/office/drawing/2014/main" xmlns="" id="{94E46F49-760C-DA30-7A7F-37BD74CFF044}"/>
              </a:ext>
            </a:extLst>
          </p:cNvPr>
          <p:cNvCxnSpPr>
            <a:cxnSpLocks/>
          </p:cNvCxnSpPr>
          <p:nvPr/>
        </p:nvCxnSpPr>
        <p:spPr>
          <a:xfrm flipH="1">
            <a:off x="8561506" y="1980717"/>
            <a:ext cx="256343" cy="28931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>
            <a:extLst>
              <a:ext uri="{FF2B5EF4-FFF2-40B4-BE49-F238E27FC236}">
                <a16:creationId xmlns:a16="http://schemas.microsoft.com/office/drawing/2014/main" xmlns="" id="{0491A4BE-625A-C5D4-AF9D-8810E48E7D52}"/>
              </a:ext>
            </a:extLst>
          </p:cNvPr>
          <p:cNvCxnSpPr>
            <a:cxnSpLocks/>
            <a:stCxn id="44" idx="1"/>
          </p:cNvCxnSpPr>
          <p:nvPr/>
        </p:nvCxnSpPr>
        <p:spPr>
          <a:xfrm flipH="1">
            <a:off x="8689678" y="2325429"/>
            <a:ext cx="420580" cy="8982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>
            <a:extLst>
              <a:ext uri="{FF2B5EF4-FFF2-40B4-BE49-F238E27FC236}">
                <a16:creationId xmlns:a16="http://schemas.microsoft.com/office/drawing/2014/main" xmlns="" id="{3947AAAC-5C76-CC99-6456-2142532BD445}"/>
              </a:ext>
            </a:extLst>
          </p:cNvPr>
          <p:cNvCxnSpPr>
            <a:cxnSpLocks/>
          </p:cNvCxnSpPr>
          <p:nvPr/>
        </p:nvCxnSpPr>
        <p:spPr>
          <a:xfrm flipH="1" flipV="1">
            <a:off x="9082998" y="2986951"/>
            <a:ext cx="308568" cy="26141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E10FB796-90AE-83B0-1184-4484FA6066FE}"/>
              </a:ext>
            </a:extLst>
          </p:cNvPr>
          <p:cNvSpPr txBox="1"/>
          <p:nvPr/>
        </p:nvSpPr>
        <p:spPr>
          <a:xfrm>
            <a:off x="9348194" y="3082952"/>
            <a:ext cx="3883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Bahnschrift Light" panose="020B0502040204020203" pitchFamily="34" charset="0"/>
              </a:rPr>
              <a:t>H</a:t>
            </a:r>
            <a:endParaRPr lang="ru-RU" sz="2000" dirty="0">
              <a:latin typeface="Bahnschrift Light" panose="020B0502040204020203" pitchFamily="34" charset="0"/>
            </a:endParaRPr>
          </a:p>
        </p:txBody>
      </p:sp>
      <p:cxnSp>
        <p:nvCxnSpPr>
          <p:cNvPr id="57" name="Прямая соединительная линия 56">
            <a:extLst>
              <a:ext uri="{FF2B5EF4-FFF2-40B4-BE49-F238E27FC236}">
                <a16:creationId xmlns:a16="http://schemas.microsoft.com/office/drawing/2014/main" xmlns="" id="{4D878E5C-1054-C5AE-6463-819200896BAA}"/>
              </a:ext>
            </a:extLst>
          </p:cNvPr>
          <p:cNvCxnSpPr>
            <a:cxnSpLocks/>
          </p:cNvCxnSpPr>
          <p:nvPr/>
        </p:nvCxnSpPr>
        <p:spPr>
          <a:xfrm flipV="1">
            <a:off x="8911717" y="3048627"/>
            <a:ext cx="73407" cy="35702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>
            <a:extLst>
              <a:ext uri="{FF2B5EF4-FFF2-40B4-BE49-F238E27FC236}">
                <a16:creationId xmlns:a16="http://schemas.microsoft.com/office/drawing/2014/main" xmlns="" id="{020003B6-A5BC-AC14-1797-56DE27963B79}"/>
              </a:ext>
            </a:extLst>
          </p:cNvPr>
          <p:cNvCxnSpPr>
            <a:cxnSpLocks/>
          </p:cNvCxnSpPr>
          <p:nvPr/>
        </p:nvCxnSpPr>
        <p:spPr>
          <a:xfrm flipV="1">
            <a:off x="8523085" y="2933987"/>
            <a:ext cx="370887" cy="13421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xmlns="" id="{09C7512A-60F7-34F4-8102-DDE71E4255A9}"/>
              </a:ext>
            </a:extLst>
          </p:cNvPr>
          <p:cNvSpPr txBox="1"/>
          <p:nvPr/>
        </p:nvSpPr>
        <p:spPr>
          <a:xfrm>
            <a:off x="8702276" y="3368280"/>
            <a:ext cx="3883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Bahnschrift Light" panose="020B0502040204020203" pitchFamily="34" charset="0"/>
              </a:rPr>
              <a:t>H</a:t>
            </a:r>
            <a:endParaRPr lang="ru-RU" sz="2000" dirty="0">
              <a:latin typeface="Bahnschrift Light" panose="020B0502040204020203" pitchFamily="34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xmlns="" id="{370F20B9-528B-3F19-9CF1-A88292C9023D}"/>
              </a:ext>
            </a:extLst>
          </p:cNvPr>
          <p:cNvSpPr txBox="1"/>
          <p:nvPr/>
        </p:nvSpPr>
        <p:spPr>
          <a:xfrm>
            <a:off x="8206493" y="2959243"/>
            <a:ext cx="3883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Bahnschrift Light" panose="020B0502040204020203" pitchFamily="34" charset="0"/>
              </a:rPr>
              <a:t>H</a:t>
            </a:r>
            <a:endParaRPr lang="ru-RU" sz="2000" dirty="0">
              <a:latin typeface="Bahnschrift Light" panose="020B0502040204020203" pitchFamily="34" charset="0"/>
            </a:endParaRPr>
          </a:p>
        </p:txBody>
      </p:sp>
      <p:cxnSp>
        <p:nvCxnSpPr>
          <p:cNvPr id="68" name="Прямая соединительная линия 67">
            <a:extLst>
              <a:ext uri="{FF2B5EF4-FFF2-40B4-BE49-F238E27FC236}">
                <a16:creationId xmlns:a16="http://schemas.microsoft.com/office/drawing/2014/main" xmlns="" id="{230353E6-1887-C7A6-4F55-786C510E0E90}"/>
              </a:ext>
            </a:extLst>
          </p:cNvPr>
          <p:cNvCxnSpPr>
            <a:cxnSpLocks/>
          </p:cNvCxnSpPr>
          <p:nvPr/>
        </p:nvCxnSpPr>
        <p:spPr>
          <a:xfrm flipV="1">
            <a:off x="7422501" y="2502517"/>
            <a:ext cx="347043" cy="20262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>
            <a:extLst>
              <a:ext uri="{FF2B5EF4-FFF2-40B4-BE49-F238E27FC236}">
                <a16:creationId xmlns:a16="http://schemas.microsoft.com/office/drawing/2014/main" xmlns="" id="{0ABFB4AA-AEA7-DB70-8117-9BF9DB975BB3}"/>
              </a:ext>
            </a:extLst>
          </p:cNvPr>
          <p:cNvCxnSpPr>
            <a:cxnSpLocks/>
          </p:cNvCxnSpPr>
          <p:nvPr/>
        </p:nvCxnSpPr>
        <p:spPr>
          <a:xfrm flipV="1">
            <a:off x="7822443" y="2572484"/>
            <a:ext cx="64085" cy="386759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0D61A8AA-04F4-7059-F420-29443700D455}"/>
              </a:ext>
            </a:extLst>
          </p:cNvPr>
          <p:cNvSpPr txBox="1"/>
          <p:nvPr/>
        </p:nvSpPr>
        <p:spPr>
          <a:xfrm>
            <a:off x="7109107" y="2572192"/>
            <a:ext cx="3883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Bahnschrift Light" panose="020B0502040204020203" pitchFamily="34" charset="0"/>
              </a:rPr>
              <a:t>H</a:t>
            </a:r>
            <a:endParaRPr lang="ru-RU" sz="2000" dirty="0">
              <a:latin typeface="Bahnschrift Light" panose="020B0502040204020203" pitchFamily="34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xmlns="" id="{C7256DD8-E76A-BF1D-B432-577681EE5D28}"/>
              </a:ext>
            </a:extLst>
          </p:cNvPr>
          <p:cNvSpPr txBox="1"/>
          <p:nvPr/>
        </p:nvSpPr>
        <p:spPr>
          <a:xfrm>
            <a:off x="7611689" y="2933987"/>
            <a:ext cx="3883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Bahnschrift Light" panose="020B0502040204020203" pitchFamily="34" charset="0"/>
              </a:rPr>
              <a:t>H</a:t>
            </a:r>
            <a:endParaRPr lang="ru-RU" sz="2000" dirty="0">
              <a:latin typeface="Bahnschrift Light" panose="020B0502040204020203" pitchFamily="34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xmlns="" id="{96C69063-AA56-3B8A-11B2-67CFB2871343}"/>
              </a:ext>
            </a:extLst>
          </p:cNvPr>
          <p:cNvSpPr txBox="1"/>
          <p:nvPr/>
        </p:nvSpPr>
        <p:spPr>
          <a:xfrm>
            <a:off x="9736592" y="3911809"/>
            <a:ext cx="6858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Bahnschrift Light" panose="020B0502040204020203" pitchFamily="34" charset="0"/>
              </a:rPr>
              <a:t>H</a:t>
            </a:r>
            <a:r>
              <a:rPr lang="en-US" sz="2000" baseline="-25000" dirty="0">
                <a:latin typeface="Bahnschrift Light" panose="020B0502040204020203" pitchFamily="34" charset="0"/>
              </a:rPr>
              <a:t>2</a:t>
            </a:r>
            <a:r>
              <a:rPr lang="en-US" sz="2000" dirty="0">
                <a:latin typeface="Bahnschrift Light" panose="020B0502040204020203" pitchFamily="34" charset="0"/>
              </a:rPr>
              <a:t>C</a:t>
            </a:r>
            <a:endParaRPr lang="ru-RU" sz="2000" dirty="0">
              <a:latin typeface="Bahnschrift Light" panose="020B0502040204020203" pitchFamily="34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xmlns="" id="{DF24CF77-B24F-768B-EE21-BE2583FFDE39}"/>
              </a:ext>
            </a:extLst>
          </p:cNvPr>
          <p:cNvSpPr txBox="1"/>
          <p:nvPr/>
        </p:nvSpPr>
        <p:spPr>
          <a:xfrm>
            <a:off x="10968369" y="3911809"/>
            <a:ext cx="6858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Bahnschrift Light" panose="020B0502040204020203" pitchFamily="34" charset="0"/>
              </a:rPr>
              <a:t>CH</a:t>
            </a:r>
            <a:r>
              <a:rPr lang="en-US" sz="2000" baseline="-25000" dirty="0">
                <a:latin typeface="Bahnschrift Light" panose="020B0502040204020203" pitchFamily="34" charset="0"/>
              </a:rPr>
              <a:t>2</a:t>
            </a:r>
            <a:endParaRPr lang="ru-RU" sz="2000" dirty="0">
              <a:latin typeface="Bahnschrift Light" panose="020B0502040204020203" pitchFamily="34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xmlns="" id="{AE0B7826-138F-7B99-A95C-C6FDCE25E0ED}"/>
              </a:ext>
            </a:extLst>
          </p:cNvPr>
          <p:cNvSpPr txBox="1"/>
          <p:nvPr/>
        </p:nvSpPr>
        <p:spPr>
          <a:xfrm>
            <a:off x="9736592" y="4619576"/>
            <a:ext cx="6858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Bahnschrift Light" panose="020B0502040204020203" pitchFamily="34" charset="0"/>
              </a:rPr>
              <a:t>H</a:t>
            </a:r>
            <a:r>
              <a:rPr lang="en-US" sz="2000" baseline="-25000" dirty="0">
                <a:latin typeface="Bahnschrift Light" panose="020B0502040204020203" pitchFamily="34" charset="0"/>
              </a:rPr>
              <a:t>2</a:t>
            </a:r>
            <a:r>
              <a:rPr lang="en-US" sz="2000" dirty="0">
                <a:latin typeface="Bahnschrift Light" panose="020B0502040204020203" pitchFamily="34" charset="0"/>
              </a:rPr>
              <a:t>C</a:t>
            </a:r>
            <a:endParaRPr lang="ru-RU" sz="2000" dirty="0">
              <a:latin typeface="Bahnschrift Light" panose="020B0502040204020203" pitchFamily="34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xmlns="" id="{8CF649DB-B57E-216D-307E-F6DA7B8183D9}"/>
              </a:ext>
            </a:extLst>
          </p:cNvPr>
          <p:cNvSpPr txBox="1"/>
          <p:nvPr/>
        </p:nvSpPr>
        <p:spPr>
          <a:xfrm>
            <a:off x="10968369" y="4619576"/>
            <a:ext cx="6858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Bahnschrift Light" panose="020B0502040204020203" pitchFamily="34" charset="0"/>
              </a:rPr>
              <a:t>CH</a:t>
            </a:r>
            <a:r>
              <a:rPr lang="en-US" sz="2000" baseline="-25000" dirty="0">
                <a:latin typeface="Bahnschrift Light" panose="020B0502040204020203" pitchFamily="34" charset="0"/>
              </a:rPr>
              <a:t>2</a:t>
            </a:r>
            <a:endParaRPr lang="ru-RU" sz="2000" dirty="0">
              <a:latin typeface="Bahnschrift Light" panose="020B0502040204020203" pitchFamily="34" charset="0"/>
            </a:endParaRPr>
          </a:p>
        </p:txBody>
      </p:sp>
      <p:cxnSp>
        <p:nvCxnSpPr>
          <p:cNvPr id="81" name="Прямая соединительная линия 80">
            <a:extLst>
              <a:ext uri="{FF2B5EF4-FFF2-40B4-BE49-F238E27FC236}">
                <a16:creationId xmlns:a16="http://schemas.microsoft.com/office/drawing/2014/main" xmlns="" id="{342D327B-15A5-544E-4D8E-7497B9DC18FE}"/>
              </a:ext>
            </a:extLst>
          </p:cNvPr>
          <p:cNvCxnSpPr>
            <a:stCxn id="75" idx="2"/>
            <a:endCxn id="78" idx="0"/>
          </p:cNvCxnSpPr>
          <p:nvPr/>
        </p:nvCxnSpPr>
        <p:spPr>
          <a:xfrm>
            <a:off x="10079492" y="4311919"/>
            <a:ext cx="0" cy="30765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>
            <a:extLst>
              <a:ext uri="{FF2B5EF4-FFF2-40B4-BE49-F238E27FC236}">
                <a16:creationId xmlns:a16="http://schemas.microsoft.com/office/drawing/2014/main" xmlns="" id="{90656619-8442-3C1B-829B-D239E594F8F7}"/>
              </a:ext>
            </a:extLst>
          </p:cNvPr>
          <p:cNvCxnSpPr>
            <a:cxnSpLocks/>
            <a:stCxn id="75" idx="3"/>
            <a:endCxn id="77" idx="1"/>
          </p:cNvCxnSpPr>
          <p:nvPr/>
        </p:nvCxnSpPr>
        <p:spPr>
          <a:xfrm>
            <a:off x="10422392" y="4111864"/>
            <a:ext cx="54597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>
            <a:extLst>
              <a:ext uri="{FF2B5EF4-FFF2-40B4-BE49-F238E27FC236}">
                <a16:creationId xmlns:a16="http://schemas.microsoft.com/office/drawing/2014/main" xmlns="" id="{E3A35407-E1A5-9227-240B-6459AC77FA46}"/>
              </a:ext>
            </a:extLst>
          </p:cNvPr>
          <p:cNvCxnSpPr>
            <a:cxnSpLocks/>
            <a:stCxn id="78" idx="3"/>
            <a:endCxn id="79" idx="1"/>
          </p:cNvCxnSpPr>
          <p:nvPr/>
        </p:nvCxnSpPr>
        <p:spPr>
          <a:xfrm>
            <a:off x="10422392" y="4819631"/>
            <a:ext cx="54597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>
            <a:extLst>
              <a:ext uri="{FF2B5EF4-FFF2-40B4-BE49-F238E27FC236}">
                <a16:creationId xmlns:a16="http://schemas.microsoft.com/office/drawing/2014/main" xmlns="" id="{2E69D884-0966-9B49-BAB1-635116332C66}"/>
              </a:ext>
            </a:extLst>
          </p:cNvPr>
          <p:cNvCxnSpPr>
            <a:cxnSpLocks/>
            <a:stCxn id="77" idx="2"/>
            <a:endCxn id="79" idx="0"/>
          </p:cNvCxnSpPr>
          <p:nvPr/>
        </p:nvCxnSpPr>
        <p:spPr>
          <a:xfrm>
            <a:off x="11311269" y="4311919"/>
            <a:ext cx="0" cy="30765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xmlns="" id="{4B9A5C3C-EDD8-21BA-7BBB-E7C39704A634}"/>
              </a:ext>
            </a:extLst>
          </p:cNvPr>
          <p:cNvSpPr txBox="1"/>
          <p:nvPr/>
        </p:nvSpPr>
        <p:spPr>
          <a:xfrm>
            <a:off x="8039450" y="725060"/>
            <a:ext cx="264581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0" i="1" dirty="0">
                <a:effectLst/>
                <a:highlight>
                  <a:srgbClr val="FFFFFF"/>
                </a:highlight>
                <a:latin typeface="Bookman Old Style" panose="02050604050505020204" pitchFamily="18" charset="0"/>
              </a:rPr>
              <a:t>sp</a:t>
            </a:r>
            <a:r>
              <a:rPr lang="en-US" sz="2000" b="0" i="1" baseline="30000" dirty="0">
                <a:effectLst/>
                <a:highlight>
                  <a:srgbClr val="FFFFFF"/>
                </a:highlight>
                <a:latin typeface="Bookman Old Style" panose="02050604050505020204" pitchFamily="18" charset="0"/>
              </a:rPr>
              <a:t>3</a:t>
            </a:r>
            <a:r>
              <a:rPr lang="en-US" sz="2000" b="0" i="1" dirty="0">
                <a:effectLst/>
                <a:highlight>
                  <a:srgbClr val="FFFFFF"/>
                </a:highlight>
                <a:latin typeface="Bookman Old Style" panose="02050604050505020204" pitchFamily="18" charset="0"/>
              </a:rPr>
              <a:t>- </a:t>
            </a:r>
            <a:r>
              <a:rPr lang="ru-RU" sz="2000" b="0" i="1" dirty="0">
                <a:effectLst/>
                <a:highlight>
                  <a:srgbClr val="FFFFFF"/>
                </a:highlight>
                <a:latin typeface="Bookman Old Style" panose="02050604050505020204" pitchFamily="18" charset="0"/>
              </a:rPr>
              <a:t>гибридизация</a:t>
            </a:r>
            <a:endParaRPr lang="ru-RU" sz="2000" dirty="0">
              <a:latin typeface="Bookman Old Style" panose="02050604050505020204" pitchFamily="18" charset="0"/>
            </a:endParaRPr>
          </a:p>
        </p:txBody>
      </p:sp>
      <p:cxnSp>
        <p:nvCxnSpPr>
          <p:cNvPr id="97" name="Прямая со стрелкой 96">
            <a:extLst>
              <a:ext uri="{FF2B5EF4-FFF2-40B4-BE49-F238E27FC236}">
                <a16:creationId xmlns:a16="http://schemas.microsoft.com/office/drawing/2014/main" xmlns="" id="{435D4871-5323-712D-7BE2-A437BB02F049}"/>
              </a:ext>
            </a:extLst>
          </p:cNvPr>
          <p:cNvCxnSpPr/>
          <p:nvPr/>
        </p:nvCxnSpPr>
        <p:spPr>
          <a:xfrm flipH="1">
            <a:off x="9221551" y="2686869"/>
            <a:ext cx="904831" cy="39608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8" name="Прямоугольник: скругленные углы 97">
            <a:extLst>
              <a:ext uri="{FF2B5EF4-FFF2-40B4-BE49-F238E27FC236}">
                <a16:creationId xmlns:a16="http://schemas.microsoft.com/office/drawing/2014/main" xmlns="" id="{E05F47CD-BED5-3746-1709-FE122237F8F2}"/>
              </a:ext>
            </a:extLst>
          </p:cNvPr>
          <p:cNvSpPr/>
          <p:nvPr/>
        </p:nvSpPr>
        <p:spPr>
          <a:xfrm>
            <a:off x="10142727" y="2153682"/>
            <a:ext cx="1684470" cy="790113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xmlns="" id="{05BB0B86-E703-B7F4-0A23-E23D0EA30CB8}"/>
              </a:ext>
            </a:extLst>
          </p:cNvPr>
          <p:cNvSpPr txBox="1"/>
          <p:nvPr/>
        </p:nvSpPr>
        <p:spPr>
          <a:xfrm>
            <a:off x="10006707" y="2195324"/>
            <a:ext cx="19565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Bookman Old Style" panose="02050604050505020204" pitchFamily="18" charset="0"/>
              </a:rPr>
              <a:t>Расположены под 109</a:t>
            </a:r>
            <a:r>
              <a:rPr lang="en-US" dirty="0">
                <a:latin typeface="Bookman Old Style" panose="02050604050505020204" pitchFamily="18" charset="0"/>
              </a:rPr>
              <a:t>,</a:t>
            </a:r>
            <a:r>
              <a:rPr lang="ru-RU" dirty="0">
                <a:latin typeface="Bookman Old Style" panose="02050604050505020204" pitchFamily="18" charset="0"/>
              </a:rPr>
              <a:t>5</a:t>
            </a:r>
            <a:r>
              <a:rPr lang="en-US" baseline="30000" dirty="0">
                <a:latin typeface="Bookman Old Style" panose="02050604050505020204" pitchFamily="18" charset="0"/>
                <a:sym typeface="Symbol" panose="05050102010706020507" pitchFamily="18" charset="2"/>
              </a:rPr>
              <a:t></a:t>
            </a:r>
            <a:endParaRPr lang="ru-RU" dirty="0">
              <a:latin typeface="Bookman Old Style" panose="02050604050505020204" pitchFamily="18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xmlns="" id="{46AD5CF4-FD67-C034-68CE-D8DCD7E37CF6}"/>
              </a:ext>
            </a:extLst>
          </p:cNvPr>
          <p:cNvSpPr txBox="1"/>
          <p:nvPr/>
        </p:nvSpPr>
        <p:spPr>
          <a:xfrm>
            <a:off x="8655182" y="3871484"/>
            <a:ext cx="3858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0" i="0" dirty="0">
                <a:effectLst/>
                <a:highlight>
                  <a:srgbClr val="FFFFFF"/>
                </a:highlight>
                <a:latin typeface="Bookman Old Style" panose="02050604050505020204" pitchFamily="18" charset="0"/>
              </a:rPr>
              <a:t>а)</a:t>
            </a:r>
            <a:endParaRPr lang="ru-RU" dirty="0">
              <a:latin typeface="Bookman Old Style" panose="02050604050505020204" pitchFamily="18" charset="0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xmlns="" id="{E76D8A4A-CD7E-6318-DD43-DD174F5F5966}"/>
              </a:ext>
            </a:extLst>
          </p:cNvPr>
          <p:cNvSpPr txBox="1"/>
          <p:nvPr/>
        </p:nvSpPr>
        <p:spPr>
          <a:xfrm>
            <a:off x="10522069" y="5281091"/>
            <a:ext cx="3883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highlight>
                  <a:srgbClr val="FFFFFF"/>
                </a:highlight>
                <a:latin typeface="Bookman Old Style" panose="02050604050505020204" pitchFamily="18" charset="0"/>
              </a:rPr>
              <a:t>б</a:t>
            </a:r>
            <a:r>
              <a:rPr lang="ru-RU" b="0" i="0" dirty="0">
                <a:effectLst/>
                <a:highlight>
                  <a:srgbClr val="FFFFFF"/>
                </a:highlight>
                <a:latin typeface="Bookman Old Style" panose="02050604050505020204" pitchFamily="18" charset="0"/>
              </a:rPr>
              <a:t>)</a:t>
            </a:r>
            <a:endParaRPr lang="ru-RU" dirty="0">
              <a:latin typeface="Bookman Old Style" panose="02050604050505020204" pitchFamily="18" charset="0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xmlns="" id="{086F05E2-5FE7-9B66-BEDC-679CB0B39E0F}"/>
              </a:ext>
            </a:extLst>
          </p:cNvPr>
          <p:cNvSpPr txBox="1"/>
          <p:nvPr/>
        </p:nvSpPr>
        <p:spPr>
          <a:xfrm>
            <a:off x="71303" y="983012"/>
            <a:ext cx="5611160" cy="2339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0" i="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000" b="0" i="1" dirty="0"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sp</a:t>
            </a:r>
            <a:r>
              <a:rPr lang="en-US" sz="2000" b="0" i="1" baseline="30000" dirty="0"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3</a:t>
            </a:r>
            <a:r>
              <a:rPr lang="en-US" b="0" i="1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0" i="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гибридизации возникают 4-е равноценные орбитали, расположенные в пространстве относительно друг друга под углом </a:t>
            </a:r>
            <a:r>
              <a:rPr lang="ru-RU" b="0" i="0" dirty="0"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109.5°</a:t>
            </a:r>
            <a:r>
              <a:rPr lang="ru-RU" b="0" i="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Каждый атом углерода образует четыре ковалентные связи другими атомами углерода и с атомами водорода. В результате образуются предельные углеводороды или алканы, у которых все валентности углеродных атомов насыщены (а):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xmlns="" id="{DC635328-D608-E5BD-758C-1BE929E4BF8A}"/>
              </a:ext>
            </a:extLst>
          </p:cNvPr>
          <p:cNvSpPr txBox="1"/>
          <p:nvPr/>
        </p:nvSpPr>
        <p:spPr>
          <a:xfrm>
            <a:off x="77654" y="3721898"/>
            <a:ext cx="544056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0" i="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Простая углерод-углеродная связь способна вращаться вокруг своей оси, поэтому происходит постоянное изменение (конформация) формы молекул. Вследствие внутреннего движения в молекулах углеродные цепи могут образовывать кольца (циклы), в результате возникают алициклические соединения или циклоалканы (б).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3" name="Рисунок 112">
            <a:extLst>
              <a:ext uri="{FF2B5EF4-FFF2-40B4-BE49-F238E27FC236}">
                <a16:creationId xmlns:a16="http://schemas.microsoft.com/office/drawing/2014/main" xmlns="" id="{ECD76168-A4F3-BB21-DE1C-4AA18E0A5F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8056" y="4721127"/>
            <a:ext cx="4078536" cy="1675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305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931728E-443C-993C-4C45-1B52A3285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57" y="568329"/>
            <a:ext cx="5570428" cy="326154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</a:t>
            </a:r>
            <a:r>
              <a:rPr lang="ru-RU" sz="2400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sp</a:t>
            </a:r>
            <a:r>
              <a:rPr lang="en-US" sz="2400" i="1" baseline="30000" dirty="0">
                <a:solidFill>
                  <a:srgbClr val="000000"/>
                </a:solidFill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2</a:t>
            </a:r>
            <a:r>
              <a:rPr lang="en-US" sz="2400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гибридизации у атома углерода появляются три гибридные орбитали и сохраняется одна негибридная </a:t>
            </a:r>
            <a:r>
              <a:rPr lang="ru-RU" sz="2000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-орбиталь. Гибридные орбитали находятся в одной плоскости под углом </a:t>
            </a:r>
            <a:r>
              <a:rPr lang="ru-RU" sz="2000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120° </a:t>
            </a:r>
            <a:r>
              <a:rPr lang="ru-RU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относительно друг друга, а </a:t>
            </a:r>
            <a:r>
              <a:rPr lang="ru-RU" sz="2400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-орбиталь расположена перпендикулярно этой плоскости. Соответственно атом углерода образует три о-связи с атомом углерода и атомами водорода и одну л-связь с атомом углерода.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B424441-48BC-2FD4-5F02-BF480C491418}"/>
              </a:ext>
            </a:extLst>
          </p:cNvPr>
          <p:cNvSpPr txBox="1"/>
          <p:nvPr/>
        </p:nvSpPr>
        <p:spPr>
          <a:xfrm>
            <a:off x="7656713" y="755039"/>
            <a:ext cx="22704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</a:rPr>
              <a:t>sp</a:t>
            </a:r>
            <a:r>
              <a:rPr lang="en-US" i="1" baseline="30000" dirty="0">
                <a:solidFill>
                  <a:srgbClr val="000000"/>
                </a:solidFill>
                <a:highlight>
                  <a:srgbClr val="FFFFFF"/>
                </a:highlight>
                <a:latin typeface="Bookman Old Style" panose="02050604050505020204" pitchFamily="18" charset="0"/>
              </a:rPr>
              <a:t>2</a:t>
            </a:r>
            <a:r>
              <a:rPr lang="en-US" sz="1800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</a:rPr>
              <a:t>- </a:t>
            </a:r>
            <a:r>
              <a:rPr lang="ru-RU" sz="1800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</a:rPr>
              <a:t>гибридизация</a:t>
            </a:r>
            <a:endParaRPr lang="ru-RU" sz="1800" dirty="0">
              <a:latin typeface="Bookman Old Style" panose="020506040505050202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7EE4D01-98EA-F993-0478-6EBA42AC50E5}"/>
              </a:ext>
            </a:extLst>
          </p:cNvPr>
          <p:cNvSpPr txBox="1"/>
          <p:nvPr/>
        </p:nvSpPr>
        <p:spPr>
          <a:xfrm>
            <a:off x="6618080" y="1694751"/>
            <a:ext cx="3883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Bahnschrift Light" panose="020B0502040204020203" pitchFamily="34" charset="0"/>
              </a:rPr>
              <a:t>C</a:t>
            </a:r>
            <a:endParaRPr lang="ru-RU" sz="2000" dirty="0">
              <a:latin typeface="Bahnschrift Light" panose="020B05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566ECD59-4326-59E1-2ECC-F167F650F668}"/>
              </a:ext>
            </a:extLst>
          </p:cNvPr>
          <p:cNvSpPr txBox="1"/>
          <p:nvPr/>
        </p:nvSpPr>
        <p:spPr>
          <a:xfrm>
            <a:off x="6150882" y="1371040"/>
            <a:ext cx="3883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Bahnschrift Light" panose="020B0502040204020203" pitchFamily="34" charset="0"/>
              </a:rPr>
              <a:t>H</a:t>
            </a:r>
            <a:endParaRPr lang="ru-RU" sz="2000" dirty="0">
              <a:latin typeface="Bahnschrift Light" panose="020B050204020402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D254D83C-2DA0-0C95-8DF6-519F0D713694}"/>
              </a:ext>
            </a:extLst>
          </p:cNvPr>
          <p:cNvSpPr txBox="1"/>
          <p:nvPr/>
        </p:nvSpPr>
        <p:spPr>
          <a:xfrm>
            <a:off x="6150882" y="2071232"/>
            <a:ext cx="3883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Bahnschrift Light" panose="020B0502040204020203" pitchFamily="34" charset="0"/>
              </a:rPr>
              <a:t>H</a:t>
            </a:r>
            <a:endParaRPr lang="ru-RU" sz="2000" dirty="0">
              <a:latin typeface="Bahnschrift Light" panose="020B050204020402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9E98455F-11FF-A7D6-A4B6-D34C69AA348A}"/>
              </a:ext>
            </a:extLst>
          </p:cNvPr>
          <p:cNvSpPr txBox="1"/>
          <p:nvPr/>
        </p:nvSpPr>
        <p:spPr>
          <a:xfrm>
            <a:off x="7118222" y="1694751"/>
            <a:ext cx="3883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Bahnschrift Light" panose="020B0502040204020203" pitchFamily="34" charset="0"/>
              </a:rPr>
              <a:t>C</a:t>
            </a:r>
            <a:endParaRPr lang="ru-RU" sz="2000" dirty="0">
              <a:latin typeface="Bahnschrift Light" panose="020B050204020402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3CF13019-C501-CB1A-0EC2-BEA6AE34F798}"/>
              </a:ext>
            </a:extLst>
          </p:cNvPr>
          <p:cNvSpPr txBox="1"/>
          <p:nvPr/>
        </p:nvSpPr>
        <p:spPr>
          <a:xfrm>
            <a:off x="7515089" y="1332641"/>
            <a:ext cx="3883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Bahnschrift Light" panose="020B0502040204020203" pitchFamily="34" charset="0"/>
              </a:rPr>
              <a:t>H</a:t>
            </a:r>
            <a:endParaRPr lang="ru-RU" sz="2000" dirty="0">
              <a:latin typeface="Bahnschrift Light" panose="020B05020402040202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66CA9B57-077F-C03C-9C6A-9F249BE4043D}"/>
              </a:ext>
            </a:extLst>
          </p:cNvPr>
          <p:cNvSpPr txBox="1"/>
          <p:nvPr/>
        </p:nvSpPr>
        <p:spPr>
          <a:xfrm>
            <a:off x="7506620" y="2118319"/>
            <a:ext cx="3883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Bahnschrift Light" panose="020B0502040204020203" pitchFamily="34" charset="0"/>
              </a:rPr>
              <a:t>H</a:t>
            </a:r>
            <a:endParaRPr lang="ru-RU" sz="2000" dirty="0">
              <a:latin typeface="Bahnschrift Light" panose="020B0502040204020203" pitchFamily="34" charset="0"/>
            </a:endParaRP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xmlns="" id="{F8F21F5F-06DC-4910-61C6-1BAF2C462EC2}"/>
              </a:ext>
            </a:extLst>
          </p:cNvPr>
          <p:cNvCxnSpPr/>
          <p:nvPr/>
        </p:nvCxnSpPr>
        <p:spPr>
          <a:xfrm>
            <a:off x="6880700" y="1890060"/>
            <a:ext cx="310718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DA55555F-DB5A-47C6-F7A4-C61311461B1F}"/>
              </a:ext>
            </a:extLst>
          </p:cNvPr>
          <p:cNvCxnSpPr/>
          <p:nvPr/>
        </p:nvCxnSpPr>
        <p:spPr>
          <a:xfrm>
            <a:off x="6880700" y="1921016"/>
            <a:ext cx="310718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xmlns="" id="{3DD34054-591A-2A12-DF6A-4482AD53B13E}"/>
              </a:ext>
            </a:extLst>
          </p:cNvPr>
          <p:cNvCxnSpPr>
            <a:cxnSpLocks/>
          </p:cNvCxnSpPr>
          <p:nvPr/>
        </p:nvCxnSpPr>
        <p:spPr>
          <a:xfrm flipH="1" flipV="1">
            <a:off x="6422738" y="1671122"/>
            <a:ext cx="233084" cy="200055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>
            <a:extLst>
              <a:ext uri="{FF2B5EF4-FFF2-40B4-BE49-F238E27FC236}">
                <a16:creationId xmlns:a16="http://schemas.microsoft.com/office/drawing/2014/main" xmlns="" id="{966F6166-E638-4E1F-E479-DEF3978A4D1B}"/>
              </a:ext>
            </a:extLst>
          </p:cNvPr>
          <p:cNvCxnSpPr/>
          <p:nvPr/>
        </p:nvCxnSpPr>
        <p:spPr>
          <a:xfrm flipV="1">
            <a:off x="6447142" y="1997008"/>
            <a:ext cx="238125" cy="18415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>
            <a:extLst>
              <a:ext uri="{FF2B5EF4-FFF2-40B4-BE49-F238E27FC236}">
                <a16:creationId xmlns:a16="http://schemas.microsoft.com/office/drawing/2014/main" xmlns="" id="{6C413E84-E4BB-2652-DD50-6B92F78B645C}"/>
              </a:ext>
            </a:extLst>
          </p:cNvPr>
          <p:cNvCxnSpPr>
            <a:cxnSpLocks/>
          </p:cNvCxnSpPr>
          <p:nvPr/>
        </p:nvCxnSpPr>
        <p:spPr>
          <a:xfrm flipH="1" flipV="1">
            <a:off x="7360633" y="1984040"/>
            <a:ext cx="226334" cy="19711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>
            <a:extLst>
              <a:ext uri="{FF2B5EF4-FFF2-40B4-BE49-F238E27FC236}">
                <a16:creationId xmlns:a16="http://schemas.microsoft.com/office/drawing/2014/main" xmlns="" id="{3DA05E49-8FC6-B5B9-83E2-6DE25DE8FFBB}"/>
              </a:ext>
            </a:extLst>
          </p:cNvPr>
          <p:cNvCxnSpPr/>
          <p:nvPr/>
        </p:nvCxnSpPr>
        <p:spPr>
          <a:xfrm flipV="1">
            <a:off x="7358632" y="1640676"/>
            <a:ext cx="238125" cy="18415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BA5F9C0B-4E68-6DB9-B0C7-24D84FE3770E}"/>
              </a:ext>
            </a:extLst>
          </p:cNvPr>
          <p:cNvSpPr txBox="1"/>
          <p:nvPr/>
        </p:nvSpPr>
        <p:spPr>
          <a:xfrm>
            <a:off x="8928614" y="1619821"/>
            <a:ext cx="3883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Bahnschrift Light" panose="020B0502040204020203" pitchFamily="34" charset="0"/>
              </a:rPr>
              <a:t>C</a:t>
            </a:r>
            <a:endParaRPr lang="ru-RU" sz="2000" dirty="0">
              <a:latin typeface="Bahnschrift Light" panose="020B0502040204020203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20408C02-4E29-D572-D313-1E2A7B73580A}"/>
              </a:ext>
            </a:extLst>
          </p:cNvPr>
          <p:cNvSpPr txBox="1"/>
          <p:nvPr/>
        </p:nvSpPr>
        <p:spPr>
          <a:xfrm>
            <a:off x="8461416" y="1296110"/>
            <a:ext cx="3883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Bahnschrift Light" panose="020B0502040204020203" pitchFamily="34" charset="0"/>
              </a:rPr>
              <a:t>H</a:t>
            </a:r>
            <a:endParaRPr lang="ru-RU" sz="2000" dirty="0">
              <a:latin typeface="Bahnschrift Light" panose="020B0502040204020203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xmlns="" id="{9041C434-5776-FC3F-F758-4C261508BB4B}"/>
              </a:ext>
            </a:extLst>
          </p:cNvPr>
          <p:cNvSpPr txBox="1"/>
          <p:nvPr/>
        </p:nvSpPr>
        <p:spPr>
          <a:xfrm>
            <a:off x="8461416" y="1996302"/>
            <a:ext cx="3883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Bahnschrift Light" panose="020B0502040204020203" pitchFamily="34" charset="0"/>
              </a:rPr>
              <a:t>H</a:t>
            </a:r>
            <a:endParaRPr lang="ru-RU" sz="2000" dirty="0">
              <a:latin typeface="Bahnschrift Light" panose="020B0502040204020203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7FF64538-3762-E86F-884C-C2A548637713}"/>
              </a:ext>
            </a:extLst>
          </p:cNvPr>
          <p:cNvSpPr txBox="1"/>
          <p:nvPr/>
        </p:nvSpPr>
        <p:spPr>
          <a:xfrm>
            <a:off x="9428756" y="1619821"/>
            <a:ext cx="3883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Bahnschrift Light" panose="020B0502040204020203" pitchFamily="34" charset="0"/>
              </a:rPr>
              <a:t>C</a:t>
            </a:r>
            <a:endParaRPr lang="ru-RU" sz="2000" dirty="0">
              <a:latin typeface="Bahnschrift Light" panose="020B0502040204020203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1F9C9A2C-4FC8-269A-28E5-D6B022167D05}"/>
              </a:ext>
            </a:extLst>
          </p:cNvPr>
          <p:cNvSpPr txBox="1"/>
          <p:nvPr/>
        </p:nvSpPr>
        <p:spPr>
          <a:xfrm>
            <a:off x="9825623" y="1257711"/>
            <a:ext cx="3883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Bahnschrift Light" panose="020B0502040204020203" pitchFamily="34" charset="0"/>
              </a:rPr>
              <a:t>H</a:t>
            </a:r>
            <a:endParaRPr lang="ru-RU" sz="2000" dirty="0">
              <a:latin typeface="Bahnschrift Light" panose="020B0502040204020203" pitchFamily="34" charset="0"/>
            </a:endParaRPr>
          </a:p>
        </p:txBody>
      </p:sp>
      <p:cxnSp>
        <p:nvCxnSpPr>
          <p:cNvPr id="57" name="Прямая соединительная линия 56">
            <a:extLst>
              <a:ext uri="{FF2B5EF4-FFF2-40B4-BE49-F238E27FC236}">
                <a16:creationId xmlns:a16="http://schemas.microsoft.com/office/drawing/2014/main" xmlns="" id="{84A16F1B-5E70-3D1C-D576-2BCA17F9C6FD}"/>
              </a:ext>
            </a:extLst>
          </p:cNvPr>
          <p:cNvCxnSpPr/>
          <p:nvPr/>
        </p:nvCxnSpPr>
        <p:spPr>
          <a:xfrm>
            <a:off x="9191234" y="1815130"/>
            <a:ext cx="310718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>
            <a:extLst>
              <a:ext uri="{FF2B5EF4-FFF2-40B4-BE49-F238E27FC236}">
                <a16:creationId xmlns:a16="http://schemas.microsoft.com/office/drawing/2014/main" xmlns="" id="{4EB0B48F-29ED-92EA-54D6-A75F197E2CAD}"/>
              </a:ext>
            </a:extLst>
          </p:cNvPr>
          <p:cNvCxnSpPr/>
          <p:nvPr/>
        </p:nvCxnSpPr>
        <p:spPr>
          <a:xfrm>
            <a:off x="9191234" y="1846086"/>
            <a:ext cx="310718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>
            <a:extLst>
              <a:ext uri="{FF2B5EF4-FFF2-40B4-BE49-F238E27FC236}">
                <a16:creationId xmlns:a16="http://schemas.microsoft.com/office/drawing/2014/main" xmlns="" id="{2D010275-D687-D46A-8D4E-7D961B031FA0}"/>
              </a:ext>
            </a:extLst>
          </p:cNvPr>
          <p:cNvCxnSpPr>
            <a:cxnSpLocks/>
          </p:cNvCxnSpPr>
          <p:nvPr/>
        </p:nvCxnSpPr>
        <p:spPr>
          <a:xfrm flipH="1" flipV="1">
            <a:off x="8733272" y="1596192"/>
            <a:ext cx="233084" cy="200055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>
            <a:extLst>
              <a:ext uri="{FF2B5EF4-FFF2-40B4-BE49-F238E27FC236}">
                <a16:creationId xmlns:a16="http://schemas.microsoft.com/office/drawing/2014/main" xmlns="" id="{390CDDCA-B8E5-0C3B-6FAC-EECB6E7A3B59}"/>
              </a:ext>
            </a:extLst>
          </p:cNvPr>
          <p:cNvCxnSpPr/>
          <p:nvPr/>
        </p:nvCxnSpPr>
        <p:spPr>
          <a:xfrm flipV="1">
            <a:off x="8757676" y="1922078"/>
            <a:ext cx="238125" cy="18415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>
            <a:extLst>
              <a:ext uri="{FF2B5EF4-FFF2-40B4-BE49-F238E27FC236}">
                <a16:creationId xmlns:a16="http://schemas.microsoft.com/office/drawing/2014/main" xmlns="" id="{EA32E9DC-6FCE-11CF-B998-01C2EB16A5B4}"/>
              </a:ext>
            </a:extLst>
          </p:cNvPr>
          <p:cNvCxnSpPr>
            <a:cxnSpLocks/>
          </p:cNvCxnSpPr>
          <p:nvPr/>
        </p:nvCxnSpPr>
        <p:spPr>
          <a:xfrm flipH="1" flipV="1">
            <a:off x="9671167" y="1909110"/>
            <a:ext cx="443496" cy="16489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>
            <a:extLst>
              <a:ext uri="{FF2B5EF4-FFF2-40B4-BE49-F238E27FC236}">
                <a16:creationId xmlns:a16="http://schemas.microsoft.com/office/drawing/2014/main" xmlns="" id="{6CAAB0CB-993E-1FD8-0052-62021A1AB06C}"/>
              </a:ext>
            </a:extLst>
          </p:cNvPr>
          <p:cNvCxnSpPr/>
          <p:nvPr/>
        </p:nvCxnSpPr>
        <p:spPr>
          <a:xfrm flipV="1">
            <a:off x="9669166" y="1565746"/>
            <a:ext cx="238125" cy="18415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xmlns="" id="{6EAF9CF1-7448-85D2-6B1F-BB2A4C747727}"/>
              </a:ext>
            </a:extLst>
          </p:cNvPr>
          <p:cNvSpPr txBox="1"/>
          <p:nvPr/>
        </p:nvSpPr>
        <p:spPr>
          <a:xfrm>
            <a:off x="10059264" y="1937440"/>
            <a:ext cx="3883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Bahnschrift Light" panose="020B0502040204020203" pitchFamily="34" charset="0"/>
              </a:rPr>
              <a:t>C</a:t>
            </a:r>
            <a:endParaRPr lang="ru-RU" sz="2000" dirty="0">
              <a:latin typeface="Bahnschrift Light" panose="020B0502040204020203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xmlns="" id="{EEE817C7-58D3-34A3-A7E2-30AB9BBF1BE8}"/>
              </a:ext>
            </a:extLst>
          </p:cNvPr>
          <p:cNvSpPr txBox="1"/>
          <p:nvPr/>
        </p:nvSpPr>
        <p:spPr>
          <a:xfrm>
            <a:off x="10617587" y="1619821"/>
            <a:ext cx="3883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Bahnschrift Light" panose="020B0502040204020203" pitchFamily="34" charset="0"/>
              </a:rPr>
              <a:t>C</a:t>
            </a:r>
            <a:endParaRPr lang="ru-RU" sz="2000" dirty="0">
              <a:latin typeface="Bahnschrift Light" panose="020B0502040204020203" pitchFamily="34" charset="0"/>
            </a:endParaRPr>
          </a:p>
        </p:txBody>
      </p:sp>
      <p:cxnSp>
        <p:nvCxnSpPr>
          <p:cNvPr id="65" name="Прямая соединительная линия 64">
            <a:extLst>
              <a:ext uri="{FF2B5EF4-FFF2-40B4-BE49-F238E27FC236}">
                <a16:creationId xmlns:a16="http://schemas.microsoft.com/office/drawing/2014/main" xmlns="" id="{3F45D526-4343-22D6-9E05-8F102D64F0EF}"/>
              </a:ext>
            </a:extLst>
          </p:cNvPr>
          <p:cNvCxnSpPr>
            <a:cxnSpLocks/>
          </p:cNvCxnSpPr>
          <p:nvPr/>
        </p:nvCxnSpPr>
        <p:spPr>
          <a:xfrm flipH="1" flipV="1">
            <a:off x="10537240" y="1596192"/>
            <a:ext cx="172485" cy="15370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xmlns="" id="{E6DCD01B-C489-2BB2-8059-F3CF7B182577}"/>
              </a:ext>
            </a:extLst>
          </p:cNvPr>
          <p:cNvSpPr txBox="1"/>
          <p:nvPr/>
        </p:nvSpPr>
        <p:spPr>
          <a:xfrm>
            <a:off x="10252904" y="1265852"/>
            <a:ext cx="3883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Bahnschrift Light" panose="020B0502040204020203" pitchFamily="34" charset="0"/>
              </a:rPr>
              <a:t>H</a:t>
            </a:r>
            <a:endParaRPr lang="ru-RU" sz="2000" dirty="0">
              <a:latin typeface="Bahnschrift Light" panose="020B0502040204020203" pitchFamily="34" charset="0"/>
            </a:endParaRPr>
          </a:p>
        </p:txBody>
      </p:sp>
      <p:cxnSp>
        <p:nvCxnSpPr>
          <p:cNvPr id="69" name="Прямая соединительная линия 68">
            <a:extLst>
              <a:ext uri="{FF2B5EF4-FFF2-40B4-BE49-F238E27FC236}">
                <a16:creationId xmlns:a16="http://schemas.microsoft.com/office/drawing/2014/main" xmlns="" id="{8D045520-C4EF-E71E-7C9A-EB907206D11D}"/>
              </a:ext>
            </a:extLst>
          </p:cNvPr>
          <p:cNvCxnSpPr>
            <a:cxnSpLocks/>
          </p:cNvCxnSpPr>
          <p:nvPr/>
        </p:nvCxnSpPr>
        <p:spPr>
          <a:xfrm flipH="1">
            <a:off x="10356773" y="1909110"/>
            <a:ext cx="346095" cy="16215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xmlns="" id="{B4ADC90C-507A-4B58-8F44-762C5302A696}"/>
              </a:ext>
            </a:extLst>
          </p:cNvPr>
          <p:cNvSpPr txBox="1"/>
          <p:nvPr/>
        </p:nvSpPr>
        <p:spPr>
          <a:xfrm>
            <a:off x="9622955" y="2325295"/>
            <a:ext cx="3883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Bahnschrift Light" panose="020B0502040204020203" pitchFamily="34" charset="0"/>
              </a:rPr>
              <a:t>H</a:t>
            </a:r>
            <a:endParaRPr lang="ru-RU" sz="2000" dirty="0">
              <a:latin typeface="Bahnschrift Light" panose="020B0502040204020203" pitchFamily="34" charset="0"/>
            </a:endParaRPr>
          </a:p>
        </p:txBody>
      </p:sp>
      <p:cxnSp>
        <p:nvCxnSpPr>
          <p:cNvPr id="76" name="Прямая соединительная линия 75">
            <a:extLst>
              <a:ext uri="{FF2B5EF4-FFF2-40B4-BE49-F238E27FC236}">
                <a16:creationId xmlns:a16="http://schemas.microsoft.com/office/drawing/2014/main" xmlns="" id="{47909966-D4FD-E458-5ADD-6B76301D5A45}"/>
              </a:ext>
            </a:extLst>
          </p:cNvPr>
          <p:cNvCxnSpPr/>
          <p:nvPr/>
        </p:nvCxnSpPr>
        <p:spPr>
          <a:xfrm flipV="1">
            <a:off x="9919215" y="2251071"/>
            <a:ext cx="238125" cy="18415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xmlns="" id="{854E2B98-AE5A-0A44-8460-B3B7339858E4}"/>
              </a:ext>
            </a:extLst>
          </p:cNvPr>
          <p:cNvSpPr txBox="1"/>
          <p:nvPr/>
        </p:nvSpPr>
        <p:spPr>
          <a:xfrm>
            <a:off x="11121760" y="1614228"/>
            <a:ext cx="3883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Bahnschrift Light" panose="020B0502040204020203" pitchFamily="34" charset="0"/>
              </a:rPr>
              <a:t>C</a:t>
            </a:r>
            <a:endParaRPr lang="ru-RU" sz="2000" dirty="0">
              <a:latin typeface="Bahnschrift Light" panose="020B0502040204020203" pitchFamily="34" charset="0"/>
            </a:endParaRPr>
          </a:p>
        </p:txBody>
      </p:sp>
      <p:cxnSp>
        <p:nvCxnSpPr>
          <p:cNvPr id="78" name="Прямая соединительная линия 77">
            <a:extLst>
              <a:ext uri="{FF2B5EF4-FFF2-40B4-BE49-F238E27FC236}">
                <a16:creationId xmlns:a16="http://schemas.microsoft.com/office/drawing/2014/main" xmlns="" id="{2E00CA6D-A3B7-3A41-CCFB-BE3F8681188A}"/>
              </a:ext>
            </a:extLst>
          </p:cNvPr>
          <p:cNvCxnSpPr/>
          <p:nvPr/>
        </p:nvCxnSpPr>
        <p:spPr>
          <a:xfrm>
            <a:off x="10884238" y="1809537"/>
            <a:ext cx="310718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>
            <a:extLst>
              <a:ext uri="{FF2B5EF4-FFF2-40B4-BE49-F238E27FC236}">
                <a16:creationId xmlns:a16="http://schemas.microsoft.com/office/drawing/2014/main" xmlns="" id="{5E3D5799-C6BA-C4FE-A28F-B58F4618EBC7}"/>
              </a:ext>
            </a:extLst>
          </p:cNvPr>
          <p:cNvCxnSpPr/>
          <p:nvPr/>
        </p:nvCxnSpPr>
        <p:spPr>
          <a:xfrm>
            <a:off x="10884238" y="1840493"/>
            <a:ext cx="310718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>
            <a:extLst>
              <a:ext uri="{FF2B5EF4-FFF2-40B4-BE49-F238E27FC236}">
                <a16:creationId xmlns:a16="http://schemas.microsoft.com/office/drawing/2014/main" xmlns="" id="{59D6892A-6F60-A11C-E040-5FFA584D0196}"/>
              </a:ext>
            </a:extLst>
          </p:cNvPr>
          <p:cNvCxnSpPr>
            <a:cxnSpLocks/>
          </p:cNvCxnSpPr>
          <p:nvPr/>
        </p:nvCxnSpPr>
        <p:spPr>
          <a:xfrm flipH="1" flipV="1">
            <a:off x="11364171" y="1903517"/>
            <a:ext cx="443496" cy="16489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>
            <a:extLst>
              <a:ext uri="{FF2B5EF4-FFF2-40B4-BE49-F238E27FC236}">
                <a16:creationId xmlns:a16="http://schemas.microsoft.com/office/drawing/2014/main" xmlns="" id="{5D5EBAC0-BE55-336D-60AD-0B89A5B38617}"/>
              </a:ext>
            </a:extLst>
          </p:cNvPr>
          <p:cNvCxnSpPr/>
          <p:nvPr/>
        </p:nvCxnSpPr>
        <p:spPr>
          <a:xfrm flipV="1">
            <a:off x="11362170" y="1560153"/>
            <a:ext cx="238125" cy="18415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xmlns="" id="{CB955394-BAC9-04DF-3BF0-13C0ADF3753E}"/>
              </a:ext>
            </a:extLst>
          </p:cNvPr>
          <p:cNvSpPr txBox="1"/>
          <p:nvPr/>
        </p:nvSpPr>
        <p:spPr>
          <a:xfrm>
            <a:off x="11583963" y="1270734"/>
            <a:ext cx="3883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Bahnschrift Light" panose="020B0502040204020203" pitchFamily="34" charset="0"/>
              </a:rPr>
              <a:t>H</a:t>
            </a:r>
            <a:endParaRPr lang="ru-RU" sz="2000" dirty="0">
              <a:latin typeface="Bahnschrift Light" panose="020B0502040204020203" pitchFamily="34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xmlns="" id="{927C2277-B53D-8489-5BA9-92493A2A0507}"/>
              </a:ext>
            </a:extLst>
          </p:cNvPr>
          <p:cNvSpPr txBox="1"/>
          <p:nvPr/>
        </p:nvSpPr>
        <p:spPr>
          <a:xfrm>
            <a:off x="11741245" y="1911753"/>
            <a:ext cx="3883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Bahnschrift Light" panose="020B0502040204020203" pitchFamily="34" charset="0"/>
              </a:rPr>
              <a:t>H</a:t>
            </a:r>
            <a:endParaRPr lang="ru-RU" sz="2000" dirty="0">
              <a:latin typeface="Bahnschrift Light" panose="020B0502040204020203" pitchFamily="34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xmlns="" id="{9B60E801-B90A-6A50-DAAD-34EFABCBC944}"/>
              </a:ext>
            </a:extLst>
          </p:cNvPr>
          <p:cNvSpPr txBox="1"/>
          <p:nvPr/>
        </p:nvSpPr>
        <p:spPr>
          <a:xfrm>
            <a:off x="10495573" y="2325295"/>
            <a:ext cx="3883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Bahnschrift Light" panose="020B0502040204020203" pitchFamily="34" charset="0"/>
              </a:rPr>
              <a:t>H</a:t>
            </a:r>
            <a:endParaRPr lang="ru-RU" sz="2000" dirty="0">
              <a:latin typeface="Bahnschrift Light" panose="020B0502040204020203" pitchFamily="34" charset="0"/>
            </a:endParaRPr>
          </a:p>
        </p:txBody>
      </p:sp>
      <p:cxnSp>
        <p:nvCxnSpPr>
          <p:cNvPr id="85" name="Прямая соединительная линия 84">
            <a:extLst>
              <a:ext uri="{FF2B5EF4-FFF2-40B4-BE49-F238E27FC236}">
                <a16:creationId xmlns:a16="http://schemas.microsoft.com/office/drawing/2014/main" xmlns="" id="{F695FB51-141E-5E9D-03E4-504EE95B5E71}"/>
              </a:ext>
            </a:extLst>
          </p:cNvPr>
          <p:cNvCxnSpPr>
            <a:cxnSpLocks/>
          </p:cNvCxnSpPr>
          <p:nvPr/>
        </p:nvCxnSpPr>
        <p:spPr>
          <a:xfrm>
            <a:off x="10319533" y="2247499"/>
            <a:ext cx="241032" cy="18772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>
            <a:extLst>
              <a:ext uri="{FF2B5EF4-FFF2-40B4-BE49-F238E27FC236}">
                <a16:creationId xmlns:a16="http://schemas.microsoft.com/office/drawing/2014/main" xmlns="" id="{29795F36-B0F2-7E8D-15DA-286EDC1236A3}"/>
              </a:ext>
            </a:extLst>
          </p:cNvPr>
          <p:cNvSpPr txBox="1"/>
          <p:nvPr/>
        </p:nvSpPr>
        <p:spPr>
          <a:xfrm>
            <a:off x="6101721" y="863890"/>
            <a:ext cx="3858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</a:rPr>
              <a:t>а)</a:t>
            </a:r>
            <a:endParaRPr lang="ru-RU" dirty="0">
              <a:latin typeface="Bookman Old Style" panose="02050604050505020204" pitchFamily="18" charset="0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xmlns="" id="{AD60771D-98FF-A3EF-25A3-742B609BFD6E}"/>
              </a:ext>
            </a:extLst>
          </p:cNvPr>
          <p:cNvSpPr txBox="1"/>
          <p:nvPr/>
        </p:nvSpPr>
        <p:spPr>
          <a:xfrm>
            <a:off x="11121760" y="727924"/>
            <a:ext cx="3883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highlight>
                  <a:srgbClr val="FFFFFF"/>
                </a:highlight>
                <a:latin typeface="Bookman Old Style" panose="02050604050505020204" pitchFamily="18" charset="0"/>
              </a:rPr>
              <a:t>б</a:t>
            </a:r>
            <a:r>
              <a:rPr lang="ru-RU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</a:rPr>
              <a:t>)</a:t>
            </a:r>
            <a:endParaRPr lang="ru-RU" dirty="0">
              <a:latin typeface="Bookman Old Style" panose="02050604050505020204" pitchFamily="18" charset="0"/>
            </a:endParaRPr>
          </a:p>
        </p:txBody>
      </p:sp>
      <p:pic>
        <p:nvPicPr>
          <p:cNvPr id="93" name="Рисунок 92">
            <a:extLst>
              <a:ext uri="{FF2B5EF4-FFF2-40B4-BE49-F238E27FC236}">
                <a16:creationId xmlns:a16="http://schemas.microsoft.com/office/drawing/2014/main" xmlns="" id="{586B737A-420F-1033-FCB9-FBAE1DBFAE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8380" y="4751773"/>
            <a:ext cx="4015952" cy="1823570"/>
          </a:xfrm>
          <a:prstGeom prst="rect">
            <a:avLst/>
          </a:prstGeom>
        </p:spPr>
      </p:pic>
      <p:sp>
        <p:nvSpPr>
          <p:cNvPr id="95" name="TextBox 94">
            <a:extLst>
              <a:ext uri="{FF2B5EF4-FFF2-40B4-BE49-F238E27FC236}">
                <a16:creationId xmlns:a16="http://schemas.microsoft.com/office/drawing/2014/main" xmlns="" id="{596D03CC-8569-977E-DD34-B350AD19FC05}"/>
              </a:ext>
            </a:extLst>
          </p:cNvPr>
          <p:cNvSpPr txBox="1"/>
          <p:nvPr/>
        </p:nvSpPr>
        <p:spPr>
          <a:xfrm>
            <a:off x="98089" y="3887482"/>
            <a:ext cx="5998747" cy="24314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0" i="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400" b="0" i="1" dirty="0"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sp</a:t>
            </a:r>
            <a:r>
              <a:rPr lang="en-US" sz="2400" i="1" baseline="30000" dirty="0"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2</a:t>
            </a:r>
            <a:r>
              <a:rPr lang="en-US" sz="2400" b="0" i="1" dirty="0"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0" i="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гибридизации атомных орбиталей у двух атомов углерода образуются алкены - непредельные углеводороды с одной двойной связью (а), а при</a:t>
            </a:r>
            <a:r>
              <a:rPr lang="ru-RU" sz="2000" b="0" i="1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1" dirty="0"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sp</a:t>
            </a:r>
            <a:r>
              <a:rPr lang="en-US" sz="2400" i="1" baseline="30000" dirty="0"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2</a:t>
            </a:r>
            <a:r>
              <a:rPr lang="en-US" sz="2400" b="0" i="1" dirty="0"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-</a:t>
            </a:r>
            <a:r>
              <a:rPr lang="ru-RU" sz="2000" b="0" i="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гибридизации атомных орбиталей у четырех атомов углерода образуются диены (алкадиены) - непредельные углеводороды с двумя двойными связями (б). </a:t>
            </a:r>
            <a:endParaRPr lang="ru-RU" sz="2000" dirty="0"/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xmlns="" id="{FE849FD8-6E3A-C272-6EB5-C2F40DD08FBA}"/>
              </a:ext>
            </a:extLst>
          </p:cNvPr>
          <p:cNvSpPr txBox="1"/>
          <p:nvPr/>
        </p:nvSpPr>
        <p:spPr>
          <a:xfrm>
            <a:off x="2303015" y="0"/>
            <a:ext cx="6956395" cy="7901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400" dirty="0">
                <a:latin typeface="Bookman Old Style" panose="02050604050505020204" pitchFamily="18" charset="0"/>
              </a:rPr>
              <a:t>Гибридизация углерода</a:t>
            </a:r>
          </a:p>
        </p:txBody>
      </p:sp>
      <p:pic>
        <p:nvPicPr>
          <p:cNvPr id="3074" name="Picture 2" descr="Урок 19. Алкены – HIMI4KA">
            <a:extLst>
              <a:ext uri="{FF2B5EF4-FFF2-40B4-BE49-F238E27FC236}">
                <a16:creationId xmlns:a16="http://schemas.microsoft.com/office/drawing/2014/main" xmlns="" id="{4D0B7EFE-64FF-8D33-F713-ECB15AFDF0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7971" y="2854261"/>
            <a:ext cx="2948767" cy="1326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8" name="TextBox 97">
            <a:extLst>
              <a:ext uri="{FF2B5EF4-FFF2-40B4-BE49-F238E27FC236}">
                <a16:creationId xmlns:a16="http://schemas.microsoft.com/office/drawing/2014/main" xmlns="" id="{17F9CEA7-5F3A-BE04-08EC-04B203FFAD89}"/>
              </a:ext>
            </a:extLst>
          </p:cNvPr>
          <p:cNvSpPr txBox="1"/>
          <p:nvPr/>
        </p:nvSpPr>
        <p:spPr>
          <a:xfrm>
            <a:off x="6785750" y="4127637"/>
            <a:ext cx="11092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0" i="1" dirty="0"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алкены</a:t>
            </a:r>
            <a:endParaRPr lang="ru-RU" i="1" dirty="0">
              <a:latin typeface="Bookman Old Style" panose="02050604050505020204" pitchFamily="18" charset="0"/>
            </a:endParaRPr>
          </a:p>
        </p:txBody>
      </p:sp>
      <p:pic>
        <p:nvPicPr>
          <p:cNvPr id="3076" name="Picture 4" descr="Диены">
            <a:extLst>
              <a:ext uri="{FF2B5EF4-FFF2-40B4-BE49-F238E27FC236}">
                <a16:creationId xmlns:a16="http://schemas.microsoft.com/office/drawing/2014/main" xmlns="" id="{359002CB-25DD-F2AA-7CA9-EB6CD90953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8245" y="2772741"/>
            <a:ext cx="2646749" cy="1544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9" name="TextBox 98">
            <a:extLst>
              <a:ext uri="{FF2B5EF4-FFF2-40B4-BE49-F238E27FC236}">
                <a16:creationId xmlns:a16="http://schemas.microsoft.com/office/drawing/2014/main" xmlns="" id="{A77999EB-E2B5-4990-93C1-23A221F4E00A}"/>
              </a:ext>
            </a:extLst>
          </p:cNvPr>
          <p:cNvSpPr txBox="1"/>
          <p:nvPr/>
        </p:nvSpPr>
        <p:spPr>
          <a:xfrm>
            <a:off x="10325491" y="4130003"/>
            <a:ext cx="14610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0" i="1" dirty="0"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алкадиены </a:t>
            </a:r>
            <a:endParaRPr lang="ru-RU" i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138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07C70A4-E00F-B0AE-02C4-5E4B0AE31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171" y="1782832"/>
            <a:ext cx="5269481" cy="32416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i="1" dirty="0" err="1"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sp</a:t>
            </a:r>
            <a:r>
              <a:rPr lang="en-US" sz="2400" i="1" baseline="30000" dirty="0"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2</a:t>
            </a:r>
            <a:r>
              <a:rPr lang="en-US" sz="2400" i="1" dirty="0"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-</a:t>
            </a:r>
            <a:r>
              <a:rPr lang="ru-RU" sz="2400" i="1" dirty="0"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Гибридизация шести атомов углерода приводит к замыканию шестичленного кольца и возникновению плоской молекулы бензола. У каждого атома углерода </a:t>
            </a:r>
            <a:r>
              <a:rPr lang="ru-RU" sz="2000" b="0" i="0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иместся</a:t>
            </a:r>
            <a:r>
              <a:rPr lang="ru-RU" sz="2000" b="0" i="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также по одному </a:t>
            </a:r>
            <a:r>
              <a:rPr lang="ru-RU" sz="2000" b="0" i="0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негибридизированному</a:t>
            </a:r>
            <a:r>
              <a:rPr lang="ru-RU" sz="2000" b="0" i="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p</a:t>
            </a:r>
            <a:r>
              <a:rPr lang="ru-RU" sz="2000" b="0" i="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-электрону. который в случае бензола является нелокализованным. Эти шесть </a:t>
            </a:r>
            <a:r>
              <a:rPr lang="ru-RU" sz="2000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p</a:t>
            </a:r>
            <a:r>
              <a:rPr lang="ru-RU" sz="2000" b="0" i="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- электронов образуют сопряженные </a:t>
            </a:r>
            <a:r>
              <a:rPr lang="ru-RU" sz="2000" b="1" dirty="0"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</a:t>
            </a:r>
            <a:r>
              <a:rPr lang="ru-RU" sz="2000" b="0" i="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-связи и принадлежат всем атомам углерода в молекуле. </a:t>
            </a:r>
          </a:p>
          <a:p>
            <a:pPr marL="0" indent="0">
              <a:buNone/>
            </a:pPr>
            <a:r>
              <a:rPr lang="ru-RU" sz="2000" b="0" i="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Поэтому молекула бензола изображается следующей схемой</a:t>
            </a:r>
            <a:r>
              <a:rPr lang="en-US" sz="2000" b="0" i="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68C8D5F-394D-B4BB-02D4-16F29468D3C9}"/>
              </a:ext>
            </a:extLst>
          </p:cNvPr>
          <p:cNvSpPr txBox="1"/>
          <p:nvPr/>
        </p:nvSpPr>
        <p:spPr>
          <a:xfrm>
            <a:off x="2617802" y="0"/>
            <a:ext cx="6956395" cy="7901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400" dirty="0">
                <a:latin typeface="Bookman Old Style" panose="02050604050505020204" pitchFamily="18" charset="0"/>
              </a:rPr>
              <a:t>Гибридизация углерода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5C2F3FF8-C9FB-993B-1C3E-6C91C01B2BB3}"/>
              </a:ext>
            </a:extLst>
          </p:cNvPr>
          <p:cNvSpPr txBox="1"/>
          <p:nvPr/>
        </p:nvSpPr>
        <p:spPr>
          <a:xfrm>
            <a:off x="4960767" y="718675"/>
            <a:ext cx="22704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</a:rPr>
              <a:t>sp</a:t>
            </a:r>
            <a:r>
              <a:rPr lang="en-US" i="1" baseline="30000" dirty="0">
                <a:solidFill>
                  <a:srgbClr val="000000"/>
                </a:solidFill>
                <a:highlight>
                  <a:srgbClr val="FFFFFF"/>
                </a:highlight>
                <a:latin typeface="Bookman Old Style" panose="02050604050505020204" pitchFamily="18" charset="0"/>
              </a:rPr>
              <a:t>2</a:t>
            </a:r>
            <a:r>
              <a:rPr lang="en-US" sz="1800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</a:rPr>
              <a:t>- </a:t>
            </a:r>
            <a:r>
              <a:rPr lang="ru-RU" sz="1800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</a:rPr>
              <a:t>гибридизация</a:t>
            </a:r>
            <a:endParaRPr lang="ru-RU" sz="1800" dirty="0">
              <a:latin typeface="Bookman Old Style" panose="020506040505050202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1420658-FCFC-F744-00F0-918244EE882C}"/>
              </a:ext>
            </a:extLst>
          </p:cNvPr>
          <p:cNvSpPr txBox="1"/>
          <p:nvPr/>
        </p:nvSpPr>
        <p:spPr>
          <a:xfrm>
            <a:off x="103388" y="210390"/>
            <a:ext cx="22704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</a:rPr>
              <a:t>ПРОДОЛЖЕНИЕ</a:t>
            </a:r>
            <a:endParaRPr lang="ru-RU" sz="1800" dirty="0">
              <a:latin typeface="Bookman Old Style" panose="02050604050505020204" pitchFamily="18" charset="0"/>
            </a:endParaRPr>
          </a:p>
        </p:txBody>
      </p:sp>
      <p:pic>
        <p:nvPicPr>
          <p:cNvPr id="4098" name="Picture 2" descr="Строение бензола — урок. Химия, 10 класс.">
            <a:extLst>
              <a:ext uri="{FF2B5EF4-FFF2-40B4-BE49-F238E27FC236}">
                <a16:creationId xmlns:a16="http://schemas.microsoft.com/office/drawing/2014/main" xmlns="" id="{E35CD4F6-3AE4-AF44-A7C9-0EC123DD57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514" y="1400770"/>
            <a:ext cx="3411461" cy="3772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Шестиугольник 6">
            <a:extLst>
              <a:ext uri="{FF2B5EF4-FFF2-40B4-BE49-F238E27FC236}">
                <a16:creationId xmlns:a16="http://schemas.microsoft.com/office/drawing/2014/main" xmlns="" id="{4B5C5983-97D5-B404-2E6C-33B9F3A44E80}"/>
              </a:ext>
            </a:extLst>
          </p:cNvPr>
          <p:cNvSpPr/>
          <p:nvPr/>
        </p:nvSpPr>
        <p:spPr>
          <a:xfrm rot="16200000">
            <a:off x="6446773" y="1818383"/>
            <a:ext cx="781235" cy="673478"/>
          </a:xfrm>
          <a:prstGeom prst="hexagon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xmlns="" id="{172ADFF0-E094-483F-0248-D75379B2622B}"/>
              </a:ext>
            </a:extLst>
          </p:cNvPr>
          <p:cNvCxnSpPr>
            <a:cxnSpLocks/>
          </p:cNvCxnSpPr>
          <p:nvPr/>
        </p:nvCxnSpPr>
        <p:spPr>
          <a:xfrm>
            <a:off x="6835009" y="1842178"/>
            <a:ext cx="280810" cy="13164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xmlns="" id="{D300EE87-EC0B-B734-DFB9-C73AB5D124D6}"/>
              </a:ext>
            </a:extLst>
          </p:cNvPr>
          <p:cNvCxnSpPr>
            <a:cxnSpLocks/>
          </p:cNvCxnSpPr>
          <p:nvPr/>
        </p:nvCxnSpPr>
        <p:spPr>
          <a:xfrm flipV="1">
            <a:off x="6555507" y="1979690"/>
            <a:ext cx="0" cy="33509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xmlns="" id="{9F02D970-A976-E666-31E4-3FDAC766278E}"/>
              </a:ext>
            </a:extLst>
          </p:cNvPr>
          <p:cNvCxnSpPr>
            <a:cxnSpLocks/>
          </p:cNvCxnSpPr>
          <p:nvPr/>
        </p:nvCxnSpPr>
        <p:spPr>
          <a:xfrm flipV="1">
            <a:off x="6837390" y="2314781"/>
            <a:ext cx="278429" cy="1536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Шестиугольник 51">
            <a:extLst>
              <a:ext uri="{FF2B5EF4-FFF2-40B4-BE49-F238E27FC236}">
                <a16:creationId xmlns:a16="http://schemas.microsoft.com/office/drawing/2014/main" xmlns="" id="{40D96948-FADA-1E14-C66C-204DA961395F}"/>
              </a:ext>
            </a:extLst>
          </p:cNvPr>
          <p:cNvSpPr/>
          <p:nvPr/>
        </p:nvSpPr>
        <p:spPr>
          <a:xfrm rot="16200000">
            <a:off x="6402733" y="3457549"/>
            <a:ext cx="781235" cy="673478"/>
          </a:xfrm>
          <a:prstGeom prst="hexagon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3" name="Прямая соединительная линия 52">
            <a:extLst>
              <a:ext uri="{FF2B5EF4-FFF2-40B4-BE49-F238E27FC236}">
                <a16:creationId xmlns:a16="http://schemas.microsoft.com/office/drawing/2014/main" xmlns="" id="{5A2C818A-D394-D788-5314-1E6D04BBFA34}"/>
              </a:ext>
            </a:extLst>
          </p:cNvPr>
          <p:cNvCxnSpPr>
            <a:cxnSpLocks/>
          </p:cNvCxnSpPr>
          <p:nvPr/>
        </p:nvCxnSpPr>
        <p:spPr>
          <a:xfrm>
            <a:off x="6790969" y="3481344"/>
            <a:ext cx="280810" cy="13164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>
            <a:extLst>
              <a:ext uri="{FF2B5EF4-FFF2-40B4-BE49-F238E27FC236}">
                <a16:creationId xmlns:a16="http://schemas.microsoft.com/office/drawing/2014/main" xmlns="" id="{59F426EF-0E41-0AA3-F5FB-392D7D230B0A}"/>
              </a:ext>
            </a:extLst>
          </p:cNvPr>
          <p:cNvCxnSpPr>
            <a:cxnSpLocks/>
          </p:cNvCxnSpPr>
          <p:nvPr/>
        </p:nvCxnSpPr>
        <p:spPr>
          <a:xfrm flipV="1">
            <a:off x="6511467" y="3618856"/>
            <a:ext cx="0" cy="33509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>
            <a:extLst>
              <a:ext uri="{FF2B5EF4-FFF2-40B4-BE49-F238E27FC236}">
                <a16:creationId xmlns:a16="http://schemas.microsoft.com/office/drawing/2014/main" xmlns="" id="{DE395272-BE98-4DEC-BDAA-C5EA3B22FFB1}"/>
              </a:ext>
            </a:extLst>
          </p:cNvPr>
          <p:cNvCxnSpPr>
            <a:cxnSpLocks/>
          </p:cNvCxnSpPr>
          <p:nvPr/>
        </p:nvCxnSpPr>
        <p:spPr>
          <a:xfrm flipV="1">
            <a:off x="6793350" y="3953947"/>
            <a:ext cx="278429" cy="1536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>
            <a:extLst>
              <a:ext uri="{FF2B5EF4-FFF2-40B4-BE49-F238E27FC236}">
                <a16:creationId xmlns:a16="http://schemas.microsoft.com/office/drawing/2014/main" xmlns="" id="{BAA6EC4C-99FD-FD51-E45B-239A5F7A7C92}"/>
              </a:ext>
            </a:extLst>
          </p:cNvPr>
          <p:cNvCxnSpPr>
            <a:cxnSpLocks/>
          </p:cNvCxnSpPr>
          <p:nvPr/>
        </p:nvCxnSpPr>
        <p:spPr>
          <a:xfrm flipV="1">
            <a:off x="6794239" y="3211860"/>
            <a:ext cx="0" cy="19181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>
            <a:extLst>
              <a:ext uri="{FF2B5EF4-FFF2-40B4-BE49-F238E27FC236}">
                <a16:creationId xmlns:a16="http://schemas.microsoft.com/office/drawing/2014/main" xmlns="" id="{1E1C6947-F066-58C6-F4C6-D4A54D681146}"/>
              </a:ext>
            </a:extLst>
          </p:cNvPr>
          <p:cNvCxnSpPr>
            <a:cxnSpLocks/>
          </p:cNvCxnSpPr>
          <p:nvPr/>
        </p:nvCxnSpPr>
        <p:spPr>
          <a:xfrm flipV="1">
            <a:off x="6790969" y="4184906"/>
            <a:ext cx="0" cy="19181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>
            <a:extLst>
              <a:ext uri="{FF2B5EF4-FFF2-40B4-BE49-F238E27FC236}">
                <a16:creationId xmlns:a16="http://schemas.microsoft.com/office/drawing/2014/main" xmlns="" id="{463970B6-1458-99C4-9EEF-F9EBEC1B802D}"/>
              </a:ext>
            </a:extLst>
          </p:cNvPr>
          <p:cNvCxnSpPr>
            <a:stCxn id="52" idx="4"/>
          </p:cNvCxnSpPr>
          <p:nvPr/>
        </p:nvCxnSpPr>
        <p:spPr>
          <a:xfrm flipH="1">
            <a:off x="6316117" y="4016536"/>
            <a:ext cx="140495" cy="9069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>
            <a:extLst>
              <a:ext uri="{FF2B5EF4-FFF2-40B4-BE49-F238E27FC236}">
                <a16:creationId xmlns:a16="http://schemas.microsoft.com/office/drawing/2014/main" xmlns="" id="{ECB042A1-153E-8BAB-0900-128CA81EF879}"/>
              </a:ext>
            </a:extLst>
          </p:cNvPr>
          <p:cNvCxnSpPr/>
          <p:nvPr/>
        </p:nvCxnSpPr>
        <p:spPr>
          <a:xfrm flipH="1">
            <a:off x="7130090" y="3481344"/>
            <a:ext cx="140495" cy="9069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96" name="Прямая соединительная линия 4095">
            <a:extLst>
              <a:ext uri="{FF2B5EF4-FFF2-40B4-BE49-F238E27FC236}">
                <a16:creationId xmlns:a16="http://schemas.microsoft.com/office/drawing/2014/main" xmlns="" id="{04A9E72F-22F8-5267-619A-723F64DFB65C}"/>
              </a:ext>
            </a:extLst>
          </p:cNvPr>
          <p:cNvCxnSpPr>
            <a:stCxn id="52" idx="5"/>
          </p:cNvCxnSpPr>
          <p:nvPr/>
        </p:nvCxnSpPr>
        <p:spPr>
          <a:xfrm flipH="1" flipV="1">
            <a:off x="6289924" y="3481344"/>
            <a:ext cx="166688" cy="9069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97" name="Прямая соединительная линия 4096">
            <a:extLst>
              <a:ext uri="{FF2B5EF4-FFF2-40B4-BE49-F238E27FC236}">
                <a16:creationId xmlns:a16="http://schemas.microsoft.com/office/drawing/2014/main" xmlns="" id="{23064ECC-2753-D89D-C477-1113B1210582}"/>
              </a:ext>
            </a:extLst>
          </p:cNvPr>
          <p:cNvCxnSpPr/>
          <p:nvPr/>
        </p:nvCxnSpPr>
        <p:spPr>
          <a:xfrm flipH="1" flipV="1">
            <a:off x="7130090" y="4016536"/>
            <a:ext cx="166688" cy="9069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99" name="TextBox 4098">
            <a:extLst>
              <a:ext uri="{FF2B5EF4-FFF2-40B4-BE49-F238E27FC236}">
                <a16:creationId xmlns:a16="http://schemas.microsoft.com/office/drawing/2014/main" xmlns="" id="{95F0526C-480F-D0F7-C2CA-D9BA7E1B2C96}"/>
              </a:ext>
            </a:extLst>
          </p:cNvPr>
          <p:cNvSpPr txBox="1"/>
          <p:nvPr/>
        </p:nvSpPr>
        <p:spPr>
          <a:xfrm flipH="1">
            <a:off x="6625478" y="2886700"/>
            <a:ext cx="33098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Bahnschrift Light" panose="020B0502040204020203" pitchFamily="34" charset="0"/>
              </a:rPr>
              <a:t>H</a:t>
            </a:r>
            <a:endParaRPr lang="ru-RU" sz="2000" dirty="0">
              <a:latin typeface="Bahnschrift Light" panose="020B0502040204020203" pitchFamily="34" charset="0"/>
            </a:endParaRPr>
          </a:p>
        </p:txBody>
      </p:sp>
      <p:sp>
        <p:nvSpPr>
          <p:cNvPr id="4101" name="TextBox 4100">
            <a:extLst>
              <a:ext uri="{FF2B5EF4-FFF2-40B4-BE49-F238E27FC236}">
                <a16:creationId xmlns:a16="http://schemas.microsoft.com/office/drawing/2014/main" xmlns="" id="{B406EDF5-7AAF-3C64-B8C7-FA1C91640853}"/>
              </a:ext>
            </a:extLst>
          </p:cNvPr>
          <p:cNvSpPr txBox="1"/>
          <p:nvPr/>
        </p:nvSpPr>
        <p:spPr>
          <a:xfrm>
            <a:off x="7235961" y="3276840"/>
            <a:ext cx="3883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Bahnschrift Light" panose="020B0502040204020203" pitchFamily="34" charset="0"/>
              </a:rPr>
              <a:t>H</a:t>
            </a:r>
            <a:endParaRPr lang="ru-RU" sz="2000" dirty="0">
              <a:latin typeface="Bahnschrift Light" panose="020B0502040204020203" pitchFamily="34" charset="0"/>
            </a:endParaRPr>
          </a:p>
        </p:txBody>
      </p:sp>
      <p:sp>
        <p:nvSpPr>
          <p:cNvPr id="4102" name="TextBox 4101">
            <a:extLst>
              <a:ext uri="{FF2B5EF4-FFF2-40B4-BE49-F238E27FC236}">
                <a16:creationId xmlns:a16="http://schemas.microsoft.com/office/drawing/2014/main" xmlns="" id="{6257FF54-3E17-E3F4-2DEB-AB71BD9C98E7}"/>
              </a:ext>
            </a:extLst>
          </p:cNvPr>
          <p:cNvSpPr txBox="1"/>
          <p:nvPr/>
        </p:nvSpPr>
        <p:spPr>
          <a:xfrm>
            <a:off x="5984870" y="3276840"/>
            <a:ext cx="3883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Bahnschrift Light" panose="020B0502040204020203" pitchFamily="34" charset="0"/>
              </a:rPr>
              <a:t>H</a:t>
            </a:r>
            <a:endParaRPr lang="ru-RU" sz="2000" dirty="0">
              <a:latin typeface="Bahnschrift Light" panose="020B0502040204020203" pitchFamily="34" charset="0"/>
            </a:endParaRPr>
          </a:p>
        </p:txBody>
      </p:sp>
      <p:sp>
        <p:nvSpPr>
          <p:cNvPr id="4103" name="TextBox 4102">
            <a:extLst>
              <a:ext uri="{FF2B5EF4-FFF2-40B4-BE49-F238E27FC236}">
                <a16:creationId xmlns:a16="http://schemas.microsoft.com/office/drawing/2014/main" xmlns="" id="{CF17945F-3684-C06F-A1EB-F4E1B69FD3B9}"/>
              </a:ext>
            </a:extLst>
          </p:cNvPr>
          <p:cNvSpPr txBox="1"/>
          <p:nvPr/>
        </p:nvSpPr>
        <p:spPr>
          <a:xfrm>
            <a:off x="7239196" y="3902222"/>
            <a:ext cx="3883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Bahnschrift Light" panose="020B0502040204020203" pitchFamily="34" charset="0"/>
              </a:rPr>
              <a:t>H</a:t>
            </a:r>
            <a:endParaRPr lang="ru-RU" sz="2000" dirty="0">
              <a:latin typeface="Bahnschrift Light" panose="020B0502040204020203" pitchFamily="34" charset="0"/>
            </a:endParaRPr>
          </a:p>
        </p:txBody>
      </p:sp>
      <p:sp>
        <p:nvSpPr>
          <p:cNvPr id="4104" name="TextBox 4103">
            <a:extLst>
              <a:ext uri="{FF2B5EF4-FFF2-40B4-BE49-F238E27FC236}">
                <a16:creationId xmlns:a16="http://schemas.microsoft.com/office/drawing/2014/main" xmlns="" id="{135DEAFE-AE64-D2DA-D947-2DA0230AEBF8}"/>
              </a:ext>
            </a:extLst>
          </p:cNvPr>
          <p:cNvSpPr txBox="1"/>
          <p:nvPr/>
        </p:nvSpPr>
        <p:spPr>
          <a:xfrm>
            <a:off x="5977313" y="3907177"/>
            <a:ext cx="3883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Bahnschrift Light" panose="020B0502040204020203" pitchFamily="34" charset="0"/>
              </a:rPr>
              <a:t>H</a:t>
            </a:r>
            <a:endParaRPr lang="ru-RU" sz="2000" dirty="0">
              <a:latin typeface="Bahnschrift Light" panose="020B0502040204020203" pitchFamily="34" charset="0"/>
            </a:endParaRPr>
          </a:p>
        </p:txBody>
      </p:sp>
      <p:sp>
        <p:nvSpPr>
          <p:cNvPr id="4105" name="TextBox 4104">
            <a:extLst>
              <a:ext uri="{FF2B5EF4-FFF2-40B4-BE49-F238E27FC236}">
                <a16:creationId xmlns:a16="http://schemas.microsoft.com/office/drawing/2014/main" xmlns="" id="{DA9EF42F-59C1-D317-4045-5688525524BB}"/>
              </a:ext>
            </a:extLst>
          </p:cNvPr>
          <p:cNvSpPr txBox="1"/>
          <p:nvPr/>
        </p:nvSpPr>
        <p:spPr>
          <a:xfrm>
            <a:off x="6625478" y="4317574"/>
            <a:ext cx="3883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Bahnschrift Light" panose="020B0502040204020203" pitchFamily="34" charset="0"/>
              </a:rPr>
              <a:t>H</a:t>
            </a:r>
            <a:endParaRPr lang="ru-RU" sz="2000" dirty="0">
              <a:latin typeface="Bahnschrift Light" panose="020B0502040204020203" pitchFamily="34" charset="0"/>
            </a:endParaRPr>
          </a:p>
        </p:txBody>
      </p:sp>
      <p:sp>
        <p:nvSpPr>
          <p:cNvPr id="4107" name="TextBox 4106">
            <a:extLst>
              <a:ext uri="{FF2B5EF4-FFF2-40B4-BE49-F238E27FC236}">
                <a16:creationId xmlns:a16="http://schemas.microsoft.com/office/drawing/2014/main" xmlns="" id="{3DB1C26C-B601-73F4-BADF-ED049700A362}"/>
              </a:ext>
            </a:extLst>
          </p:cNvPr>
          <p:cNvSpPr txBox="1"/>
          <p:nvPr/>
        </p:nvSpPr>
        <p:spPr>
          <a:xfrm>
            <a:off x="7711927" y="1005591"/>
            <a:ext cx="13391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0" i="0" dirty="0"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БЕНЗОЛ</a:t>
            </a:r>
            <a:endParaRPr lang="ru-RU" sz="2000" dirty="0">
              <a:latin typeface="Bookman Old Style" panose="02050604050505020204" pitchFamily="18" charset="0"/>
            </a:endParaRPr>
          </a:p>
        </p:txBody>
      </p:sp>
      <p:cxnSp>
        <p:nvCxnSpPr>
          <p:cNvPr id="4119" name="Соединитель: уступ 4118">
            <a:extLst>
              <a:ext uri="{FF2B5EF4-FFF2-40B4-BE49-F238E27FC236}">
                <a16:creationId xmlns:a16="http://schemas.microsoft.com/office/drawing/2014/main" xmlns="" id="{554FA490-DA7A-F093-C2B3-FDA5E2571D4B}"/>
              </a:ext>
            </a:extLst>
          </p:cNvPr>
          <p:cNvCxnSpPr>
            <a:cxnSpLocks/>
          </p:cNvCxnSpPr>
          <p:nvPr/>
        </p:nvCxnSpPr>
        <p:spPr>
          <a:xfrm flipV="1">
            <a:off x="2503503" y="2147235"/>
            <a:ext cx="3698230" cy="2682217"/>
          </a:xfrm>
          <a:prstGeom prst="bentConnector3">
            <a:avLst>
              <a:gd name="adj1" fmla="val 79046"/>
            </a:avLst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2867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02732F6-9A84-84B4-A050-CD6094B51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729" y="1054070"/>
            <a:ext cx="4958918" cy="33661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0" i="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000" b="0" i="1" dirty="0" err="1"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sp</a:t>
            </a:r>
            <a:r>
              <a:rPr lang="en-US" sz="2000" i="1" dirty="0"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-</a:t>
            </a:r>
            <a:r>
              <a:rPr lang="ru-RU" sz="2000" i="1" dirty="0"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гибридизации у атома углерода возникают две гибридные </a:t>
            </a:r>
            <a:r>
              <a:rPr lang="ru-RU" sz="2000" b="0" i="0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орбитали</a:t>
            </a:r>
            <a:r>
              <a:rPr lang="ru-RU" sz="2000" b="0" i="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под углом 180° относительно друг друга и сохраняются две негибридные р-</a:t>
            </a:r>
            <a:r>
              <a:rPr lang="ru-RU" sz="2000" b="0" i="0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орбитали</a:t>
            </a:r>
            <a:r>
              <a:rPr lang="ru-RU" sz="2000" b="0" i="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расположенные под углом 90° друг к другу. Атом углерода образует две о-связи с атомом углерода и с атомом водорода и две п-связи с атомом углерода. </a:t>
            </a:r>
          </a:p>
          <a:p>
            <a:pPr marL="0" indent="0">
              <a:buNone/>
            </a:pPr>
            <a:r>
              <a:rPr lang="ru-RU" sz="2000" b="0" i="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 результате образуется алкин - непредельный углеводород с тройной связью: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F008CB3-9E53-FD6D-A3C1-B0DC421119B8}"/>
              </a:ext>
            </a:extLst>
          </p:cNvPr>
          <p:cNvSpPr txBox="1"/>
          <p:nvPr/>
        </p:nvSpPr>
        <p:spPr>
          <a:xfrm flipH="1">
            <a:off x="1341908" y="4074764"/>
            <a:ext cx="33098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Bahnschrift Light" panose="020B0502040204020203" pitchFamily="34" charset="0"/>
              </a:rPr>
              <a:t>H</a:t>
            </a:r>
            <a:endParaRPr lang="ru-RU" sz="2000" dirty="0">
              <a:latin typeface="Bahnschrift Light" panose="020B05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63C8082-31C5-AB1C-B182-6B22EC923BAC}"/>
              </a:ext>
            </a:extLst>
          </p:cNvPr>
          <p:cNvSpPr txBox="1"/>
          <p:nvPr/>
        </p:nvSpPr>
        <p:spPr>
          <a:xfrm>
            <a:off x="1903193" y="4074764"/>
            <a:ext cx="3883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Bahnschrift Light" panose="020B0502040204020203" pitchFamily="34" charset="0"/>
              </a:rPr>
              <a:t>C</a:t>
            </a:r>
            <a:endParaRPr lang="ru-RU" sz="2000" dirty="0">
              <a:latin typeface="Bahnschrift Light" panose="020B0502040204020203" pitchFamily="34" charset="0"/>
            </a:endParaRPr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xmlns="" id="{98E466BB-52E9-9D70-B028-31E3A15AF847}"/>
              </a:ext>
            </a:extLst>
          </p:cNvPr>
          <p:cNvCxnSpPr>
            <a:cxnSpLocks/>
            <a:stCxn id="5" idx="1"/>
            <a:endCxn id="7" idx="1"/>
          </p:cNvCxnSpPr>
          <p:nvPr/>
        </p:nvCxnSpPr>
        <p:spPr>
          <a:xfrm>
            <a:off x="1672890" y="4274819"/>
            <a:ext cx="23030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BF02E1C1-82BE-41F7-48C3-E29E56563044}"/>
              </a:ext>
            </a:extLst>
          </p:cNvPr>
          <p:cNvSpPr txBox="1"/>
          <p:nvPr/>
        </p:nvSpPr>
        <p:spPr>
          <a:xfrm>
            <a:off x="2521894" y="4077701"/>
            <a:ext cx="3883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Bahnschrift Light" panose="020B0502040204020203" pitchFamily="34" charset="0"/>
              </a:rPr>
              <a:t>C</a:t>
            </a:r>
            <a:endParaRPr lang="ru-RU" sz="2000" dirty="0">
              <a:latin typeface="Bahnschrift Light" panose="020B0502040204020203" pitchFamily="34" charset="0"/>
            </a:endParaRPr>
          </a:p>
        </p:txBody>
      </p: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xmlns="" id="{BD4511F8-87AE-6147-3E5C-BD0AA08B5A28}"/>
              </a:ext>
            </a:extLst>
          </p:cNvPr>
          <p:cNvCxnSpPr>
            <a:cxnSpLocks/>
          </p:cNvCxnSpPr>
          <p:nvPr/>
        </p:nvCxnSpPr>
        <p:spPr>
          <a:xfrm>
            <a:off x="2289141" y="4270712"/>
            <a:ext cx="230303" cy="29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B5C7109D-D950-620A-4814-31E4C2C492D6}"/>
              </a:ext>
            </a:extLst>
          </p:cNvPr>
          <p:cNvSpPr txBox="1"/>
          <p:nvPr/>
        </p:nvSpPr>
        <p:spPr>
          <a:xfrm flipH="1">
            <a:off x="3124955" y="4074764"/>
            <a:ext cx="33098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Bahnschrift Light" panose="020B0502040204020203" pitchFamily="34" charset="0"/>
              </a:rPr>
              <a:t>H</a:t>
            </a:r>
            <a:endParaRPr lang="ru-RU" sz="2000" dirty="0">
              <a:latin typeface="Bahnschrift Light" panose="020B0502040204020203" pitchFamily="34" charset="0"/>
            </a:endParaRPr>
          </a:p>
        </p:txBody>
      </p: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xmlns="" id="{CDA23A2F-D3EE-85B2-A23A-046443AAAAED}"/>
              </a:ext>
            </a:extLst>
          </p:cNvPr>
          <p:cNvCxnSpPr>
            <a:stCxn id="18" idx="3"/>
            <a:endCxn id="25" idx="3"/>
          </p:cNvCxnSpPr>
          <p:nvPr/>
        </p:nvCxnSpPr>
        <p:spPr>
          <a:xfrm flipV="1">
            <a:off x="2910292" y="4274819"/>
            <a:ext cx="214663" cy="29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>
            <a:extLst>
              <a:ext uri="{FF2B5EF4-FFF2-40B4-BE49-F238E27FC236}">
                <a16:creationId xmlns:a16="http://schemas.microsoft.com/office/drawing/2014/main" xmlns="" id="{9964A260-BC0A-ECE3-4FF5-D887D3B25AFD}"/>
              </a:ext>
            </a:extLst>
          </p:cNvPr>
          <p:cNvCxnSpPr>
            <a:cxnSpLocks/>
          </p:cNvCxnSpPr>
          <p:nvPr/>
        </p:nvCxnSpPr>
        <p:spPr>
          <a:xfrm>
            <a:off x="2289142" y="4339113"/>
            <a:ext cx="230303" cy="29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xmlns="" id="{AC5C9336-DF62-FBC2-5A34-5F98D8FD66DB}"/>
              </a:ext>
            </a:extLst>
          </p:cNvPr>
          <p:cNvCxnSpPr>
            <a:cxnSpLocks/>
          </p:cNvCxnSpPr>
          <p:nvPr/>
        </p:nvCxnSpPr>
        <p:spPr>
          <a:xfrm>
            <a:off x="2289142" y="4200916"/>
            <a:ext cx="230303" cy="29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Рисунок 35">
            <a:extLst>
              <a:ext uri="{FF2B5EF4-FFF2-40B4-BE49-F238E27FC236}">
                <a16:creationId xmlns:a16="http://schemas.microsoft.com/office/drawing/2014/main" xmlns="" id="{5BE6B18A-2E47-096C-948D-63B7D3C1D6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958" y="4469597"/>
            <a:ext cx="3834366" cy="2196046"/>
          </a:xfrm>
          <a:prstGeom prst="rect">
            <a:avLst/>
          </a:prstGeom>
        </p:spPr>
      </p:pic>
      <p:pic>
        <p:nvPicPr>
          <p:cNvPr id="38" name="Рисунок 37">
            <a:extLst>
              <a:ext uri="{FF2B5EF4-FFF2-40B4-BE49-F238E27FC236}">
                <a16:creationId xmlns:a16="http://schemas.microsoft.com/office/drawing/2014/main" xmlns="" id="{8C7EBA27-C0D1-CA83-695A-56C946CEC5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0717" y="1152525"/>
            <a:ext cx="6029325" cy="45529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A16ACFD5-5E46-61FE-F53F-3C480378881B}"/>
              </a:ext>
            </a:extLst>
          </p:cNvPr>
          <p:cNvSpPr txBox="1"/>
          <p:nvPr/>
        </p:nvSpPr>
        <p:spPr>
          <a:xfrm>
            <a:off x="4903062" y="704006"/>
            <a:ext cx="23858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0" i="1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</a:rPr>
              <a:t>sp</a:t>
            </a:r>
            <a:r>
              <a:rPr lang="en-US" sz="1800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</a:rPr>
              <a:t>- </a:t>
            </a:r>
            <a:r>
              <a:rPr lang="ru-RU" sz="1800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</a:rPr>
              <a:t>гибридизация</a:t>
            </a:r>
            <a:endParaRPr lang="ru-RU" sz="1800" dirty="0">
              <a:latin typeface="Bookman Old Style" panose="02050604050505020204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F915DF5D-443F-0F15-F5D7-36588053C27D}"/>
              </a:ext>
            </a:extLst>
          </p:cNvPr>
          <p:cNvSpPr txBox="1"/>
          <p:nvPr/>
        </p:nvSpPr>
        <p:spPr>
          <a:xfrm>
            <a:off x="2617802" y="0"/>
            <a:ext cx="6956395" cy="7901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400" dirty="0">
                <a:latin typeface="Bookman Old Style" panose="02050604050505020204" pitchFamily="18" charset="0"/>
              </a:rPr>
              <a:t>Гибридизация углерода</a:t>
            </a:r>
          </a:p>
        </p:txBody>
      </p:sp>
    </p:spTree>
    <p:extLst>
      <p:ext uri="{BB962C8B-B14F-4D97-AF65-F5344CB8AC3E}">
        <p14:creationId xmlns:p14="http://schemas.microsoft.com/office/powerpoint/2010/main" val="1643273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A2C8BF4-4B8B-0B97-6926-8B3589B2B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5598" y="0"/>
            <a:ext cx="2544192" cy="815605"/>
          </a:xfrm>
        </p:spPr>
        <p:txBody>
          <a:bodyPr/>
          <a:lstStyle/>
          <a:p>
            <a:r>
              <a:rPr lang="ru-RU" dirty="0" err="1">
                <a:latin typeface="Bookman Old Style" panose="02050604050505020204" pitchFamily="18" charset="0"/>
              </a:rPr>
              <a:t>Алканы</a:t>
            </a:r>
            <a:endParaRPr lang="ru-RU" dirty="0">
              <a:latin typeface="Bookman Old Style" panose="020506040505050202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914C30B-9B52-D0D0-6D1E-F89FF09E3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519" y="602542"/>
            <a:ext cx="3538492" cy="12528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Гомологический ряд алканов или парафиновых углеводоро- характеризуются формулой</a:t>
            </a:r>
            <a:r>
              <a:rPr lang="en-US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C</a:t>
            </a:r>
            <a:r>
              <a:rPr lang="en-US" sz="2400" b="0" i="0" baseline="-25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n</a:t>
            </a: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H</a:t>
            </a:r>
            <a:r>
              <a:rPr lang="en-US" sz="2400" b="0" i="0" baseline="-25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2n+2</a:t>
            </a:r>
            <a:endParaRPr lang="ru-RU" sz="2400" dirty="0">
              <a:latin typeface="Bookman Old Style" panose="020506040505050202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62044D20-1E8B-D61B-A9B1-07D58C84B4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5727889"/>
              </p:ext>
            </p:extLst>
          </p:nvPr>
        </p:nvGraphicFramePr>
        <p:xfrm>
          <a:off x="234519" y="1974187"/>
          <a:ext cx="3799644" cy="466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99822">
                  <a:extLst>
                    <a:ext uri="{9D8B030D-6E8A-4147-A177-3AD203B41FA5}">
                      <a16:colId xmlns:a16="http://schemas.microsoft.com/office/drawing/2014/main" xmlns="" val="3487289860"/>
                    </a:ext>
                  </a:extLst>
                </a:gridCol>
                <a:gridCol w="1899822">
                  <a:extLst>
                    <a:ext uri="{9D8B030D-6E8A-4147-A177-3AD203B41FA5}">
                      <a16:colId xmlns:a16="http://schemas.microsoft.com/office/drawing/2014/main" xmlns="" val="2364098894"/>
                    </a:ext>
                  </a:extLst>
                </a:gridCol>
              </a:tblGrid>
              <a:tr h="518208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ysClr val="windowText" lastClr="000000"/>
                          </a:solidFill>
                          <a:latin typeface="Bookman Old Style" panose="02050604050505020204" pitchFamily="18" charset="0"/>
                        </a:rPr>
                        <a:t>Формула </a:t>
                      </a:r>
                      <a:r>
                        <a:rPr lang="ru-RU" dirty="0" err="1">
                          <a:solidFill>
                            <a:sysClr val="windowText" lastClr="000000"/>
                          </a:solidFill>
                          <a:latin typeface="Bookman Old Style" panose="02050604050505020204" pitchFamily="18" charset="0"/>
                        </a:rPr>
                        <a:t>алкана</a:t>
                      </a:r>
                      <a:endParaRPr lang="ru-RU" dirty="0">
                        <a:solidFill>
                          <a:sysClr val="windowText" lastClr="00000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0" dirty="0">
                          <a:solidFill>
                            <a:sysClr val="windowText" lastClr="000000"/>
                          </a:solidFill>
                          <a:latin typeface="Bookman Old Style" panose="02050604050505020204" pitchFamily="18" charset="0"/>
                        </a:rPr>
                        <a:t>Название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9097924"/>
                  </a:ext>
                </a:extLst>
              </a:tr>
              <a:tr h="318293">
                <a:tc>
                  <a:txBody>
                    <a:bodyPr/>
                    <a:lstStyle/>
                    <a:p>
                      <a:pPr algn="l"/>
                      <a:r>
                        <a:rPr lang="en-US" sz="1800" b="0" i="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800" b="0" i="0" baseline="-2500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800" b="0" i="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1800" b="0" i="0" baseline="-2500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2n+2</a:t>
                      </a:r>
                      <a:endParaRPr lang="ru-RU" dirty="0">
                        <a:solidFill>
                          <a:sysClr val="windowText" lastClr="00000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err="1">
                          <a:solidFill>
                            <a:sysClr val="windowText" lastClr="000000"/>
                          </a:solidFill>
                          <a:latin typeface="Bookman Old Style" panose="02050604050505020204" pitchFamily="18" charset="0"/>
                        </a:rPr>
                        <a:t>Алкан</a:t>
                      </a:r>
                      <a:endParaRPr lang="ru-RU" dirty="0">
                        <a:solidFill>
                          <a:sysClr val="windowText" lastClr="00000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732300414"/>
                  </a:ext>
                </a:extLst>
              </a:tr>
              <a:tr h="318293">
                <a:tc>
                  <a:txBody>
                    <a:bodyPr/>
                    <a:lstStyle/>
                    <a:p>
                      <a:pPr algn="l"/>
                      <a:r>
                        <a:rPr lang="en-US" sz="1800" b="0" i="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CH</a:t>
                      </a:r>
                      <a:r>
                        <a:rPr lang="ru-RU" sz="1800" b="0" i="0" baseline="-2500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dirty="0">
                        <a:solidFill>
                          <a:sysClr val="windowText" lastClr="00000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>
                          <a:solidFill>
                            <a:sysClr val="windowText" lastClr="000000"/>
                          </a:solidFill>
                          <a:latin typeface="Bookman Old Style" panose="02050604050505020204" pitchFamily="18" charset="0"/>
                        </a:rPr>
                        <a:t>Метан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837710752"/>
                  </a:ext>
                </a:extLst>
              </a:tr>
              <a:tr h="3182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ru-RU" sz="1800" b="0" i="0" baseline="-2500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800" b="0" i="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ru-RU" sz="1800" b="0" i="0" baseline="-2500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dirty="0">
                        <a:solidFill>
                          <a:sysClr val="windowText" lastClr="00000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>
                          <a:solidFill>
                            <a:sysClr val="windowText" lastClr="000000"/>
                          </a:solidFill>
                          <a:latin typeface="Bookman Old Style" panose="02050604050505020204" pitchFamily="18" charset="0"/>
                        </a:rPr>
                        <a:t>Этан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166153898"/>
                  </a:ext>
                </a:extLst>
              </a:tr>
              <a:tr h="3182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ru-RU" sz="1800" b="0" i="0" baseline="-2500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800" b="0" i="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ru-RU" sz="1800" b="0" i="0" baseline="-2500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dirty="0">
                        <a:solidFill>
                          <a:sysClr val="windowText" lastClr="00000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>
                          <a:solidFill>
                            <a:sysClr val="windowText" lastClr="000000"/>
                          </a:solidFill>
                          <a:latin typeface="Bookman Old Style" panose="02050604050505020204" pitchFamily="18" charset="0"/>
                        </a:rPr>
                        <a:t>Пропан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38105825"/>
                  </a:ext>
                </a:extLst>
              </a:tr>
              <a:tr h="3182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ru-RU" sz="1800" b="0" i="0" baseline="-2500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800" b="0" i="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ru-RU" sz="1800" b="0" i="0" baseline="-2500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dirty="0">
                        <a:solidFill>
                          <a:sysClr val="windowText" lastClr="00000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>
                          <a:solidFill>
                            <a:sysClr val="windowText" lastClr="000000"/>
                          </a:solidFill>
                          <a:latin typeface="Bookman Old Style" panose="02050604050505020204" pitchFamily="18" charset="0"/>
                        </a:rPr>
                        <a:t>Бутан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008469302"/>
                  </a:ext>
                </a:extLst>
              </a:tr>
              <a:tr h="3182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ru-RU" sz="1800" b="0" i="0" baseline="-2500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800" b="0" i="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ru-RU" sz="1800" b="0" i="0" baseline="-2500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dirty="0">
                        <a:solidFill>
                          <a:sysClr val="windowText" lastClr="00000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>
                          <a:solidFill>
                            <a:sysClr val="windowText" lastClr="000000"/>
                          </a:solidFill>
                          <a:latin typeface="Bookman Old Style" panose="02050604050505020204" pitchFamily="18" charset="0"/>
                        </a:rPr>
                        <a:t>Пентан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48413672"/>
                  </a:ext>
                </a:extLst>
              </a:tr>
              <a:tr h="3182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ru-RU" sz="1800" b="0" i="0" baseline="-2500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800" b="0" i="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ru-RU" sz="1800" b="0" i="0" baseline="-2500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>
                          <a:solidFill>
                            <a:sysClr val="windowText" lastClr="000000"/>
                          </a:solidFill>
                          <a:latin typeface="Bookman Old Style" panose="02050604050505020204" pitchFamily="18" charset="0"/>
                        </a:rPr>
                        <a:t>Гексан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57193601"/>
                  </a:ext>
                </a:extLst>
              </a:tr>
              <a:tr h="3182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ru-RU" sz="1800" b="0" i="0" baseline="-2500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800" b="0" i="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ru-RU" sz="1800" b="0" i="0" baseline="-2500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dirty="0">
                        <a:solidFill>
                          <a:sysClr val="windowText" lastClr="00000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>
                          <a:solidFill>
                            <a:sysClr val="windowText" lastClr="000000"/>
                          </a:solidFill>
                          <a:latin typeface="Bookman Old Style" panose="02050604050505020204" pitchFamily="18" charset="0"/>
                        </a:rPr>
                        <a:t>Гептан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12445910"/>
                  </a:ext>
                </a:extLst>
              </a:tr>
              <a:tr h="3182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ru-RU" sz="1800" b="0" i="0" baseline="-2500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1800" b="0" i="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ru-RU" sz="1800" b="0" i="0" baseline="-2500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dirty="0">
                        <a:solidFill>
                          <a:sysClr val="windowText" lastClr="00000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>
                          <a:solidFill>
                            <a:sysClr val="windowText" lastClr="000000"/>
                          </a:solidFill>
                          <a:latin typeface="Bookman Old Style" panose="02050604050505020204" pitchFamily="18" charset="0"/>
                        </a:rPr>
                        <a:t>Октан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689655640"/>
                  </a:ext>
                </a:extLst>
              </a:tr>
              <a:tr h="3182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ru-RU" sz="1800" b="0" i="0" baseline="-2500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1800" b="0" i="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ru-RU" sz="1800" b="0" i="0" baseline="-2500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dirty="0">
                        <a:solidFill>
                          <a:sysClr val="windowText" lastClr="00000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err="1">
                          <a:solidFill>
                            <a:sysClr val="windowText" lastClr="000000"/>
                          </a:solidFill>
                          <a:latin typeface="Bookman Old Style" panose="02050604050505020204" pitchFamily="18" charset="0"/>
                        </a:rPr>
                        <a:t>Нонан</a:t>
                      </a:r>
                      <a:endParaRPr lang="ru-RU" dirty="0">
                        <a:solidFill>
                          <a:sysClr val="windowText" lastClr="00000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91730643"/>
                  </a:ext>
                </a:extLst>
              </a:tr>
              <a:tr h="3182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ru-RU" sz="1800" b="0" i="0" baseline="-2500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1800" b="0" i="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ru-RU" sz="1800" b="0" i="0" baseline="-2500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dirty="0">
                        <a:solidFill>
                          <a:sysClr val="windowText" lastClr="00000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>
                          <a:solidFill>
                            <a:sysClr val="windowText" lastClr="000000"/>
                          </a:solidFill>
                          <a:latin typeface="Bookman Old Style" panose="02050604050505020204" pitchFamily="18" charset="0"/>
                        </a:rPr>
                        <a:t>Декан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750578247"/>
                  </a:ext>
                </a:extLst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159991FB-E534-7942-981B-4541285EB9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6100" y="1855434"/>
            <a:ext cx="5010150" cy="23526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8E7A6A87-3A0A-88B5-75EE-00DF71141A9F}"/>
              </a:ext>
            </a:extLst>
          </p:cNvPr>
          <p:cNvSpPr txBox="1"/>
          <p:nvPr/>
        </p:nvSpPr>
        <p:spPr>
          <a:xfrm>
            <a:off x="4593454" y="602542"/>
            <a:ext cx="609452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Низшие алканы</a:t>
            </a:r>
            <a:r>
              <a:rPr lang="ru-RU" sz="20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 газами</a:t>
            </a:r>
            <a:r>
              <a:rPr lang="en-US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ромежуточные – жидкостями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0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ысшие - твердыми веществами.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FBAA9EB2-19E5-A539-5864-C4789AE7B9DB}"/>
              </a:ext>
            </a:extLst>
          </p:cNvPr>
          <p:cNvSpPr txBox="1"/>
          <p:nvPr/>
        </p:nvSpPr>
        <p:spPr>
          <a:xfrm>
            <a:off x="4849426" y="4276899"/>
            <a:ext cx="609452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Алканы</a:t>
            </a:r>
            <a:r>
              <a:rPr lang="ru-RU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в основном получают из природного газа, нефти и угля.  При обычных условиях химически инертны, не вступают в реакции присоединения</a:t>
            </a:r>
            <a:r>
              <a:rPr lang="en-US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 реагируют со щелочами и кислотами. </a:t>
            </a:r>
          </a:p>
          <a:p>
            <a:endParaRPr lang="ru-RU" sz="2000" dirty="0">
              <a:solidFill>
                <a:srgbClr val="000000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Алканы</a:t>
            </a:r>
            <a:r>
              <a:rPr lang="ru-RU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широко используются как составные части многих видов топлива, также и как смазочные материалы.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63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A66AFA32-438A-0FC8-1A13-9F5EC9D3B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5598" y="0"/>
            <a:ext cx="2544192" cy="815605"/>
          </a:xfrm>
        </p:spPr>
        <p:txBody>
          <a:bodyPr/>
          <a:lstStyle/>
          <a:p>
            <a:r>
              <a:rPr lang="ru-RU" dirty="0">
                <a:latin typeface="Bookman Old Style" panose="02050604050505020204" pitchFamily="18" charset="0"/>
              </a:rPr>
              <a:t>Алкены</a:t>
            </a: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xmlns="" id="{FE30E2AD-E9DA-E0A0-5CF2-5B79C2C7C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519" y="602542"/>
            <a:ext cx="3538492" cy="12528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Это непредельные углеводороды с общей формулой </a:t>
            </a:r>
            <a:r>
              <a:rPr lang="en-US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C</a:t>
            </a:r>
            <a:r>
              <a:rPr lang="en-US" sz="2000" b="0" i="0" baseline="-25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n</a:t>
            </a:r>
            <a:r>
              <a:rPr lang="en-US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H</a:t>
            </a:r>
            <a:r>
              <a:rPr lang="en-US" sz="2000" b="0" i="0" baseline="-25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2n</a:t>
            </a:r>
            <a:r>
              <a:rPr lang="en-US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имеющие однудвойную связь</a:t>
            </a:r>
            <a:endParaRPr lang="ru-RU" sz="2400" dirty="0">
              <a:latin typeface="Bookman Old Style" panose="02050604050505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F994B1A-DD31-7A7C-8DDE-0A13F0E80917}"/>
              </a:ext>
            </a:extLst>
          </p:cNvPr>
          <p:cNvSpPr txBox="1"/>
          <p:nvPr/>
        </p:nvSpPr>
        <p:spPr>
          <a:xfrm>
            <a:off x="4593454" y="602542"/>
            <a:ext cx="609452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Для алк</a:t>
            </a:r>
            <a:r>
              <a:rPr lang="ru-RU" sz="20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енов характерна реакция присоединения, в процессе которого разрывается химическая связь, например:</a:t>
            </a:r>
            <a:endParaRPr lang="en-US" sz="20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D74111AA-E452-A5D2-EF87-ADC25CBC679D}"/>
              </a:ext>
            </a:extLst>
          </p:cNvPr>
          <p:cNvSpPr txBox="1"/>
          <p:nvPr/>
        </p:nvSpPr>
        <p:spPr>
          <a:xfrm>
            <a:off x="4659591" y="1937461"/>
            <a:ext cx="609452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CH</a:t>
            </a:r>
            <a:r>
              <a:rPr lang="ru-RU" sz="2000" baseline="-25000" dirty="0">
                <a:solidFill>
                  <a:srgbClr val="000000"/>
                </a:solidFill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3</a:t>
            </a:r>
            <a:r>
              <a:rPr lang="ru-RU" sz="2000" dirty="0">
                <a:solidFill>
                  <a:srgbClr val="000000"/>
                </a:solidFill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      </a:t>
            </a:r>
            <a:r>
              <a:rPr lang="en-US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CH</a:t>
            </a:r>
            <a:r>
              <a:rPr lang="ru-RU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      </a:t>
            </a:r>
            <a:r>
              <a:rPr lang="en-US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CH</a:t>
            </a:r>
            <a:r>
              <a:rPr lang="ru-RU" sz="2000" b="0" i="0" baseline="-25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2</a:t>
            </a:r>
            <a:r>
              <a:rPr lang="en-US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+ </a:t>
            </a:r>
            <a:r>
              <a:rPr lang="en-US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HCl </a:t>
            </a:r>
            <a:r>
              <a:rPr lang="ru-RU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→ </a:t>
            </a:r>
            <a:r>
              <a:rPr lang="en-US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CH</a:t>
            </a:r>
            <a:r>
              <a:rPr lang="ru-RU" sz="2000" baseline="-25000" dirty="0">
                <a:solidFill>
                  <a:srgbClr val="000000"/>
                </a:solidFill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3</a:t>
            </a:r>
            <a:r>
              <a:rPr lang="en-US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     CHCl   CH</a:t>
            </a:r>
            <a:r>
              <a:rPr lang="ru-RU" sz="2000" baseline="-25000" dirty="0">
                <a:solidFill>
                  <a:srgbClr val="000000"/>
                </a:solidFill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3 </a:t>
            </a:r>
            <a:r>
              <a:rPr lang="ru-RU" sz="2000" dirty="0">
                <a:solidFill>
                  <a:srgbClr val="000000"/>
                </a:solidFill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endParaRPr lang="en-US" sz="20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xmlns="" id="{6590B8B0-CCF4-C969-6889-24F19870B72A}"/>
              </a:ext>
            </a:extLst>
          </p:cNvPr>
          <p:cNvCxnSpPr>
            <a:cxnSpLocks/>
          </p:cNvCxnSpPr>
          <p:nvPr/>
        </p:nvCxnSpPr>
        <p:spPr>
          <a:xfrm>
            <a:off x="5292532" y="2137516"/>
            <a:ext cx="31909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xmlns="" id="{A8D14AA3-1B42-600B-BB01-F2179C4283B4}"/>
              </a:ext>
            </a:extLst>
          </p:cNvPr>
          <p:cNvCxnSpPr/>
          <p:nvPr/>
        </p:nvCxnSpPr>
        <p:spPr>
          <a:xfrm>
            <a:off x="6231346" y="2170334"/>
            <a:ext cx="310718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xmlns="" id="{2F12AA34-5770-625F-1D09-99CE772AF9AC}"/>
              </a:ext>
            </a:extLst>
          </p:cNvPr>
          <p:cNvCxnSpPr/>
          <p:nvPr/>
        </p:nvCxnSpPr>
        <p:spPr>
          <a:xfrm>
            <a:off x="6231346" y="2137516"/>
            <a:ext cx="310718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A52C6CCE-BA78-4913-EEEF-3C7554CC1F1D}"/>
              </a:ext>
            </a:extLst>
          </p:cNvPr>
          <p:cNvCxnSpPr/>
          <p:nvPr/>
        </p:nvCxnSpPr>
        <p:spPr>
          <a:xfrm>
            <a:off x="8835456" y="2137516"/>
            <a:ext cx="310718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xmlns="" id="{F64A9D99-893C-1B54-CA35-8FB64188898E}"/>
              </a:ext>
            </a:extLst>
          </p:cNvPr>
          <p:cNvCxnSpPr>
            <a:cxnSpLocks/>
          </p:cNvCxnSpPr>
          <p:nvPr/>
        </p:nvCxnSpPr>
        <p:spPr>
          <a:xfrm>
            <a:off x="9870729" y="2138770"/>
            <a:ext cx="214469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1FB5F621-E8F7-3AF7-BD9C-2B9EFB1D787D}"/>
              </a:ext>
            </a:extLst>
          </p:cNvPr>
          <p:cNvSpPr txBox="1"/>
          <p:nvPr/>
        </p:nvSpPr>
        <p:spPr>
          <a:xfrm>
            <a:off x="4733872" y="2537626"/>
            <a:ext cx="143640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пропен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(пропилен)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DE40FD0A-4FC3-5C87-83A7-E73114877CB5}"/>
              </a:ext>
            </a:extLst>
          </p:cNvPr>
          <p:cNvSpPr txBox="1"/>
          <p:nvPr/>
        </p:nvSpPr>
        <p:spPr>
          <a:xfrm>
            <a:off x="8835456" y="2530275"/>
            <a:ext cx="186071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2-хлорпропан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7F1EE933-4B29-4CBB-5F0E-7917DCCE6218}"/>
              </a:ext>
            </a:extLst>
          </p:cNvPr>
          <p:cNvSpPr txBox="1"/>
          <p:nvPr/>
        </p:nvSpPr>
        <p:spPr>
          <a:xfrm>
            <a:off x="4492978" y="3330222"/>
            <a:ext cx="635564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CH</a:t>
            </a:r>
            <a:r>
              <a:rPr lang="ru-RU" sz="2000" baseline="-25000" dirty="0">
                <a:solidFill>
                  <a:srgbClr val="000000"/>
                </a:solidFill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3</a:t>
            </a:r>
            <a:r>
              <a:rPr lang="ru-RU" sz="2000" dirty="0">
                <a:solidFill>
                  <a:srgbClr val="000000"/>
                </a:solidFill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      </a:t>
            </a:r>
            <a:r>
              <a:rPr lang="en-US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CH</a:t>
            </a:r>
            <a:r>
              <a:rPr lang="ru-RU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      </a:t>
            </a:r>
            <a:r>
              <a:rPr lang="en-US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CH</a:t>
            </a:r>
            <a:r>
              <a:rPr lang="ru-RU" sz="2000" b="0" i="0" baseline="-25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2</a:t>
            </a:r>
            <a:r>
              <a:rPr lang="en-US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+ </a:t>
            </a:r>
            <a:r>
              <a:rPr lang="en-US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HOH </a:t>
            </a:r>
            <a:r>
              <a:rPr lang="ru-RU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→ </a:t>
            </a:r>
            <a:r>
              <a:rPr lang="en-US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CH</a:t>
            </a:r>
            <a:r>
              <a:rPr lang="ru-RU" sz="2000" baseline="-25000" dirty="0">
                <a:solidFill>
                  <a:srgbClr val="000000"/>
                </a:solidFill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3</a:t>
            </a:r>
            <a:r>
              <a:rPr lang="en-US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     CHOH   CH</a:t>
            </a:r>
            <a:r>
              <a:rPr lang="ru-RU" sz="2000" baseline="-25000" dirty="0">
                <a:solidFill>
                  <a:srgbClr val="000000"/>
                </a:solidFill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3 </a:t>
            </a:r>
            <a:r>
              <a:rPr lang="ru-RU" sz="2000" dirty="0">
                <a:solidFill>
                  <a:srgbClr val="000000"/>
                </a:solidFill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endParaRPr lang="en-US" sz="20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xmlns="" id="{9775E500-D79F-2CEE-E81B-FFEBDF601C3D}"/>
              </a:ext>
            </a:extLst>
          </p:cNvPr>
          <p:cNvCxnSpPr>
            <a:cxnSpLocks/>
          </p:cNvCxnSpPr>
          <p:nvPr/>
        </p:nvCxnSpPr>
        <p:spPr>
          <a:xfrm>
            <a:off x="9977963" y="3532948"/>
            <a:ext cx="214469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xmlns="" id="{47B70F32-FEAB-C21B-2529-39886FF0B7E2}"/>
              </a:ext>
            </a:extLst>
          </p:cNvPr>
          <p:cNvCxnSpPr>
            <a:cxnSpLocks/>
          </p:cNvCxnSpPr>
          <p:nvPr/>
        </p:nvCxnSpPr>
        <p:spPr>
          <a:xfrm>
            <a:off x="8835456" y="3530277"/>
            <a:ext cx="262593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xmlns="" id="{9778056F-7CE8-A8A9-3DB7-07D39F7686AE}"/>
              </a:ext>
            </a:extLst>
          </p:cNvPr>
          <p:cNvCxnSpPr>
            <a:cxnSpLocks/>
          </p:cNvCxnSpPr>
          <p:nvPr/>
        </p:nvCxnSpPr>
        <p:spPr>
          <a:xfrm>
            <a:off x="6029173" y="3530277"/>
            <a:ext cx="382775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xmlns="" id="{29E39B2A-6CA5-8098-1C1A-EA9F841F1BE0}"/>
              </a:ext>
            </a:extLst>
          </p:cNvPr>
          <p:cNvCxnSpPr>
            <a:cxnSpLocks/>
          </p:cNvCxnSpPr>
          <p:nvPr/>
        </p:nvCxnSpPr>
        <p:spPr>
          <a:xfrm>
            <a:off x="6029173" y="3488185"/>
            <a:ext cx="382775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xmlns="" id="{96A47868-66D1-2408-9863-0AD3E8448C32}"/>
              </a:ext>
            </a:extLst>
          </p:cNvPr>
          <p:cNvCxnSpPr>
            <a:cxnSpLocks/>
          </p:cNvCxnSpPr>
          <p:nvPr/>
        </p:nvCxnSpPr>
        <p:spPr>
          <a:xfrm>
            <a:off x="5122030" y="3530277"/>
            <a:ext cx="382775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2D85E1E9-06D0-A61B-A7C0-A072D0E878DE}"/>
              </a:ext>
            </a:extLst>
          </p:cNvPr>
          <p:cNvSpPr txBox="1"/>
          <p:nvPr/>
        </p:nvSpPr>
        <p:spPr>
          <a:xfrm>
            <a:off x="8827263" y="3815042"/>
            <a:ext cx="186071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2-пропанол</a:t>
            </a:r>
          </a:p>
        </p:txBody>
      </p:sp>
      <p:sp>
        <p:nvSpPr>
          <p:cNvPr id="29" name="Объект 2">
            <a:extLst>
              <a:ext uri="{FF2B5EF4-FFF2-40B4-BE49-F238E27FC236}">
                <a16:creationId xmlns:a16="http://schemas.microsoft.com/office/drawing/2014/main" xmlns="" id="{313CA8B0-AB94-606A-A2BF-9BEAE0B3958E}"/>
              </a:ext>
            </a:extLst>
          </p:cNvPr>
          <p:cNvSpPr txBox="1">
            <a:spLocks/>
          </p:cNvSpPr>
          <p:nvPr/>
        </p:nvSpPr>
        <p:spPr>
          <a:xfrm>
            <a:off x="4492978" y="4076138"/>
            <a:ext cx="3545158" cy="22538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Алкены относительно легко полимеризуются, это их свойство используют в технике для получения различных полимерных материалов. Алкены вступают и в реакцию замещения.</a:t>
            </a:r>
          </a:p>
        </p:txBody>
      </p:sp>
      <p:graphicFrame>
        <p:nvGraphicFramePr>
          <p:cNvPr id="31" name="Таблица 30">
            <a:extLst>
              <a:ext uri="{FF2B5EF4-FFF2-40B4-BE49-F238E27FC236}">
                <a16:creationId xmlns:a16="http://schemas.microsoft.com/office/drawing/2014/main" xmlns="" id="{699B5922-4F49-F625-D4D7-F889CE8214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401462"/>
              </p:ext>
            </p:extLst>
          </p:nvPr>
        </p:nvGraphicFramePr>
        <p:xfrm>
          <a:off x="234519" y="1974188"/>
          <a:ext cx="3799644" cy="3931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99822">
                  <a:extLst>
                    <a:ext uri="{9D8B030D-6E8A-4147-A177-3AD203B41FA5}">
                      <a16:colId xmlns:a16="http://schemas.microsoft.com/office/drawing/2014/main" xmlns="" val="3487289860"/>
                    </a:ext>
                  </a:extLst>
                </a:gridCol>
                <a:gridCol w="1899822">
                  <a:extLst>
                    <a:ext uri="{9D8B030D-6E8A-4147-A177-3AD203B41FA5}">
                      <a16:colId xmlns:a16="http://schemas.microsoft.com/office/drawing/2014/main" xmlns="" val="2364098894"/>
                    </a:ext>
                  </a:extLst>
                </a:gridCol>
              </a:tblGrid>
              <a:tr h="54292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ysClr val="windowText" lastClr="000000"/>
                          </a:solidFill>
                          <a:latin typeface="Bookman Old Style" panose="02050604050505020204" pitchFamily="18" charset="0"/>
                        </a:rPr>
                        <a:t>Формула </a:t>
                      </a:r>
                      <a:r>
                        <a:rPr lang="ru-RU" dirty="0" err="1">
                          <a:solidFill>
                            <a:sysClr val="windowText" lastClr="000000"/>
                          </a:solidFill>
                          <a:latin typeface="Bookman Old Style" panose="02050604050505020204" pitchFamily="18" charset="0"/>
                        </a:rPr>
                        <a:t>алкена</a:t>
                      </a:r>
                      <a:endParaRPr lang="ru-RU" dirty="0">
                        <a:solidFill>
                          <a:sysClr val="windowText" lastClr="00000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0" dirty="0">
                          <a:solidFill>
                            <a:sysClr val="windowText" lastClr="000000"/>
                          </a:solidFill>
                          <a:latin typeface="Bookman Old Style" panose="02050604050505020204" pitchFamily="18" charset="0"/>
                        </a:rPr>
                        <a:t>Название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9097924"/>
                  </a:ext>
                </a:extLst>
              </a:tr>
              <a:tr h="310240">
                <a:tc>
                  <a:txBody>
                    <a:bodyPr/>
                    <a:lstStyle/>
                    <a:p>
                      <a:pPr algn="l"/>
                      <a:r>
                        <a:rPr lang="en-US" sz="1800" b="0" i="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ru-RU" sz="1800" b="0" i="0" baseline="-2500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800" b="0" i="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ru-RU" sz="1800" b="0" i="0" baseline="-2500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dirty="0">
                        <a:solidFill>
                          <a:sysClr val="windowText" lastClr="00000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>
                          <a:solidFill>
                            <a:sysClr val="windowText" lastClr="000000"/>
                          </a:solidFill>
                          <a:latin typeface="Bookman Old Style" panose="02050604050505020204" pitchFamily="18" charset="0"/>
                        </a:rPr>
                        <a:t>Этен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732300414"/>
                  </a:ext>
                </a:extLst>
              </a:tr>
              <a:tr h="310240">
                <a:tc>
                  <a:txBody>
                    <a:bodyPr/>
                    <a:lstStyle/>
                    <a:p>
                      <a:pPr algn="l"/>
                      <a:r>
                        <a:rPr lang="en-US" sz="1800" b="0" i="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ru-RU" sz="1800" b="0" i="0" baseline="-2500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800" b="0" i="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ru-RU" sz="1800" b="0" i="0" baseline="-2500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dirty="0">
                        <a:solidFill>
                          <a:sysClr val="windowText" lastClr="00000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>
                          <a:solidFill>
                            <a:sysClr val="windowText" lastClr="000000"/>
                          </a:solidFill>
                          <a:latin typeface="Bookman Old Style" panose="02050604050505020204" pitchFamily="18" charset="0"/>
                        </a:rPr>
                        <a:t>Пропен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837710752"/>
                  </a:ext>
                </a:extLst>
              </a:tr>
              <a:tr h="3102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ru-RU" sz="1800" b="0" i="0" baseline="-2500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800" b="0" i="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ru-RU" sz="1800" b="0" i="0" baseline="-2500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dirty="0">
                        <a:solidFill>
                          <a:sysClr val="windowText" lastClr="00000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>
                          <a:solidFill>
                            <a:sysClr val="windowText" lastClr="000000"/>
                          </a:solidFill>
                          <a:latin typeface="Bookman Old Style" panose="02050604050505020204" pitchFamily="18" charset="0"/>
                        </a:rPr>
                        <a:t>Бутен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166153898"/>
                  </a:ext>
                </a:extLst>
              </a:tr>
              <a:tr h="3102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ru-RU" sz="1800" b="0" i="0" baseline="-2500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800" b="0" i="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ru-RU" sz="1800" b="0" i="0" baseline="-2500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dirty="0">
                        <a:solidFill>
                          <a:sysClr val="windowText" lastClr="00000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>
                          <a:solidFill>
                            <a:sysClr val="windowText" lastClr="000000"/>
                          </a:solidFill>
                          <a:latin typeface="Bookman Old Style" panose="02050604050505020204" pitchFamily="18" charset="0"/>
                        </a:rPr>
                        <a:t>Пентен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38105825"/>
                  </a:ext>
                </a:extLst>
              </a:tr>
              <a:tr h="3102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ru-RU" sz="1800" b="0" i="0" baseline="-2500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800" b="0" i="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ru-RU" sz="1800" b="0" i="0" baseline="-2500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dirty="0">
                        <a:solidFill>
                          <a:sysClr val="windowText" lastClr="00000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>
                          <a:solidFill>
                            <a:sysClr val="windowText" lastClr="000000"/>
                          </a:solidFill>
                          <a:latin typeface="Bookman Old Style" panose="02050604050505020204" pitchFamily="18" charset="0"/>
                        </a:rPr>
                        <a:t>Гексен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008469302"/>
                  </a:ext>
                </a:extLst>
              </a:tr>
              <a:tr h="3102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ru-RU" sz="1800" b="0" i="0" baseline="-2500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800" b="0" i="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ru-RU" sz="1800" b="0" i="0" baseline="-2500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dirty="0">
                        <a:solidFill>
                          <a:sysClr val="windowText" lastClr="00000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>
                          <a:solidFill>
                            <a:sysClr val="windowText" lastClr="000000"/>
                          </a:solidFill>
                          <a:latin typeface="Bookman Old Style" panose="02050604050505020204" pitchFamily="18" charset="0"/>
                        </a:rPr>
                        <a:t>Гептен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48413672"/>
                  </a:ext>
                </a:extLst>
              </a:tr>
              <a:tr h="3102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ru-RU" sz="1800" b="0" i="0" baseline="-2500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800" b="0" i="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ru-RU" sz="1800" b="0" i="0" baseline="-2500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>
                          <a:solidFill>
                            <a:sysClr val="windowText" lastClr="000000"/>
                          </a:solidFill>
                          <a:latin typeface="Bookman Old Style" panose="02050604050505020204" pitchFamily="18" charset="0"/>
                        </a:rPr>
                        <a:t>Октен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57193601"/>
                  </a:ext>
                </a:extLst>
              </a:tr>
              <a:tr h="3102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ru-RU" sz="1800" b="0" i="0" baseline="-2500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800" b="0" i="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ru-RU" sz="1800" b="0" i="0" baseline="-2500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dirty="0">
                        <a:solidFill>
                          <a:sysClr val="windowText" lastClr="00000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>
                          <a:solidFill>
                            <a:sysClr val="windowText" lastClr="000000"/>
                          </a:solidFill>
                          <a:latin typeface="Bookman Old Style" panose="02050604050505020204" pitchFamily="18" charset="0"/>
                        </a:rPr>
                        <a:t>Нонен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12445910"/>
                  </a:ext>
                </a:extLst>
              </a:tr>
              <a:tr h="3102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ru-RU" sz="1800" b="0" i="0" baseline="-2500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1800" b="0" i="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ru-RU" sz="1800" b="0" i="0" baseline="-2500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dirty="0">
                        <a:solidFill>
                          <a:sysClr val="windowText" lastClr="00000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>
                          <a:solidFill>
                            <a:sysClr val="windowText" lastClr="000000"/>
                          </a:solidFill>
                          <a:latin typeface="Bookman Old Style" panose="02050604050505020204" pitchFamily="18" charset="0"/>
                        </a:rPr>
                        <a:t>Децен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689655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3275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079D061F-EA63-9F0A-5EA7-36490D83E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4545" y="0"/>
            <a:ext cx="5420879" cy="815605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Bookman Old Style" panose="02050604050505020204" pitchFamily="18" charset="0"/>
              </a:rPr>
              <a:t>Диены(алкадиены)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xmlns="" id="{DB6E83F1-775B-DB3C-2E70-2CC17BC52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053" y="815604"/>
            <a:ext cx="4487984" cy="270864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углеводороды с двумя двойными свя- зями с общей формулой </a:t>
            </a:r>
            <a:r>
              <a:rPr lang="en-US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800" b="0" i="0" baseline="-25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1800" b="0" i="0" baseline="-25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2n</a:t>
            </a:r>
            <a:r>
              <a:rPr lang="ru-RU" sz="1800" baseline="-25000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-2 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Диеновые углеводороды, как и алкины, относительно легко вступают в реакции присоединения. Значительное отличие в химических свойствах наблюдается между алке- нами и диенами с сопряженными двойными связями, у которых двойные связи разделены ординарной связью.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4CCD1488-DB94-41FB-3F20-BC6E508FC23F}"/>
              </a:ext>
            </a:extLst>
          </p:cNvPr>
          <p:cNvSpPr txBox="1"/>
          <p:nvPr/>
        </p:nvSpPr>
        <p:spPr>
          <a:xfrm>
            <a:off x="4644038" y="980713"/>
            <a:ext cx="60977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CH</a:t>
            </a:r>
            <a:r>
              <a:rPr lang="ru-RU" b="0" i="0" baseline="-25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2</a:t>
            </a:r>
            <a:r>
              <a:rPr lang="en-US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    </a:t>
            </a:r>
            <a:r>
              <a:rPr lang="en-US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CH</a:t>
            </a:r>
            <a:r>
              <a:rPr lang="ru-RU" b="0" i="0" baseline="-25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  </a:t>
            </a:r>
            <a:r>
              <a:rPr lang="ru-RU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    </a:t>
            </a:r>
            <a:r>
              <a:rPr lang="en-US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CH</a:t>
            </a:r>
            <a:r>
              <a:rPr lang="ru-RU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      </a:t>
            </a:r>
            <a:r>
              <a:rPr lang="en-US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CH</a:t>
            </a:r>
            <a:r>
              <a:rPr lang="ru-RU" b="0" i="0" baseline="-25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2    </a:t>
            </a:r>
            <a:endParaRPr lang="aa-ET" dirty="0"/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xmlns="" id="{CE210C18-3A51-131F-B24A-01F81D42FFCB}"/>
              </a:ext>
            </a:extLst>
          </p:cNvPr>
          <p:cNvCxnSpPr>
            <a:cxnSpLocks/>
          </p:cNvCxnSpPr>
          <p:nvPr/>
        </p:nvCxnSpPr>
        <p:spPr>
          <a:xfrm>
            <a:off x="5177022" y="1130292"/>
            <a:ext cx="31909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xmlns="" id="{961E52A2-BE56-AA27-D099-D5E120AFB3FA}"/>
              </a:ext>
            </a:extLst>
          </p:cNvPr>
          <p:cNvCxnSpPr>
            <a:cxnSpLocks/>
          </p:cNvCxnSpPr>
          <p:nvPr/>
        </p:nvCxnSpPr>
        <p:spPr>
          <a:xfrm flipV="1">
            <a:off x="5496112" y="1130292"/>
            <a:ext cx="0" cy="73493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7894195C-FEE8-5E9E-AA03-EABAA2B445D9}"/>
              </a:ext>
            </a:extLst>
          </p:cNvPr>
          <p:cNvCxnSpPr>
            <a:cxnSpLocks/>
          </p:cNvCxnSpPr>
          <p:nvPr/>
        </p:nvCxnSpPr>
        <p:spPr>
          <a:xfrm flipV="1">
            <a:off x="5334036" y="1130292"/>
            <a:ext cx="0" cy="73493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xmlns="" id="{DD13C628-4955-CF05-6C5C-FAC081B30FE0}"/>
              </a:ext>
            </a:extLst>
          </p:cNvPr>
          <p:cNvCxnSpPr>
            <a:cxnSpLocks/>
          </p:cNvCxnSpPr>
          <p:nvPr/>
        </p:nvCxnSpPr>
        <p:spPr>
          <a:xfrm flipV="1">
            <a:off x="5183710" y="1130292"/>
            <a:ext cx="0" cy="73493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xmlns="" id="{DA99906D-C949-233E-B5CF-8DE6A6952A41}"/>
              </a:ext>
            </a:extLst>
          </p:cNvPr>
          <p:cNvCxnSpPr>
            <a:cxnSpLocks/>
          </p:cNvCxnSpPr>
          <p:nvPr/>
        </p:nvCxnSpPr>
        <p:spPr>
          <a:xfrm>
            <a:off x="5939022" y="1130867"/>
            <a:ext cx="31909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xmlns="" id="{85CC6761-7626-DF55-3BCC-0C36D97A11CC}"/>
              </a:ext>
            </a:extLst>
          </p:cNvPr>
          <p:cNvCxnSpPr>
            <a:cxnSpLocks/>
          </p:cNvCxnSpPr>
          <p:nvPr/>
        </p:nvCxnSpPr>
        <p:spPr>
          <a:xfrm flipV="1">
            <a:off x="6258112" y="1130867"/>
            <a:ext cx="0" cy="73493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xmlns="" id="{9A596265-3FF6-3208-0D14-15203504AB04}"/>
              </a:ext>
            </a:extLst>
          </p:cNvPr>
          <p:cNvCxnSpPr>
            <a:cxnSpLocks/>
          </p:cNvCxnSpPr>
          <p:nvPr/>
        </p:nvCxnSpPr>
        <p:spPr>
          <a:xfrm flipV="1">
            <a:off x="6096036" y="1130867"/>
            <a:ext cx="0" cy="73493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xmlns="" id="{09B0DFB7-A4F0-4AD6-BD82-E3DEE40AE19A}"/>
              </a:ext>
            </a:extLst>
          </p:cNvPr>
          <p:cNvCxnSpPr>
            <a:cxnSpLocks/>
          </p:cNvCxnSpPr>
          <p:nvPr/>
        </p:nvCxnSpPr>
        <p:spPr>
          <a:xfrm flipV="1">
            <a:off x="5945710" y="1130867"/>
            <a:ext cx="0" cy="73493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xmlns="" id="{7B1B0805-1A5A-5339-E921-8D44CDEC415A}"/>
              </a:ext>
            </a:extLst>
          </p:cNvPr>
          <p:cNvCxnSpPr>
            <a:cxnSpLocks/>
          </p:cNvCxnSpPr>
          <p:nvPr/>
        </p:nvCxnSpPr>
        <p:spPr>
          <a:xfrm>
            <a:off x="6667500" y="1130292"/>
            <a:ext cx="31909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xmlns="" id="{E9BB00E6-2C81-6781-0715-953CC148AF70}"/>
              </a:ext>
            </a:extLst>
          </p:cNvPr>
          <p:cNvCxnSpPr>
            <a:cxnSpLocks/>
          </p:cNvCxnSpPr>
          <p:nvPr/>
        </p:nvCxnSpPr>
        <p:spPr>
          <a:xfrm flipV="1">
            <a:off x="6986590" y="1130292"/>
            <a:ext cx="0" cy="73493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xmlns="" id="{F4F57878-EB26-F889-0BD6-D16B12D5EB7E}"/>
              </a:ext>
            </a:extLst>
          </p:cNvPr>
          <p:cNvCxnSpPr>
            <a:cxnSpLocks/>
          </p:cNvCxnSpPr>
          <p:nvPr/>
        </p:nvCxnSpPr>
        <p:spPr>
          <a:xfrm flipV="1">
            <a:off x="6824514" y="1130292"/>
            <a:ext cx="0" cy="73493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xmlns="" id="{1203FDBF-EF44-9050-B35C-66C841C0ED8D}"/>
              </a:ext>
            </a:extLst>
          </p:cNvPr>
          <p:cNvCxnSpPr>
            <a:cxnSpLocks/>
          </p:cNvCxnSpPr>
          <p:nvPr/>
        </p:nvCxnSpPr>
        <p:spPr>
          <a:xfrm flipV="1">
            <a:off x="6674188" y="1130292"/>
            <a:ext cx="0" cy="73493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50B4F4D8-C917-86DD-DFA4-6370B28668D4}"/>
              </a:ext>
            </a:extLst>
          </p:cNvPr>
          <p:cNvSpPr txBox="1"/>
          <p:nvPr/>
        </p:nvSpPr>
        <p:spPr>
          <a:xfrm>
            <a:off x="5686612" y="2068497"/>
            <a:ext cx="609452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Такая перестройка приводит к повышению устойчивости молеку лы. Возникшие связи (по энергии и длине) занимают промежуточное положение между двойными и ординарными связями. Галогены и другие электрофильные реагенты при взаимодействии с диенами присоединяются в положения 1,4 или 1,2. Реакция сопровождается не только разрывом, но и перегруппировкой связей, например: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B6C90195-727D-6E42-F6C7-818068ADC48A}"/>
              </a:ext>
            </a:extLst>
          </p:cNvPr>
          <p:cNvSpPr txBox="1"/>
          <p:nvPr/>
        </p:nvSpPr>
        <p:spPr>
          <a:xfrm>
            <a:off x="4431860" y="4959756"/>
            <a:ext cx="69668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CH</a:t>
            </a:r>
            <a:r>
              <a:rPr lang="ru-RU" b="0" i="0" baseline="-25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2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      </a:t>
            </a:r>
            <a:r>
              <a:rPr lang="en-US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CH</a:t>
            </a:r>
            <a:r>
              <a:rPr lang="ru-RU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      </a:t>
            </a:r>
            <a:r>
              <a:rPr lang="en-US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CH</a:t>
            </a:r>
            <a:r>
              <a:rPr lang="ru-RU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en-US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   </a:t>
            </a:r>
            <a:r>
              <a:rPr lang="en-US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CH</a:t>
            </a:r>
            <a:r>
              <a:rPr lang="ru-RU" b="0" i="0" baseline="-25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2</a:t>
            </a:r>
            <a:r>
              <a:rPr lang="en-US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 + 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Br</a:t>
            </a:r>
            <a:r>
              <a:rPr lang="en-US" baseline="-25000" dirty="0">
                <a:solidFill>
                  <a:srgbClr val="000000"/>
                </a:solidFill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2 </a:t>
            </a:r>
            <a:r>
              <a:rPr lang="en-US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  → CH</a:t>
            </a:r>
            <a:r>
              <a:rPr lang="en-US" b="0" i="0" baseline="-25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Br</a:t>
            </a:r>
            <a:r>
              <a:rPr lang="en-US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     CH     </a:t>
            </a:r>
            <a:r>
              <a:rPr lang="en-US" sz="18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CH</a:t>
            </a:r>
            <a:endParaRPr lang="en-US" sz="18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xmlns="" id="{19B87D17-E4FA-57DE-BEDA-B702CB1944F2}"/>
              </a:ext>
            </a:extLst>
          </p:cNvPr>
          <p:cNvCxnSpPr>
            <a:cxnSpLocks/>
          </p:cNvCxnSpPr>
          <p:nvPr/>
        </p:nvCxnSpPr>
        <p:spPr>
          <a:xfrm>
            <a:off x="5028419" y="5148537"/>
            <a:ext cx="288303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xmlns="" id="{66C44F29-84C8-AFAE-80B2-08ECB096121B}"/>
              </a:ext>
            </a:extLst>
          </p:cNvPr>
          <p:cNvCxnSpPr>
            <a:cxnSpLocks/>
          </p:cNvCxnSpPr>
          <p:nvPr/>
        </p:nvCxnSpPr>
        <p:spPr>
          <a:xfrm>
            <a:off x="5028419" y="5105729"/>
            <a:ext cx="288303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xmlns="" id="{03095801-CA1F-C820-8F20-3B23EE545191}"/>
              </a:ext>
            </a:extLst>
          </p:cNvPr>
          <p:cNvCxnSpPr>
            <a:cxnSpLocks/>
          </p:cNvCxnSpPr>
          <p:nvPr/>
        </p:nvCxnSpPr>
        <p:spPr>
          <a:xfrm>
            <a:off x="5849578" y="5148537"/>
            <a:ext cx="279529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>
            <a:extLst>
              <a:ext uri="{FF2B5EF4-FFF2-40B4-BE49-F238E27FC236}">
                <a16:creationId xmlns:a16="http://schemas.microsoft.com/office/drawing/2014/main" xmlns="" id="{12086E64-10AA-2F28-4D4B-C297AA5B3ACF}"/>
              </a:ext>
            </a:extLst>
          </p:cNvPr>
          <p:cNvCxnSpPr>
            <a:cxnSpLocks/>
          </p:cNvCxnSpPr>
          <p:nvPr/>
        </p:nvCxnSpPr>
        <p:spPr>
          <a:xfrm>
            <a:off x="6600580" y="5144150"/>
            <a:ext cx="279529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xmlns="" id="{81426C74-3CC0-F597-0AC2-E35AC0C1BB14}"/>
              </a:ext>
            </a:extLst>
          </p:cNvPr>
          <p:cNvCxnSpPr>
            <a:cxnSpLocks/>
          </p:cNvCxnSpPr>
          <p:nvPr/>
        </p:nvCxnSpPr>
        <p:spPr>
          <a:xfrm>
            <a:off x="9416053" y="5144150"/>
            <a:ext cx="279529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>
            <a:extLst>
              <a:ext uri="{FF2B5EF4-FFF2-40B4-BE49-F238E27FC236}">
                <a16:creationId xmlns:a16="http://schemas.microsoft.com/office/drawing/2014/main" xmlns="" id="{4D8BC51E-4527-D712-004C-05674CA3FD33}"/>
              </a:ext>
            </a:extLst>
          </p:cNvPr>
          <p:cNvCxnSpPr>
            <a:cxnSpLocks/>
          </p:cNvCxnSpPr>
          <p:nvPr/>
        </p:nvCxnSpPr>
        <p:spPr>
          <a:xfrm>
            <a:off x="10129348" y="5144150"/>
            <a:ext cx="279529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>
            <a:extLst>
              <a:ext uri="{FF2B5EF4-FFF2-40B4-BE49-F238E27FC236}">
                <a16:creationId xmlns:a16="http://schemas.microsoft.com/office/drawing/2014/main" xmlns="" id="{90921A8C-8790-0A0C-1618-003FCFC85466}"/>
              </a:ext>
            </a:extLst>
          </p:cNvPr>
          <p:cNvCxnSpPr>
            <a:cxnSpLocks/>
          </p:cNvCxnSpPr>
          <p:nvPr/>
        </p:nvCxnSpPr>
        <p:spPr>
          <a:xfrm>
            <a:off x="10129348" y="5103240"/>
            <a:ext cx="279529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>
            <a:extLst>
              <a:ext uri="{FF2B5EF4-FFF2-40B4-BE49-F238E27FC236}">
                <a16:creationId xmlns:a16="http://schemas.microsoft.com/office/drawing/2014/main" xmlns="" id="{23F4842A-A0EE-75A0-650F-97C22C7901D4}"/>
              </a:ext>
            </a:extLst>
          </p:cNvPr>
          <p:cNvCxnSpPr>
            <a:cxnSpLocks/>
          </p:cNvCxnSpPr>
          <p:nvPr/>
        </p:nvCxnSpPr>
        <p:spPr>
          <a:xfrm>
            <a:off x="10826930" y="5144150"/>
            <a:ext cx="234735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Объект 2">
            <a:extLst>
              <a:ext uri="{FF2B5EF4-FFF2-40B4-BE49-F238E27FC236}">
                <a16:creationId xmlns:a16="http://schemas.microsoft.com/office/drawing/2014/main" xmlns="" id="{5EDD9699-7352-D316-7A7C-21AB944562BD}"/>
              </a:ext>
            </a:extLst>
          </p:cNvPr>
          <p:cNvSpPr txBox="1">
            <a:spLocks/>
          </p:cNvSpPr>
          <p:nvPr/>
        </p:nvSpPr>
        <p:spPr>
          <a:xfrm>
            <a:off x="556857" y="3803877"/>
            <a:ext cx="3545158" cy="22538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Алкадиены с сопряженными двойными связями легко вступают в реакцию полимеризации, на этом их свойстве основано получение каучуков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C18B7137-B6F5-FFFD-6032-892B340430DF}"/>
              </a:ext>
            </a:extLst>
          </p:cNvPr>
          <p:cNvSpPr txBox="1"/>
          <p:nvPr/>
        </p:nvSpPr>
        <p:spPr>
          <a:xfrm>
            <a:off x="10986907" y="4963871"/>
            <a:ext cx="102094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CH</a:t>
            </a:r>
            <a:r>
              <a:rPr lang="ru-RU" b="0" i="0" baseline="-25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2</a:t>
            </a:r>
            <a:r>
              <a:rPr lang="en-US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Br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7613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3AB5FB7D-B6CA-6A00-C159-BF137A73E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5598" y="0"/>
            <a:ext cx="2544192" cy="815605"/>
          </a:xfrm>
        </p:spPr>
        <p:txBody>
          <a:bodyPr/>
          <a:lstStyle/>
          <a:p>
            <a:r>
              <a:rPr lang="ru-RU" dirty="0">
                <a:latin typeface="Bookman Old Style" panose="02050604050505020204" pitchFamily="18" charset="0"/>
              </a:rPr>
              <a:t>Алкины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xmlns="" id="{696DD12B-F737-BACB-9C92-C5D0108FAE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519" y="602542"/>
            <a:ext cx="3538492" cy="12528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углеводороды с тройной связью с общей формулой </a:t>
            </a:r>
            <a:r>
              <a:rPr lang="en-US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C</a:t>
            </a:r>
            <a:r>
              <a:rPr lang="en-US" sz="2000" b="0" i="0" baseline="-25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n</a:t>
            </a:r>
            <a:r>
              <a:rPr lang="en-US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H</a:t>
            </a:r>
            <a:r>
              <a:rPr lang="en-US" sz="2000" b="0" i="0" baseline="-25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2n</a:t>
            </a:r>
            <a:r>
              <a:rPr lang="ru-RU" sz="2000" b="0" i="0" baseline="-25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*2</a:t>
            </a:r>
            <a:r>
              <a:rPr lang="ru-RU" sz="2000" baseline="-25000" dirty="0">
                <a:solidFill>
                  <a:srgbClr val="000000"/>
                </a:solidFill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.  </a:t>
            </a:r>
            <a:endParaRPr lang="ru-RU" sz="2400" dirty="0">
              <a:latin typeface="Bookman Old Style" panose="02050604050505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xmlns="" id="{CE0A9BBA-3C6C-7848-C381-E94B4E996B6B}"/>
              </a:ext>
            </a:extLst>
          </p:cNvPr>
          <p:cNvSpPr txBox="1">
            <a:spLocks/>
          </p:cNvSpPr>
          <p:nvPr/>
        </p:nvSpPr>
        <p:spPr>
          <a:xfrm>
            <a:off x="4579001" y="4490605"/>
            <a:ext cx="3545158" cy="22538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Простейший алкин НС — СН, называемый этином или ацетн- леном, широко используется в кислородно-ацетиленовых горелках, в которых пламя имеет очень высокую температуру (3200К).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51E9E1FB-36F7-4D0E-1676-E65A5D3EF6C7}"/>
              </a:ext>
            </a:extLst>
          </p:cNvPr>
          <p:cNvSpPr txBox="1"/>
          <p:nvPr/>
        </p:nvSpPr>
        <p:spPr>
          <a:xfrm>
            <a:off x="4655598" y="666673"/>
            <a:ext cx="609452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Алкины, будучи ненасыщенными соединс иями, обладают высокой реакцион- ной способностью. Они легко вступают в реакцию присоединения, превращаясь в алкены или алканы и их производные, например: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F49DBE3B-B730-872D-3CF8-45E576FBAC56}"/>
              </a:ext>
            </a:extLst>
          </p:cNvPr>
          <p:cNvSpPr txBox="1"/>
          <p:nvPr/>
        </p:nvSpPr>
        <p:spPr>
          <a:xfrm>
            <a:off x="4655598" y="2467749"/>
            <a:ext cx="60987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HC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   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   </a:t>
            </a:r>
            <a:r>
              <a:rPr lang="en-US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CH</a:t>
            </a:r>
            <a:r>
              <a:rPr lang="ru-RU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  </a:t>
            </a:r>
            <a:r>
              <a:rPr lang="en-US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+</a:t>
            </a:r>
            <a:r>
              <a:rPr lang="ru-RU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  </a:t>
            </a:r>
            <a:r>
              <a:rPr lang="en-US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HCl  </a:t>
            </a:r>
            <a:r>
              <a:rPr lang="ru-RU" dirty="0">
                <a:solidFill>
                  <a:srgbClr val="000000"/>
                </a:solidFill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→</a:t>
            </a:r>
            <a:r>
              <a:rPr lang="ru-RU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en-US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 ClHC     CH</a:t>
            </a:r>
            <a:r>
              <a:rPr lang="ru-RU" b="0" i="0" baseline="-25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2</a:t>
            </a:r>
            <a:r>
              <a:rPr lang="en-US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   </a:t>
            </a:r>
            <a:endParaRPr lang="en-US" sz="18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xmlns="" id="{60013A56-E309-E488-3BD6-74763EF1B96A}"/>
              </a:ext>
            </a:extLst>
          </p:cNvPr>
          <p:cNvCxnSpPr>
            <a:cxnSpLocks/>
          </p:cNvCxnSpPr>
          <p:nvPr/>
        </p:nvCxnSpPr>
        <p:spPr>
          <a:xfrm>
            <a:off x="5189825" y="2641010"/>
            <a:ext cx="279529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xmlns="" id="{1CCA5A58-6DE9-8C91-1FA2-17ECC965B886}"/>
              </a:ext>
            </a:extLst>
          </p:cNvPr>
          <p:cNvCxnSpPr>
            <a:cxnSpLocks/>
          </p:cNvCxnSpPr>
          <p:nvPr/>
        </p:nvCxnSpPr>
        <p:spPr>
          <a:xfrm>
            <a:off x="5189824" y="2701285"/>
            <a:ext cx="279529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xmlns="" id="{61C64254-9CC1-E76C-CA14-4EB01C17E218}"/>
              </a:ext>
            </a:extLst>
          </p:cNvPr>
          <p:cNvCxnSpPr>
            <a:cxnSpLocks/>
          </p:cNvCxnSpPr>
          <p:nvPr/>
        </p:nvCxnSpPr>
        <p:spPr>
          <a:xfrm>
            <a:off x="5189825" y="2587670"/>
            <a:ext cx="279529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64C13B70-FAF9-2478-07D1-6A731B667D5B}"/>
              </a:ext>
            </a:extLst>
          </p:cNvPr>
          <p:cNvCxnSpPr>
            <a:cxnSpLocks/>
          </p:cNvCxnSpPr>
          <p:nvPr/>
        </p:nvCxnSpPr>
        <p:spPr>
          <a:xfrm>
            <a:off x="7887305" y="2668360"/>
            <a:ext cx="279529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xmlns="" id="{020DE72E-8EBF-F0C3-0811-1FB28549D3D5}"/>
              </a:ext>
            </a:extLst>
          </p:cNvPr>
          <p:cNvCxnSpPr>
            <a:cxnSpLocks/>
          </p:cNvCxnSpPr>
          <p:nvPr/>
        </p:nvCxnSpPr>
        <p:spPr>
          <a:xfrm>
            <a:off x="7887305" y="2641010"/>
            <a:ext cx="279529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A5DF7E40-E2A6-7CB8-1E51-F44874D2A3A2}"/>
              </a:ext>
            </a:extLst>
          </p:cNvPr>
          <p:cNvSpPr txBox="1"/>
          <p:nvPr/>
        </p:nvSpPr>
        <p:spPr>
          <a:xfrm>
            <a:off x="4655598" y="3059668"/>
            <a:ext cx="60987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HC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   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   </a:t>
            </a:r>
            <a:r>
              <a:rPr lang="en-US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CH</a:t>
            </a:r>
            <a:r>
              <a:rPr lang="ru-RU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  </a:t>
            </a:r>
            <a:r>
              <a:rPr lang="en-US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+</a:t>
            </a:r>
            <a:r>
              <a:rPr lang="ru-RU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en-US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H</a:t>
            </a:r>
            <a:r>
              <a:rPr lang="ru-RU" b="0" i="0" baseline="-25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2</a:t>
            </a:r>
            <a:r>
              <a:rPr lang="en-US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  </a:t>
            </a:r>
            <a:r>
              <a:rPr lang="ru-RU" dirty="0">
                <a:solidFill>
                  <a:srgbClr val="000000"/>
                </a:solidFill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→</a:t>
            </a:r>
            <a:r>
              <a:rPr lang="ru-RU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   </a:t>
            </a:r>
            <a:r>
              <a:rPr lang="en-US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H</a:t>
            </a:r>
            <a:r>
              <a:rPr lang="ru-RU" b="0" i="0" baseline="-25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C</a:t>
            </a:r>
            <a:r>
              <a:rPr lang="en-US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      CH</a:t>
            </a:r>
            <a:r>
              <a:rPr lang="ru-RU" b="0" i="0" baseline="-25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2</a:t>
            </a:r>
            <a:r>
              <a:rPr lang="en-US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   </a:t>
            </a:r>
            <a:endParaRPr lang="en-US" sz="18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xmlns="" id="{E381F891-DFFD-6EEC-C242-46FE7698A933}"/>
              </a:ext>
            </a:extLst>
          </p:cNvPr>
          <p:cNvCxnSpPr>
            <a:cxnSpLocks/>
          </p:cNvCxnSpPr>
          <p:nvPr/>
        </p:nvCxnSpPr>
        <p:spPr>
          <a:xfrm>
            <a:off x="7776819" y="3244334"/>
            <a:ext cx="279529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xmlns="" id="{5807933E-2EA4-418C-0D88-8C4AB010F5D1}"/>
              </a:ext>
            </a:extLst>
          </p:cNvPr>
          <p:cNvCxnSpPr>
            <a:cxnSpLocks/>
          </p:cNvCxnSpPr>
          <p:nvPr/>
        </p:nvCxnSpPr>
        <p:spPr>
          <a:xfrm>
            <a:off x="5189825" y="3242990"/>
            <a:ext cx="279529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xmlns="" id="{660ACBC5-E3B2-CE03-A715-8463094AA084}"/>
              </a:ext>
            </a:extLst>
          </p:cNvPr>
          <p:cNvCxnSpPr>
            <a:cxnSpLocks/>
          </p:cNvCxnSpPr>
          <p:nvPr/>
        </p:nvCxnSpPr>
        <p:spPr>
          <a:xfrm>
            <a:off x="5189824" y="3292520"/>
            <a:ext cx="279529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xmlns="" id="{3EB5F4FC-B256-3C82-0051-82AA705F4FF5}"/>
              </a:ext>
            </a:extLst>
          </p:cNvPr>
          <p:cNvCxnSpPr>
            <a:cxnSpLocks/>
          </p:cNvCxnSpPr>
          <p:nvPr/>
        </p:nvCxnSpPr>
        <p:spPr>
          <a:xfrm>
            <a:off x="5189825" y="3189650"/>
            <a:ext cx="279529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E4EDDA71-07B6-342A-A0DF-5C93A3055E6C}"/>
              </a:ext>
            </a:extLst>
          </p:cNvPr>
          <p:cNvSpPr txBox="1"/>
          <p:nvPr/>
        </p:nvSpPr>
        <p:spPr>
          <a:xfrm>
            <a:off x="4658318" y="382985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HC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   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   </a:t>
            </a:r>
            <a:r>
              <a:rPr lang="en-US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CH</a:t>
            </a:r>
            <a:r>
              <a:rPr lang="ru-RU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  </a:t>
            </a:r>
            <a:r>
              <a:rPr lang="en-US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+</a:t>
            </a:r>
            <a:r>
              <a:rPr lang="ru-RU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en-US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H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OH</a:t>
            </a:r>
            <a:r>
              <a:rPr lang="en-US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→</a:t>
            </a:r>
            <a:r>
              <a:rPr lang="ru-RU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en-US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CH</a:t>
            </a:r>
            <a:r>
              <a:rPr lang="ru-RU" b="0" i="0" baseline="-25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2</a:t>
            </a:r>
            <a:r>
              <a:rPr lang="en-US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man Old Style" panose="02050604050505020204" pitchFamily="18" charset="0"/>
                <a:cs typeface="Times New Roman" panose="02020603050405020304" pitchFamily="18" charset="0"/>
              </a:rPr>
              <a:t>      C   </a:t>
            </a:r>
            <a:endParaRPr lang="en-US" sz="18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xmlns="" id="{F08F46C6-94A8-3F93-10C4-485C9D4E5FCC}"/>
              </a:ext>
            </a:extLst>
          </p:cNvPr>
          <p:cNvCxnSpPr>
            <a:cxnSpLocks/>
          </p:cNvCxnSpPr>
          <p:nvPr/>
        </p:nvCxnSpPr>
        <p:spPr>
          <a:xfrm>
            <a:off x="5189824" y="4008962"/>
            <a:ext cx="279529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xmlns="" id="{C9ADEFE8-A4B0-E60B-B244-387875C27BF0}"/>
              </a:ext>
            </a:extLst>
          </p:cNvPr>
          <p:cNvCxnSpPr>
            <a:cxnSpLocks/>
          </p:cNvCxnSpPr>
          <p:nvPr/>
        </p:nvCxnSpPr>
        <p:spPr>
          <a:xfrm>
            <a:off x="5189824" y="4073839"/>
            <a:ext cx="279529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xmlns="" id="{CCB8F135-DFF4-D12F-30F4-8D5F05B8AC98}"/>
              </a:ext>
            </a:extLst>
          </p:cNvPr>
          <p:cNvCxnSpPr>
            <a:cxnSpLocks/>
          </p:cNvCxnSpPr>
          <p:nvPr/>
        </p:nvCxnSpPr>
        <p:spPr>
          <a:xfrm>
            <a:off x="5189824" y="3955622"/>
            <a:ext cx="279529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xmlns="" id="{1898FCFA-0B1A-A7DF-C701-595A2D74BC4B}"/>
              </a:ext>
            </a:extLst>
          </p:cNvPr>
          <p:cNvCxnSpPr>
            <a:cxnSpLocks/>
          </p:cNvCxnSpPr>
          <p:nvPr/>
        </p:nvCxnSpPr>
        <p:spPr>
          <a:xfrm>
            <a:off x="7776818" y="4009804"/>
            <a:ext cx="279529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BB6EA4BC-E3F3-E2C4-8216-F77F19B252D2}"/>
              </a:ext>
            </a:extLst>
          </p:cNvPr>
          <p:cNvSpPr txBox="1"/>
          <p:nvPr/>
        </p:nvSpPr>
        <p:spPr>
          <a:xfrm>
            <a:off x="8675292" y="3466921"/>
            <a:ext cx="3638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xmlns="" id="{DB7FCD25-A4B9-5F52-0FA8-9F4E8C0E6182}"/>
              </a:ext>
            </a:extLst>
          </p:cNvPr>
          <p:cNvCxnSpPr>
            <a:cxnSpLocks/>
          </p:cNvCxnSpPr>
          <p:nvPr/>
        </p:nvCxnSpPr>
        <p:spPr>
          <a:xfrm flipV="1">
            <a:off x="8412325" y="3751410"/>
            <a:ext cx="236375" cy="204212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xmlns="" id="{0A4A149E-0E2C-9229-3382-463956A57677}"/>
              </a:ext>
            </a:extLst>
          </p:cNvPr>
          <p:cNvCxnSpPr>
            <a:cxnSpLocks/>
          </p:cNvCxnSpPr>
          <p:nvPr/>
        </p:nvCxnSpPr>
        <p:spPr>
          <a:xfrm>
            <a:off x="8412325" y="4079347"/>
            <a:ext cx="236375" cy="195473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65797538-AE3B-C1BC-F77B-9162E0B89A32}"/>
              </a:ext>
            </a:extLst>
          </p:cNvPr>
          <p:cNvSpPr txBox="1"/>
          <p:nvPr/>
        </p:nvSpPr>
        <p:spPr>
          <a:xfrm>
            <a:off x="8675292" y="4158663"/>
            <a:ext cx="3638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en-US" sz="18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E271E933-A975-AD60-FAE9-637799F74F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808927"/>
              </p:ext>
            </p:extLst>
          </p:nvPr>
        </p:nvGraphicFramePr>
        <p:xfrm>
          <a:off x="234519" y="1685627"/>
          <a:ext cx="3799644" cy="3931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99822">
                  <a:extLst>
                    <a:ext uri="{9D8B030D-6E8A-4147-A177-3AD203B41FA5}">
                      <a16:colId xmlns:a16="http://schemas.microsoft.com/office/drawing/2014/main" xmlns="" val="3487289860"/>
                    </a:ext>
                  </a:extLst>
                </a:gridCol>
                <a:gridCol w="1899822">
                  <a:extLst>
                    <a:ext uri="{9D8B030D-6E8A-4147-A177-3AD203B41FA5}">
                      <a16:colId xmlns:a16="http://schemas.microsoft.com/office/drawing/2014/main" xmlns="" val="2364098894"/>
                    </a:ext>
                  </a:extLst>
                </a:gridCol>
              </a:tblGrid>
              <a:tr h="54292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ysClr val="windowText" lastClr="000000"/>
                          </a:solidFill>
                          <a:latin typeface="Bookman Old Style" panose="02050604050505020204" pitchFamily="18" charset="0"/>
                        </a:rPr>
                        <a:t>Формула </a:t>
                      </a:r>
                      <a:r>
                        <a:rPr lang="ru-RU" dirty="0" err="1">
                          <a:solidFill>
                            <a:sysClr val="windowText" lastClr="000000"/>
                          </a:solidFill>
                          <a:latin typeface="Bookman Old Style" panose="02050604050505020204" pitchFamily="18" charset="0"/>
                        </a:rPr>
                        <a:t>алкина</a:t>
                      </a:r>
                      <a:endParaRPr lang="ru-RU" dirty="0">
                        <a:solidFill>
                          <a:sysClr val="windowText" lastClr="00000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0" dirty="0">
                          <a:solidFill>
                            <a:sysClr val="windowText" lastClr="000000"/>
                          </a:solidFill>
                          <a:latin typeface="Bookman Old Style" panose="02050604050505020204" pitchFamily="18" charset="0"/>
                        </a:rPr>
                        <a:t>Название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9097924"/>
                  </a:ext>
                </a:extLst>
              </a:tr>
              <a:tr h="310240">
                <a:tc>
                  <a:txBody>
                    <a:bodyPr/>
                    <a:lstStyle/>
                    <a:p>
                      <a:pPr algn="l"/>
                      <a:r>
                        <a:rPr lang="en-US" sz="1800" b="0" i="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ru-RU" sz="1800" b="0" i="0" baseline="-2500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800" b="0" i="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ru-RU" sz="1800" b="0" i="0" baseline="-2500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dirty="0">
                        <a:solidFill>
                          <a:sysClr val="windowText" lastClr="00000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>
                          <a:solidFill>
                            <a:sysClr val="windowText" lastClr="000000"/>
                          </a:solidFill>
                          <a:latin typeface="Bookman Old Style" panose="02050604050505020204" pitchFamily="18" charset="0"/>
                        </a:rPr>
                        <a:t>Этин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732300414"/>
                  </a:ext>
                </a:extLst>
              </a:tr>
              <a:tr h="310240">
                <a:tc>
                  <a:txBody>
                    <a:bodyPr/>
                    <a:lstStyle/>
                    <a:p>
                      <a:pPr algn="l"/>
                      <a:r>
                        <a:rPr lang="en-US" sz="1800" b="0" i="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ru-RU" sz="1800" b="0" i="0" baseline="-2500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800" b="0" i="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ru-RU" sz="1800" b="0" i="0" baseline="-2500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dirty="0">
                        <a:solidFill>
                          <a:sysClr val="windowText" lastClr="00000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err="1">
                          <a:solidFill>
                            <a:sysClr val="windowText" lastClr="000000"/>
                          </a:solidFill>
                          <a:latin typeface="Bookman Old Style" panose="02050604050505020204" pitchFamily="18" charset="0"/>
                        </a:rPr>
                        <a:t>Пропин</a:t>
                      </a:r>
                      <a:endParaRPr lang="ru-RU" dirty="0">
                        <a:solidFill>
                          <a:sysClr val="windowText" lastClr="00000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837710752"/>
                  </a:ext>
                </a:extLst>
              </a:tr>
              <a:tr h="3102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ru-RU" sz="1800" b="0" i="0" baseline="-2500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800" b="0" i="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ru-RU" sz="1800" b="0" i="0" baseline="-2500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dirty="0">
                        <a:solidFill>
                          <a:sysClr val="windowText" lastClr="00000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>
                          <a:solidFill>
                            <a:sysClr val="windowText" lastClr="000000"/>
                          </a:solidFill>
                          <a:latin typeface="Bookman Old Style" panose="02050604050505020204" pitchFamily="18" charset="0"/>
                        </a:rPr>
                        <a:t>Бутин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166153898"/>
                  </a:ext>
                </a:extLst>
              </a:tr>
              <a:tr h="3102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ru-RU" sz="1800" b="0" i="0" baseline="-2500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800" b="0" i="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ru-RU" sz="1800" b="0" i="0" baseline="-2500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dirty="0">
                        <a:solidFill>
                          <a:sysClr val="windowText" lastClr="00000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err="1">
                          <a:solidFill>
                            <a:sysClr val="windowText" lastClr="000000"/>
                          </a:solidFill>
                          <a:latin typeface="Bookman Old Style" panose="02050604050505020204" pitchFamily="18" charset="0"/>
                        </a:rPr>
                        <a:t>Пентин</a:t>
                      </a:r>
                      <a:endParaRPr lang="ru-RU" dirty="0">
                        <a:solidFill>
                          <a:sysClr val="windowText" lastClr="00000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38105825"/>
                  </a:ext>
                </a:extLst>
              </a:tr>
              <a:tr h="3102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ru-RU" sz="1800" b="0" i="0" baseline="-2500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800" b="0" i="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ru-RU" sz="1800" b="0" i="0" baseline="-2500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dirty="0">
                        <a:solidFill>
                          <a:sysClr val="windowText" lastClr="00000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err="1">
                          <a:solidFill>
                            <a:sysClr val="windowText" lastClr="000000"/>
                          </a:solidFill>
                          <a:latin typeface="Bookman Old Style" panose="02050604050505020204" pitchFamily="18" charset="0"/>
                        </a:rPr>
                        <a:t>Гексин</a:t>
                      </a:r>
                      <a:endParaRPr lang="ru-RU" dirty="0">
                        <a:solidFill>
                          <a:sysClr val="windowText" lastClr="00000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008469302"/>
                  </a:ext>
                </a:extLst>
              </a:tr>
              <a:tr h="3102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ru-RU" sz="1800" b="0" i="0" baseline="-2500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800" b="0" i="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ru-RU" sz="1800" b="0" i="0" baseline="-2500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dirty="0">
                        <a:solidFill>
                          <a:sysClr val="windowText" lastClr="00000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>
                          <a:solidFill>
                            <a:sysClr val="windowText" lastClr="000000"/>
                          </a:solidFill>
                          <a:latin typeface="Bookman Old Style" panose="02050604050505020204" pitchFamily="18" charset="0"/>
                        </a:rPr>
                        <a:t>Гептин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48413672"/>
                  </a:ext>
                </a:extLst>
              </a:tr>
              <a:tr h="3102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ru-RU" sz="1800" b="0" i="0" baseline="-2500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1800" b="0" i="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ru-RU" sz="1800" b="0" i="0" baseline="-2500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err="1">
                          <a:solidFill>
                            <a:sysClr val="windowText" lastClr="000000"/>
                          </a:solidFill>
                          <a:latin typeface="Bookman Old Style" panose="02050604050505020204" pitchFamily="18" charset="0"/>
                        </a:rPr>
                        <a:t>Октин</a:t>
                      </a:r>
                      <a:endParaRPr lang="ru-RU" dirty="0">
                        <a:solidFill>
                          <a:sysClr val="windowText" lastClr="00000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57193601"/>
                  </a:ext>
                </a:extLst>
              </a:tr>
              <a:tr h="3102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ru-RU" sz="1800" b="0" i="0" baseline="-2500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1800" b="0" i="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ru-RU" sz="1800" b="0" i="0" baseline="-2500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dirty="0">
                        <a:solidFill>
                          <a:sysClr val="windowText" lastClr="00000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err="1">
                          <a:solidFill>
                            <a:sysClr val="windowText" lastClr="000000"/>
                          </a:solidFill>
                          <a:latin typeface="Bookman Old Style" panose="02050604050505020204" pitchFamily="18" charset="0"/>
                        </a:rPr>
                        <a:t>Нонин</a:t>
                      </a:r>
                      <a:endParaRPr lang="ru-RU" dirty="0">
                        <a:solidFill>
                          <a:sysClr val="windowText" lastClr="00000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12445910"/>
                  </a:ext>
                </a:extLst>
              </a:tr>
              <a:tr h="3102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ru-RU" sz="1800" b="0" i="0" baseline="-2500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1800" b="0" i="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ru-RU" sz="1800" b="0" i="0" baseline="-25000" dirty="0">
                          <a:solidFill>
                            <a:sysClr val="windowText" lastClr="000000"/>
                          </a:solidFill>
                          <a:effectLst/>
                          <a:highlight>
                            <a:srgbClr val="FFFFFF"/>
                          </a:highlight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dirty="0">
                        <a:solidFill>
                          <a:sysClr val="windowText" lastClr="00000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err="1">
                          <a:solidFill>
                            <a:sysClr val="windowText" lastClr="000000"/>
                          </a:solidFill>
                          <a:latin typeface="Bookman Old Style" panose="02050604050505020204" pitchFamily="18" charset="0"/>
                        </a:rPr>
                        <a:t>Децин</a:t>
                      </a:r>
                      <a:endParaRPr lang="ru-RU" dirty="0">
                        <a:solidFill>
                          <a:sysClr val="windowText" lastClr="00000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689655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03023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</TotalTime>
  <Words>1195</Words>
  <Application>Microsoft Office PowerPoint</Application>
  <PresentationFormat>Широкоэкранный</PresentationFormat>
  <Paragraphs>217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Bahnschrift Light</vt:lpstr>
      <vt:lpstr>Bookman Old Style</vt:lpstr>
      <vt:lpstr>Calibri</vt:lpstr>
      <vt:lpstr>Calibri Light</vt:lpstr>
      <vt:lpstr>Symbol</vt:lpstr>
      <vt:lpstr>Times New Roman</vt:lpstr>
      <vt:lpstr>Тема Office</vt:lpstr>
      <vt:lpstr>Углерод</vt:lpstr>
      <vt:lpstr>Презентация PowerPoint</vt:lpstr>
      <vt:lpstr>Презентация PowerPoint</vt:lpstr>
      <vt:lpstr>Презентация PowerPoint</vt:lpstr>
      <vt:lpstr>Презентация PowerPoint</vt:lpstr>
      <vt:lpstr>Алканы</vt:lpstr>
      <vt:lpstr>Алкены</vt:lpstr>
      <vt:lpstr>Диены(алкадиены)</vt:lpstr>
      <vt:lpstr>Алкины</vt:lpstr>
      <vt:lpstr>Ароматические углеводороды</vt:lpstr>
      <vt:lpstr>Алициклические углеводороды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Углеводороды</dc:title>
  <dc:creator>Nik</dc:creator>
  <cp:lastModifiedBy>admin</cp:lastModifiedBy>
  <cp:revision>6</cp:revision>
  <dcterms:created xsi:type="dcterms:W3CDTF">2024-04-25T09:24:13Z</dcterms:created>
  <dcterms:modified xsi:type="dcterms:W3CDTF">2024-04-30T13:43:44Z</dcterms:modified>
</cp:coreProperties>
</file>