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2" r:id="rId3"/>
    <p:sldId id="260" r:id="rId4"/>
    <p:sldId id="273" r:id="rId5"/>
    <p:sldId id="263" r:id="rId6"/>
    <p:sldId id="264" r:id="rId7"/>
    <p:sldId id="274" r:id="rId8"/>
    <p:sldId id="262" r:id="rId9"/>
    <p:sldId id="267" r:id="rId10"/>
    <p:sldId id="268" r:id="rId11"/>
    <p:sldId id="269" r:id="rId12"/>
    <p:sldId id="271" r:id="rId13"/>
    <p:sldId id="27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10013-B543-423F-9844-B39E9275E7C2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DE95B-B529-462A-B39E-272A3E3FC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07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93A2F7E-8B78-40CA-9704-14C2914998EB}" type="slidenum">
              <a:rPr lang="en-GB" altLang="ru-RU" sz="1000" smtClean="0"/>
              <a:pPr>
                <a:spcBef>
                  <a:spcPct val="0"/>
                </a:spcBef>
              </a:pPr>
              <a:t>1</a:t>
            </a:fld>
            <a:endParaRPr lang="en-GB" altLang="ru-RU" sz="1000" smtClean="0"/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38100" y="692150"/>
            <a:ext cx="6934200" cy="39020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15446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4046BED-BD92-4BE6-ADCE-EE16145EF507}" type="slidenum">
              <a:rPr lang="ru-RU" altLang="ru-RU" sz="1200" smtClean="0"/>
              <a:pPr/>
              <a:t>6</a:t>
            </a:fld>
            <a:endParaRPr lang="ru-RU" altLang="ru-RU" sz="12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218957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036A052-BB3F-44A8-BC8C-6CB8B104BBC4}" type="slidenum">
              <a:rPr lang="ru-RU" altLang="ru-RU" sz="1200" smtClean="0"/>
              <a:pPr/>
              <a:t>9</a:t>
            </a:fld>
            <a:endParaRPr lang="ru-RU" altLang="ru-RU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732432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5EF250-D98A-4D7B-BF37-DA19115F1EC3}" type="slidenum">
              <a:rPr lang="ru-RU" altLang="ru-RU" sz="1200" smtClean="0"/>
              <a:pPr/>
              <a:t>10</a:t>
            </a:fld>
            <a:endParaRPr lang="ru-RU" altLang="ru-RU" sz="120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041941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3526246-63B3-407F-B009-B1E3F7A38DD7}" type="slidenum">
              <a:rPr lang="ru-RU" altLang="ru-RU" sz="1200" smtClean="0"/>
              <a:pPr/>
              <a:t>12</a:t>
            </a:fld>
            <a:endParaRPr lang="ru-RU" altLang="ru-RU" sz="120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237634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96B177D-B89A-47A7-B42E-9517CB50B934}" type="slidenum">
              <a:rPr lang="ru-RU" altLang="ru-RU" sz="1200" smtClean="0"/>
              <a:pPr/>
              <a:t>13</a:t>
            </a:fld>
            <a:endParaRPr lang="ru-RU" altLang="ru-RU" sz="12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768728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05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72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81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45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48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8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8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10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08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31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98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34DFB-8EED-4F9F-B2B5-0057D65F62CA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B52B0-D76D-4AF5-84AB-DEAD5083FA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38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6.jpeg"/><Relationship Id="rId4" Type="http://schemas.openxmlformats.org/officeDocument/2006/relationships/image" Target="../media/image15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99856" y="2284483"/>
            <a:ext cx="69127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ru-RU" sz="2400" b="1" dirty="0"/>
              <a:t>ЛЕКЦИ</a:t>
            </a:r>
            <a:r>
              <a:rPr lang="ru-RU" altLang="ru-RU" sz="2400" b="1" dirty="0"/>
              <a:t>И </a:t>
            </a:r>
            <a:r>
              <a:rPr lang="en-US" altLang="ru-RU" sz="2400" b="1" dirty="0"/>
              <a:t>11-17. </a:t>
            </a:r>
            <a:r>
              <a:rPr lang="ru-RU" altLang="ru-RU" sz="2400" b="1" dirty="0"/>
              <a:t>ОБЩИЕ И ЭЛЕКТРОХИМИЧЕСКИЕ СВОЙСТВА МЕТАЛЛОВ. КОРРОЗИЯ. МЕТОДЫ ЗАЩИТЫ </a:t>
            </a:r>
            <a:r>
              <a:rPr lang="ru-RU" altLang="ru-RU" sz="2400" b="1" dirty="0" smtClean="0"/>
              <a:t>МЕТАЛЛОВ </a:t>
            </a:r>
            <a:r>
              <a:rPr lang="ru-RU" altLang="ru-RU" sz="2400" b="1" dirty="0"/>
              <a:t>ОТ КОРРОЗИИ</a:t>
            </a:r>
          </a:p>
          <a:p>
            <a:endParaRPr lang="ru-RU" altLang="ru-RU" sz="24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049" y="188872"/>
            <a:ext cx="582694" cy="62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403812" y="4293096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Новикова Анастасия Александровна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канд. хим. наук, доцент кафедры «Химия» ДГТУ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01886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Курс лекций «Общая химия»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73730" name="Picture 2" descr="https://i.pinimg.com/564x/eb/17/81/eb178176d2bcfe90067eb7e629d2ef2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3" y="1628800"/>
            <a:ext cx="3780420" cy="378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7767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19300" y="38100"/>
            <a:ext cx="8134350" cy="742950"/>
          </a:xfrm>
          <a:ln w="57150">
            <a:solidFill>
              <a:srgbClr val="0070C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ru-RU" altLang="ru-RU" sz="2400" b="1"/>
              <a:t>Типы электродов </a:t>
            </a:r>
            <a:br>
              <a:rPr lang="ru-RU" altLang="ru-RU" sz="2400" b="1"/>
            </a:br>
            <a:r>
              <a:rPr lang="ru-RU" altLang="ru-RU" sz="2400"/>
              <a:t>(для различных видов электродных реакций)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000251" y="1066801"/>
            <a:ext cx="3952875" cy="752475"/>
          </a:xfrm>
          <a:prstGeom prst="rect">
            <a:avLst/>
          </a:prstGeom>
          <a:solidFill>
            <a:srgbClr val="FFCC99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/>
              <a:t>1. Электроды первого рода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/>
              <a:t>Me</a:t>
            </a:r>
            <a:r>
              <a:rPr lang="ru-RU" altLang="ru-RU" sz="2000" baseline="30000"/>
              <a:t>n+</a:t>
            </a:r>
            <a:r>
              <a:rPr lang="ru-RU" altLang="ru-RU" sz="2000" b="1">
                <a:sym typeface="Symbol" panose="05050102010706020507" pitchFamily="18" charset="2"/>
              </a:rPr>
              <a:t></a:t>
            </a:r>
            <a:r>
              <a:rPr lang="ru-RU" altLang="ru-RU" sz="2000" b="1"/>
              <a:t>Me</a:t>
            </a:r>
            <a:r>
              <a:rPr lang="ru-RU" altLang="ru-RU" sz="2000" b="1" baseline="30000"/>
              <a:t>0</a:t>
            </a:r>
            <a:endParaRPr lang="ru-RU" altLang="ru-RU" sz="2000" b="1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000251" y="2181226"/>
            <a:ext cx="3895725" cy="752475"/>
          </a:xfrm>
          <a:prstGeom prst="rect">
            <a:avLst/>
          </a:prstGeom>
          <a:solidFill>
            <a:srgbClr val="CCFF99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/>
              <a:t>2. Электроды второго рода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/>
              <a:t> </a:t>
            </a:r>
            <a:r>
              <a:rPr lang="en-US" altLang="ru-RU" sz="2000"/>
              <a:t>An</a:t>
            </a:r>
            <a:r>
              <a:rPr lang="en-US" altLang="ru-RU" sz="2000" baseline="30000"/>
              <a:t>n</a:t>
            </a:r>
            <a:r>
              <a:rPr lang="ru-RU" altLang="ru-RU" sz="2000" baseline="30000"/>
              <a:t>-</a:t>
            </a:r>
            <a:r>
              <a:rPr lang="ru-RU" altLang="ru-RU" sz="2000">
                <a:sym typeface="Symbol" panose="05050102010706020507" pitchFamily="18" charset="2"/>
              </a:rPr>
              <a:t></a:t>
            </a:r>
            <a:r>
              <a:rPr lang="ru-RU" altLang="ru-RU" sz="2000"/>
              <a:t>Me</a:t>
            </a:r>
            <a:r>
              <a:rPr lang="en-US" altLang="ru-RU" sz="2000"/>
              <a:t>An</a:t>
            </a:r>
            <a:r>
              <a:rPr lang="ru-RU" altLang="ru-RU" sz="2000" b="1"/>
              <a:t>,Me</a:t>
            </a:r>
            <a:r>
              <a:rPr lang="ru-RU" altLang="ru-RU" sz="2000" b="1" baseline="30000"/>
              <a:t>0</a:t>
            </a:r>
            <a:endParaRPr lang="ru-RU" altLang="ru-RU" sz="2000" b="1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019301" y="3429001"/>
            <a:ext cx="3933825" cy="866775"/>
          </a:xfrm>
          <a:prstGeom prst="rect">
            <a:avLst/>
          </a:prstGeom>
          <a:solidFill>
            <a:srgbClr val="66CCFF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/>
              <a:t>3. Газовые электроды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/>
              <a:t> </a:t>
            </a:r>
            <a:r>
              <a:rPr lang="ru-RU" altLang="ru-RU" sz="2000"/>
              <a:t>К</a:t>
            </a:r>
            <a:r>
              <a:rPr lang="en-US" altLang="ru-RU" sz="2000"/>
              <a:t>at</a:t>
            </a:r>
            <a:r>
              <a:rPr lang="en-US" altLang="ru-RU" sz="2000" baseline="30000"/>
              <a:t>+</a:t>
            </a:r>
            <a:r>
              <a:rPr lang="en-US" altLang="ru-RU" sz="2000"/>
              <a:t>; An</a:t>
            </a:r>
            <a:r>
              <a:rPr lang="ru-RU" altLang="ru-RU" sz="2000" baseline="30000"/>
              <a:t>-</a:t>
            </a:r>
            <a:r>
              <a:rPr lang="ru-RU" altLang="ru-RU" sz="2000" b="1">
                <a:sym typeface="Symbol" panose="05050102010706020507" pitchFamily="18" charset="2"/>
              </a:rPr>
              <a:t></a:t>
            </a:r>
            <a:r>
              <a:rPr lang="ru-RU" altLang="ru-RU" sz="2000" b="1"/>
              <a:t>газ,</a:t>
            </a:r>
            <a:r>
              <a:rPr lang="en-US" altLang="ru-RU" sz="2000" b="1"/>
              <a:t>Pt</a:t>
            </a:r>
            <a:endParaRPr lang="ru-RU" altLang="ru-RU" sz="2000" b="1"/>
          </a:p>
          <a:p>
            <a:pPr>
              <a:spcBef>
                <a:spcPct val="0"/>
              </a:spcBef>
              <a:buFontTx/>
              <a:buNone/>
            </a:pPr>
            <a:endParaRPr lang="ru-RU" altLang="ru-RU" sz="1000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019301" y="4752976"/>
            <a:ext cx="3933825" cy="714375"/>
          </a:xfrm>
          <a:prstGeom prst="rect">
            <a:avLst/>
          </a:prstGeom>
          <a:solidFill>
            <a:srgbClr val="FFCCFF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/>
              <a:t>4. Редокс-электроды</a:t>
            </a:r>
            <a:r>
              <a:rPr lang="en-US" altLang="ru-RU" sz="2000" b="1"/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000" b="1"/>
              <a:t> </a:t>
            </a:r>
            <a:r>
              <a:rPr lang="en-US" altLang="ru-RU" sz="2000"/>
              <a:t>Ме</a:t>
            </a:r>
            <a:r>
              <a:rPr lang="en-US" altLang="ru-RU" sz="2000" baseline="30000"/>
              <a:t>x</a:t>
            </a:r>
            <a:r>
              <a:rPr lang="ru-RU" altLang="ru-RU" sz="2000" baseline="30000"/>
              <a:t>+</a:t>
            </a:r>
            <a:r>
              <a:rPr lang="ru-RU" altLang="ru-RU" sz="2000"/>
              <a:t>,</a:t>
            </a:r>
            <a:r>
              <a:rPr lang="en-US" altLang="ru-RU" sz="2000"/>
              <a:t>Ме</a:t>
            </a:r>
            <a:r>
              <a:rPr lang="en-US" altLang="ru-RU" sz="2000" baseline="30000"/>
              <a:t>y</a:t>
            </a:r>
            <a:r>
              <a:rPr lang="ru-RU" altLang="ru-RU" sz="2000" baseline="30000"/>
              <a:t>+</a:t>
            </a:r>
            <a:r>
              <a:rPr lang="ru-RU" altLang="ru-RU" sz="2000" b="1">
                <a:sym typeface="Symbol" panose="05050102010706020507" pitchFamily="18" charset="2"/>
              </a:rPr>
              <a:t></a:t>
            </a:r>
            <a:r>
              <a:rPr lang="en-US" altLang="ru-RU" sz="2000" b="1"/>
              <a:t>Pt</a:t>
            </a:r>
            <a:endParaRPr lang="ru-RU" altLang="ru-RU" sz="2000" b="1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000251" y="5743576"/>
            <a:ext cx="3914775" cy="936625"/>
          </a:xfrm>
          <a:prstGeom prst="rect">
            <a:avLst/>
          </a:prstGeom>
          <a:solidFill>
            <a:srgbClr val="FF9999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/>
              <a:t>5. Ионселективные электроды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/>
              <a:t>(</a:t>
            </a:r>
            <a:r>
              <a:rPr lang="ru-RU" altLang="ru-RU" sz="2000" b="1"/>
              <a:t>ионообменные, мембранные</a:t>
            </a:r>
            <a:r>
              <a:rPr lang="ru-RU" altLang="ru-RU" sz="2000"/>
              <a:t>)</a:t>
            </a:r>
            <a:r>
              <a:rPr lang="en-US" altLang="ru-RU" sz="2000"/>
              <a:t>-</a:t>
            </a:r>
            <a:r>
              <a:rPr lang="ru-RU" altLang="ru-RU" sz="2000"/>
              <a:t>стеклянный электрод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6143626" y="895351"/>
            <a:ext cx="4200525" cy="1095375"/>
            <a:chOff x="2910" y="564"/>
            <a:chExt cx="2646" cy="690"/>
          </a:xfrm>
        </p:grpSpPr>
        <p:sp>
          <p:nvSpPr>
            <p:cNvPr id="13333" name="AutoShape 8"/>
            <p:cNvSpPr>
              <a:spLocks noChangeArrowheads="1"/>
            </p:cNvSpPr>
            <p:nvPr/>
          </p:nvSpPr>
          <p:spPr bwMode="auto">
            <a:xfrm>
              <a:off x="2910" y="816"/>
              <a:ext cx="42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97 w 21600"/>
                <a:gd name="T13" fmla="*/ 5400 h 21600"/>
                <a:gd name="T14" fmla="*/ 18913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334" name="Group 20"/>
            <p:cNvGrpSpPr>
              <a:grpSpLocks/>
            </p:cNvGrpSpPr>
            <p:nvPr/>
          </p:nvGrpSpPr>
          <p:grpSpPr bwMode="auto">
            <a:xfrm>
              <a:off x="3516" y="564"/>
              <a:ext cx="2040" cy="690"/>
              <a:chOff x="3384" y="1068"/>
              <a:chExt cx="2040" cy="690"/>
            </a:xfrm>
          </p:grpSpPr>
          <p:sp>
            <p:nvSpPr>
              <p:cNvPr id="13335" name="Text Box 18"/>
              <p:cNvSpPr txBox="1">
                <a:spLocks noChangeArrowheads="1"/>
              </p:cNvSpPr>
              <p:nvPr/>
            </p:nvSpPr>
            <p:spPr bwMode="auto">
              <a:xfrm>
                <a:off x="3384" y="1068"/>
                <a:ext cx="2040" cy="690"/>
              </a:xfrm>
              <a:prstGeom prst="rect">
                <a:avLst/>
              </a:prstGeom>
              <a:solidFill>
                <a:srgbClr val="FFCC99">
                  <a:alpha val="50195"/>
                </a:srgb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ru-RU" sz="2000"/>
                  <a:t>Cu</a:t>
                </a:r>
                <a:r>
                  <a:rPr lang="ru-RU" altLang="ru-RU" sz="2000" baseline="30000"/>
                  <a:t>2+</a:t>
                </a:r>
                <a:r>
                  <a:rPr lang="ru-RU" altLang="ru-RU" sz="2000">
                    <a:sym typeface="Symbol" panose="05050102010706020507" pitchFamily="18" charset="2"/>
                  </a:rPr>
                  <a:t></a:t>
                </a:r>
                <a:r>
                  <a:rPr lang="en-US" altLang="ru-RU" sz="2000"/>
                  <a:t>Cu</a:t>
                </a:r>
                <a:r>
                  <a:rPr lang="ru-RU" altLang="ru-RU" sz="2000" baseline="30000"/>
                  <a:t>0</a:t>
                </a:r>
                <a:r>
                  <a:rPr lang="en-US" altLang="ru-RU" sz="2000"/>
                  <a:t>      </a:t>
                </a:r>
                <a:r>
                  <a:rPr lang="ru-RU" altLang="ru-RU" sz="2000"/>
                  <a:t>Cu</a:t>
                </a:r>
                <a:r>
                  <a:rPr lang="ru-RU" altLang="ru-RU" sz="2000" baseline="30000"/>
                  <a:t>2+</a:t>
                </a:r>
                <a:r>
                  <a:rPr lang="ru-RU" altLang="ru-RU" sz="2000"/>
                  <a:t> + 2ē </a:t>
                </a:r>
                <a:r>
                  <a:rPr lang="ru-RU" altLang="ru-RU" sz="2000">
                    <a:sym typeface="Symbol" panose="05050102010706020507" pitchFamily="18" charset="2"/>
                  </a:rPr>
                  <a:t></a:t>
                </a:r>
                <a:r>
                  <a:rPr lang="ru-RU" altLang="ru-RU" sz="2000"/>
                  <a:t> Cu</a:t>
                </a:r>
                <a:r>
                  <a:rPr lang="ru-RU" altLang="ru-RU" sz="2000" baseline="30000"/>
                  <a:t>0</a:t>
                </a:r>
                <a:r>
                  <a:rPr lang="en-US" altLang="ru-RU" sz="1000" baseline="30000"/>
                  <a:t> </a:t>
                </a:r>
                <a:endParaRPr lang="en-US" altLang="ru-RU" sz="1000"/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1000"/>
              </a:p>
            </p:txBody>
          </p:sp>
          <p:graphicFrame>
            <p:nvGraphicFramePr>
              <p:cNvPr id="13336" name="Object 19"/>
              <p:cNvGraphicFramePr>
                <a:graphicFrameLocks noChangeAspect="1"/>
              </p:cNvGraphicFramePr>
              <p:nvPr/>
            </p:nvGraphicFramePr>
            <p:xfrm>
              <a:off x="3696" y="1256"/>
              <a:ext cx="1608" cy="47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0" name="Equation" r:id="rId4" imgW="1333500" imgH="393700" progId="Equation.3">
                      <p:embed/>
                    </p:oleObj>
                  </mc:Choice>
                  <mc:Fallback>
                    <p:oleObj name="Equation" r:id="rId4" imgW="1333500" imgH="3937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96" y="1256"/>
                            <a:ext cx="1608" cy="47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6143625" y="2133601"/>
            <a:ext cx="4375150" cy="752475"/>
            <a:chOff x="2910" y="1344"/>
            <a:chExt cx="2756" cy="474"/>
          </a:xfrm>
        </p:grpSpPr>
        <p:sp>
          <p:nvSpPr>
            <p:cNvPr id="13331" name="Text Box 10"/>
            <p:cNvSpPr txBox="1">
              <a:spLocks noChangeArrowheads="1"/>
            </p:cNvSpPr>
            <p:nvPr/>
          </p:nvSpPr>
          <p:spPr bwMode="auto">
            <a:xfrm>
              <a:off x="3492" y="1344"/>
              <a:ext cx="2174" cy="474"/>
            </a:xfrm>
            <a:prstGeom prst="rect">
              <a:avLst/>
            </a:prstGeom>
            <a:solidFill>
              <a:srgbClr val="CCFF99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ru-RU" sz="2000"/>
                <a:t>Cl</a:t>
              </a:r>
              <a:r>
                <a:rPr lang="ru-RU" altLang="ru-RU" sz="2000" baseline="30000"/>
                <a:t>-</a:t>
              </a:r>
              <a:r>
                <a:rPr lang="ru-RU" altLang="ru-RU" sz="2000">
                  <a:sym typeface="Symbol" panose="05050102010706020507" pitchFamily="18" charset="2"/>
                </a:rPr>
                <a:t></a:t>
              </a:r>
              <a:r>
                <a:rPr lang="en-US" altLang="ru-RU" sz="2000"/>
                <a:t>AgCl</a:t>
              </a:r>
              <a:r>
                <a:rPr lang="ru-RU" altLang="ru-RU" sz="2000"/>
                <a:t>,</a:t>
              </a:r>
              <a:r>
                <a:rPr lang="en-US" altLang="ru-RU" sz="2000"/>
                <a:t>Ag</a:t>
              </a:r>
              <a:r>
                <a:rPr lang="ru-RU" altLang="ru-RU" sz="2000" baseline="30000"/>
                <a:t>0</a:t>
              </a:r>
              <a:r>
                <a:rPr lang="en-US" altLang="ru-RU" sz="2000"/>
                <a:t>  AgCl+e=Ag +Cl</a:t>
              </a:r>
              <a:r>
                <a:rPr lang="en-US" altLang="ru-RU" sz="2000" baseline="30000"/>
                <a:t>-</a:t>
              </a:r>
              <a:r>
                <a:rPr lang="ru-RU" altLang="ru-RU" sz="2000" baseline="30000"/>
                <a:t>  </a:t>
              </a:r>
              <a:r>
                <a:rPr lang="en-US" altLang="ru-RU" sz="2000"/>
                <a:t> 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ru-RU" sz="2000">
                  <a:sym typeface="Symbol" panose="05050102010706020507" pitchFamily="18" charset="2"/>
                </a:rPr>
                <a:t></a:t>
              </a:r>
              <a:r>
                <a:rPr lang="en-US" altLang="ru-RU" sz="2000"/>
                <a:t> =f(C</a:t>
              </a:r>
              <a:r>
                <a:rPr lang="en-US" altLang="ru-RU" sz="2000" baseline="-25000"/>
                <a:t>Cl</a:t>
              </a:r>
              <a:r>
                <a:rPr lang="en-US" altLang="ru-RU" sz="2000" baseline="30000"/>
                <a:t>-</a:t>
              </a:r>
              <a:r>
                <a:rPr lang="en-US" altLang="ru-RU" sz="2000"/>
                <a:t>) </a:t>
              </a:r>
            </a:p>
          </p:txBody>
        </p:sp>
        <p:sp>
          <p:nvSpPr>
            <p:cNvPr id="13332" name="AutoShape 21"/>
            <p:cNvSpPr>
              <a:spLocks noChangeArrowheads="1"/>
            </p:cNvSpPr>
            <p:nvPr/>
          </p:nvSpPr>
          <p:spPr bwMode="auto">
            <a:xfrm>
              <a:off x="2910" y="1500"/>
              <a:ext cx="42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97 w 21600"/>
                <a:gd name="T13" fmla="*/ 5400 h 21600"/>
                <a:gd name="T14" fmla="*/ 18913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6124576" y="3028951"/>
            <a:ext cx="3933825" cy="771525"/>
            <a:chOff x="2898" y="1908"/>
            <a:chExt cx="2478" cy="486"/>
          </a:xfrm>
        </p:grpSpPr>
        <p:sp>
          <p:nvSpPr>
            <p:cNvPr id="13329" name="Text Box 13"/>
            <p:cNvSpPr txBox="1">
              <a:spLocks noChangeArrowheads="1"/>
            </p:cNvSpPr>
            <p:nvPr/>
          </p:nvSpPr>
          <p:spPr bwMode="auto">
            <a:xfrm>
              <a:off x="3516" y="1908"/>
              <a:ext cx="1860" cy="486"/>
            </a:xfrm>
            <a:prstGeom prst="rect">
              <a:avLst/>
            </a:prstGeom>
            <a:solidFill>
              <a:srgbClr val="66CCFF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2000" b="1"/>
                <a:t>Водородный</a:t>
              </a:r>
              <a:r>
                <a:rPr lang="ru-RU" altLang="ru-RU" sz="2000"/>
                <a:t> электрод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ru-RU" altLang="ru-RU" sz="2000"/>
                <a:t>2H</a:t>
              </a:r>
              <a:r>
                <a:rPr lang="ru-RU" altLang="ru-RU" sz="2000" baseline="30000"/>
                <a:t>+</a:t>
              </a:r>
              <a:r>
                <a:rPr lang="ru-RU" altLang="ru-RU" sz="2000">
                  <a:sym typeface="Symbol" panose="05050102010706020507" pitchFamily="18" charset="2"/>
                </a:rPr>
                <a:t></a:t>
              </a:r>
              <a:r>
                <a:rPr lang="ru-RU" altLang="ru-RU" sz="2000" b="1"/>
                <a:t>H</a:t>
              </a:r>
              <a:r>
                <a:rPr lang="ru-RU" altLang="ru-RU" sz="2000" b="1" baseline="-25000"/>
                <a:t>2</a:t>
              </a:r>
              <a:r>
                <a:rPr lang="ru-RU" altLang="ru-RU" sz="2000" b="1" baseline="30000"/>
                <a:t>0</a:t>
              </a:r>
              <a:r>
                <a:rPr lang="ru-RU" altLang="ru-RU" sz="2000" b="1"/>
                <a:t>,(</a:t>
              </a:r>
              <a:r>
                <a:rPr lang="en-US" altLang="ru-RU" sz="2000" b="1"/>
                <a:t>Pt</a:t>
              </a:r>
              <a:r>
                <a:rPr lang="ru-RU" altLang="ru-RU" sz="2000" b="1"/>
                <a:t>)</a:t>
              </a:r>
            </a:p>
          </p:txBody>
        </p:sp>
        <p:sp>
          <p:nvSpPr>
            <p:cNvPr id="13330" name="AutoShape 22"/>
            <p:cNvSpPr>
              <a:spLocks noChangeArrowheads="1"/>
            </p:cNvSpPr>
            <p:nvPr/>
          </p:nvSpPr>
          <p:spPr bwMode="auto">
            <a:xfrm>
              <a:off x="2898" y="2124"/>
              <a:ext cx="42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97 w 21600"/>
                <a:gd name="T13" fmla="*/ 5400 h 21600"/>
                <a:gd name="T14" fmla="*/ 18913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6143626" y="3914775"/>
            <a:ext cx="3914775" cy="685800"/>
            <a:chOff x="2910" y="2466"/>
            <a:chExt cx="2466" cy="432"/>
          </a:xfrm>
        </p:grpSpPr>
        <p:sp>
          <p:nvSpPr>
            <p:cNvPr id="13327" name="Text Box 12"/>
            <p:cNvSpPr txBox="1">
              <a:spLocks noChangeArrowheads="1"/>
            </p:cNvSpPr>
            <p:nvPr/>
          </p:nvSpPr>
          <p:spPr bwMode="auto">
            <a:xfrm>
              <a:off x="3516" y="2466"/>
              <a:ext cx="1860" cy="432"/>
            </a:xfrm>
            <a:prstGeom prst="rect">
              <a:avLst/>
            </a:prstGeom>
            <a:solidFill>
              <a:srgbClr val="66CCFF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2000" b="1"/>
                <a:t>Кислородный</a:t>
              </a:r>
              <a:r>
                <a:rPr lang="ru-RU" altLang="ru-RU" sz="2000"/>
                <a:t> электрод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ru-RU" sz="2000"/>
                <a:t>O</a:t>
              </a:r>
              <a:r>
                <a:rPr lang="ru-RU" altLang="ru-RU" sz="2000"/>
                <a:t>H</a:t>
              </a:r>
              <a:r>
                <a:rPr lang="ru-RU" altLang="ru-RU" sz="2000" baseline="30000"/>
                <a:t>-</a:t>
              </a:r>
              <a:r>
                <a:rPr lang="ru-RU" altLang="ru-RU" sz="2000">
                  <a:sym typeface="Symbol" panose="05050102010706020507" pitchFamily="18" charset="2"/>
                </a:rPr>
                <a:t></a:t>
              </a:r>
              <a:r>
                <a:rPr lang="en-US" altLang="ru-RU" sz="2000" b="1"/>
                <a:t>O</a:t>
              </a:r>
              <a:r>
                <a:rPr lang="ru-RU" altLang="ru-RU" sz="2000" b="1" baseline="-25000"/>
                <a:t>2</a:t>
              </a:r>
              <a:r>
                <a:rPr lang="ru-RU" altLang="ru-RU" sz="2000" b="1"/>
                <a:t>,(</a:t>
              </a:r>
              <a:r>
                <a:rPr lang="en-US" altLang="ru-RU" sz="2000" b="1"/>
                <a:t>Pt</a:t>
              </a:r>
              <a:r>
                <a:rPr lang="ru-RU" altLang="ru-RU" sz="2000" b="1"/>
                <a:t>)</a:t>
              </a:r>
            </a:p>
          </p:txBody>
        </p:sp>
        <p:sp>
          <p:nvSpPr>
            <p:cNvPr id="13328" name="AutoShape 23"/>
            <p:cNvSpPr>
              <a:spLocks noChangeArrowheads="1"/>
            </p:cNvSpPr>
            <p:nvPr/>
          </p:nvSpPr>
          <p:spPr bwMode="auto">
            <a:xfrm>
              <a:off x="2910" y="2568"/>
              <a:ext cx="42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97 w 21600"/>
                <a:gd name="T13" fmla="*/ 5400 h 21600"/>
                <a:gd name="T14" fmla="*/ 18913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6124576" y="4724401"/>
            <a:ext cx="3362325" cy="771525"/>
            <a:chOff x="2898" y="2976"/>
            <a:chExt cx="2118" cy="486"/>
          </a:xfrm>
        </p:grpSpPr>
        <p:sp>
          <p:nvSpPr>
            <p:cNvPr id="13325" name="Text Box 17"/>
            <p:cNvSpPr txBox="1">
              <a:spLocks noChangeArrowheads="1"/>
            </p:cNvSpPr>
            <p:nvPr/>
          </p:nvSpPr>
          <p:spPr bwMode="auto">
            <a:xfrm>
              <a:off x="3516" y="2976"/>
              <a:ext cx="1500" cy="486"/>
            </a:xfrm>
            <a:prstGeom prst="rect">
              <a:avLst/>
            </a:prstGeom>
            <a:solidFill>
              <a:srgbClr val="FFCCFF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ru-RU" sz="2000"/>
                <a:t>Sn</a:t>
              </a:r>
              <a:r>
                <a:rPr lang="ru-RU" altLang="ru-RU" sz="2000" baseline="30000"/>
                <a:t>4+</a:t>
              </a:r>
              <a:r>
                <a:rPr lang="ru-RU" altLang="ru-RU" sz="2000"/>
                <a:t>,</a:t>
              </a:r>
              <a:r>
                <a:rPr lang="en-US" altLang="ru-RU" sz="2000"/>
                <a:t>Sn</a:t>
              </a:r>
              <a:r>
                <a:rPr lang="en-US" altLang="ru-RU" sz="2000" baseline="30000"/>
                <a:t>2</a:t>
              </a:r>
              <a:r>
                <a:rPr lang="ru-RU" altLang="ru-RU" sz="2000" baseline="30000"/>
                <a:t>+</a:t>
              </a:r>
              <a:r>
                <a:rPr lang="ru-RU" altLang="ru-RU" sz="2000">
                  <a:sym typeface="Symbol" panose="05050102010706020507" pitchFamily="18" charset="2"/>
                </a:rPr>
                <a:t></a:t>
              </a:r>
              <a:r>
                <a:rPr lang="en-US" altLang="ru-RU" sz="2000" b="1"/>
                <a:t>Pt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ru-RU" sz="2000"/>
                <a:t>Cr</a:t>
              </a:r>
              <a:r>
                <a:rPr lang="ru-RU" altLang="ru-RU" sz="2000" baseline="-25000"/>
                <a:t>2</a:t>
              </a:r>
              <a:r>
                <a:rPr lang="en-US" altLang="ru-RU" sz="2000"/>
                <a:t>O</a:t>
              </a:r>
              <a:r>
                <a:rPr lang="ru-RU" altLang="ru-RU" sz="2000" baseline="-25000"/>
                <a:t>7</a:t>
              </a:r>
              <a:r>
                <a:rPr lang="ru-RU" altLang="ru-RU" sz="2000" baseline="30000"/>
                <a:t>2-</a:t>
              </a:r>
              <a:r>
                <a:rPr lang="ru-RU" altLang="ru-RU" sz="2000"/>
                <a:t>,</a:t>
              </a:r>
              <a:r>
                <a:rPr lang="en-US" altLang="ru-RU" sz="2000"/>
                <a:t>Cr</a:t>
              </a:r>
              <a:r>
                <a:rPr lang="ru-RU" altLang="ru-RU" sz="2000" baseline="30000"/>
                <a:t>3+</a:t>
              </a:r>
              <a:r>
                <a:rPr lang="ru-RU" altLang="ru-RU" sz="2000"/>
                <a:t>,</a:t>
              </a:r>
              <a:r>
                <a:rPr lang="en-US" altLang="ru-RU" sz="2000"/>
                <a:t>H</a:t>
              </a:r>
              <a:r>
                <a:rPr lang="ru-RU" altLang="ru-RU" sz="2000" baseline="30000"/>
                <a:t>+</a:t>
              </a:r>
              <a:r>
                <a:rPr lang="ru-RU" altLang="ru-RU" sz="2000">
                  <a:sym typeface="Symbol" panose="05050102010706020507" pitchFamily="18" charset="2"/>
                </a:rPr>
                <a:t></a:t>
              </a:r>
              <a:r>
                <a:rPr lang="en-US" altLang="ru-RU" sz="2000" b="1"/>
                <a:t>Pt</a:t>
              </a:r>
              <a:endParaRPr lang="ru-RU" altLang="ru-RU" sz="1000" b="1"/>
            </a:p>
          </p:txBody>
        </p:sp>
        <p:sp>
          <p:nvSpPr>
            <p:cNvPr id="13326" name="AutoShape 24"/>
            <p:cNvSpPr>
              <a:spLocks noChangeArrowheads="1"/>
            </p:cNvSpPr>
            <p:nvPr/>
          </p:nvSpPr>
          <p:spPr bwMode="auto">
            <a:xfrm>
              <a:off x="2898" y="3108"/>
              <a:ext cx="42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97 w 21600"/>
                <a:gd name="T13" fmla="*/ 5400 h 21600"/>
                <a:gd name="T14" fmla="*/ 18913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63313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A95ACE1-4F89-48C7-BA8F-4CC32204F9BF}" type="slidenum">
              <a:rPr lang="ru-RU" altLang="ru-RU" sz="1400"/>
              <a:pPr eaLnBrk="1" hangingPunct="1"/>
              <a:t>11</a:t>
            </a:fld>
            <a:endParaRPr lang="ru-RU" altLang="ru-RU" sz="1400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3478837" y="185081"/>
          <a:ext cx="5040560" cy="2409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Visio" r:id="rId3" imgW="6788075" imgH="3233749" progId="Visio.Drawing.6">
                  <p:embed/>
                </p:oleObj>
              </mc:Choice>
              <mc:Fallback>
                <p:oleObj name="Visio" r:id="rId3" imgW="6788075" imgH="3233749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837" y="185081"/>
                        <a:ext cx="5040560" cy="24091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38" name="Picture 2" descr="https://i.pinimg.com/564x/21/42/22/21422283a5bcc2908009993f6bbce8d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2597795"/>
            <a:ext cx="8591211" cy="412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5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0" y="381000"/>
            <a:ext cx="6591300" cy="381000"/>
          </a:xfrm>
          <a:ln w="57150">
            <a:solidFill>
              <a:srgbClr val="0070C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ru-RU" altLang="ru-RU" sz="2400" b="1"/>
              <a:t>Состояние электрохимической системы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800226" y="914400"/>
            <a:ext cx="8582025" cy="514350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/>
              <a:t> электроды первого рода	 	</a:t>
            </a:r>
            <a:r>
              <a:rPr lang="ru-RU" altLang="ru-RU" sz="2400"/>
              <a:t>Me</a:t>
            </a:r>
            <a:r>
              <a:rPr lang="ru-RU" altLang="ru-RU" sz="2400" baseline="-25000"/>
              <a:t>1</a:t>
            </a:r>
            <a:r>
              <a:rPr lang="ru-RU" altLang="ru-RU" sz="2400"/>
              <a:t>|(Me</a:t>
            </a:r>
            <a:r>
              <a:rPr lang="ru-RU" altLang="ru-RU" sz="2400" baseline="30000"/>
              <a:t>n+</a:t>
            </a:r>
            <a:r>
              <a:rPr lang="ru-RU" altLang="ru-RU" sz="2400"/>
              <a:t>)</a:t>
            </a:r>
            <a:r>
              <a:rPr lang="ru-RU" altLang="ru-RU" sz="2400" baseline="-25000"/>
              <a:t>1</a:t>
            </a:r>
            <a:r>
              <a:rPr lang="ru-RU" altLang="ru-RU" sz="2400"/>
              <a:t>||(Me</a:t>
            </a:r>
            <a:r>
              <a:rPr lang="ru-RU" altLang="ru-RU" sz="2400" baseline="30000"/>
              <a:t>n+</a:t>
            </a:r>
            <a:r>
              <a:rPr lang="ru-RU" altLang="ru-RU" sz="2400"/>
              <a:t>)</a:t>
            </a:r>
            <a:r>
              <a:rPr lang="ru-RU" altLang="ru-RU" sz="2400" baseline="-25000"/>
              <a:t>2</a:t>
            </a:r>
            <a:r>
              <a:rPr lang="ru-RU" altLang="ru-RU" sz="2400"/>
              <a:t>|Me</a:t>
            </a:r>
            <a:r>
              <a:rPr lang="ru-RU" altLang="ru-RU" sz="2400" baseline="-25000"/>
              <a:t>2</a:t>
            </a:r>
            <a:r>
              <a:rPr lang="ru-RU" altLang="ru-RU" sz="2000"/>
              <a:t> 	</a:t>
            </a:r>
            <a:r>
              <a:rPr lang="ru-RU" altLang="ru-RU" sz="2400" b="1">
                <a:sym typeface="Symbol" panose="05050102010706020507" pitchFamily="18" charset="2"/>
              </a:rPr>
              <a:t></a:t>
            </a:r>
            <a:r>
              <a:rPr lang="ru-RU" altLang="ru-RU" sz="2400" b="1" baseline="-25000"/>
              <a:t>2</a:t>
            </a:r>
            <a:r>
              <a:rPr lang="ru-RU" altLang="ru-RU" sz="2400" b="1"/>
              <a:t> &gt; </a:t>
            </a:r>
            <a:r>
              <a:rPr lang="ru-RU" altLang="ru-RU" sz="2400" b="1">
                <a:sym typeface="Symbol" panose="05050102010706020507" pitchFamily="18" charset="2"/>
              </a:rPr>
              <a:t></a:t>
            </a:r>
            <a:r>
              <a:rPr lang="ru-RU" altLang="ru-RU" sz="2400" b="1" baseline="-25000"/>
              <a:t>1</a:t>
            </a:r>
            <a:endParaRPr lang="ru-RU" altLang="ru-RU" sz="2400" baseline="-25000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981200" y="1828800"/>
            <a:ext cx="3448050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/>
              <a:t>1. Равновесие      </a:t>
            </a:r>
            <a:r>
              <a:rPr lang="ru-RU" altLang="ru-RU" sz="2000" b="1">
                <a:sym typeface="Symbol" panose="05050102010706020507" pitchFamily="18" charset="2"/>
              </a:rPr>
              <a:t></a:t>
            </a:r>
            <a:r>
              <a:rPr lang="ru-RU" altLang="ru-RU" sz="2000" b="1" i="1"/>
              <a:t>G=0;</a:t>
            </a:r>
            <a:r>
              <a:rPr lang="en-US" altLang="ru-RU" sz="2000" b="1" i="1"/>
              <a:t> </a:t>
            </a:r>
            <a:r>
              <a:rPr lang="en-US" altLang="ru-RU" sz="2000" b="1"/>
              <a:t>I=0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ym typeface="Symbol" panose="05050102010706020507" pitchFamily="18" charset="2"/>
              </a:rPr>
              <a:t>   </a:t>
            </a:r>
            <a:r>
              <a:rPr lang="ru-RU" altLang="ru-RU" sz="2400" b="1" baseline="-25000"/>
              <a:t>1</a:t>
            </a:r>
            <a:r>
              <a:rPr lang="ru-RU" altLang="ru-RU" sz="2400" b="1"/>
              <a:t>;</a:t>
            </a:r>
            <a:r>
              <a:rPr lang="ru-RU" altLang="ru-RU" sz="2400" b="1" baseline="-25000"/>
              <a:t> </a:t>
            </a:r>
            <a:r>
              <a:rPr lang="ru-RU" altLang="ru-RU" sz="2400" b="1">
                <a:sym typeface="Symbol" panose="05050102010706020507" pitchFamily="18" charset="2"/>
              </a:rPr>
              <a:t></a:t>
            </a:r>
            <a:r>
              <a:rPr lang="ru-RU" altLang="ru-RU" sz="2400" b="1" baseline="-25000"/>
              <a:t>2</a:t>
            </a:r>
            <a:r>
              <a:rPr lang="ru-RU" altLang="ru-RU" sz="2400" b="1"/>
              <a:t> 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648326" y="1828800"/>
            <a:ext cx="4676775" cy="571500"/>
            <a:chOff x="2598" y="1152"/>
            <a:chExt cx="2946" cy="360"/>
          </a:xfrm>
        </p:grpSpPr>
        <p:sp>
          <p:nvSpPr>
            <p:cNvPr id="19470" name="AutoShape 6"/>
            <p:cNvSpPr>
              <a:spLocks noChangeArrowheads="1"/>
            </p:cNvSpPr>
            <p:nvPr/>
          </p:nvSpPr>
          <p:spPr bwMode="auto">
            <a:xfrm>
              <a:off x="2598" y="1302"/>
              <a:ext cx="378" cy="21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FF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19471" name="Text Box 7"/>
            <p:cNvSpPr txBox="1">
              <a:spLocks noChangeArrowheads="1"/>
            </p:cNvSpPr>
            <p:nvPr/>
          </p:nvSpPr>
          <p:spPr bwMode="auto">
            <a:xfrm>
              <a:off x="3024" y="1152"/>
              <a:ext cx="2520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spcBef>
                  <a:spcPct val="0"/>
                </a:spcBef>
                <a:buFontTx/>
                <a:buNone/>
              </a:pPr>
              <a:r>
                <a:rPr lang="ru-RU" altLang="ru-RU" sz="2000"/>
                <a:t>1электрод     Me</a:t>
              </a:r>
              <a:r>
                <a:rPr lang="ru-RU" altLang="ru-RU" sz="2000" baseline="-25000"/>
                <a:t>1</a:t>
              </a:r>
              <a:r>
                <a:rPr lang="ru-RU" altLang="ru-RU" sz="2000"/>
                <a:t> </a:t>
              </a:r>
              <a:r>
                <a:rPr lang="ru-RU" altLang="ru-RU" sz="2000">
                  <a:sym typeface="Symbol" panose="05050102010706020507" pitchFamily="18" charset="2"/>
                </a:rPr>
                <a:t></a:t>
              </a:r>
              <a:r>
                <a:rPr lang="ru-RU" altLang="ru-RU" sz="2000"/>
                <a:t> (Me</a:t>
              </a:r>
              <a:r>
                <a:rPr lang="ru-RU" altLang="ru-RU" sz="2000" baseline="30000"/>
                <a:t>n+</a:t>
              </a:r>
              <a:r>
                <a:rPr lang="ru-RU" altLang="ru-RU" sz="2000"/>
                <a:t>)</a:t>
              </a:r>
              <a:r>
                <a:rPr lang="ru-RU" altLang="ru-RU" sz="2000" baseline="-25000"/>
                <a:t>1</a:t>
              </a:r>
              <a:r>
                <a:rPr lang="ru-RU" altLang="ru-RU" sz="2000"/>
                <a:t> + nē</a:t>
              </a:r>
              <a:endParaRPr lang="en-US" altLang="ru-RU" sz="2000"/>
            </a:p>
            <a:p>
              <a:pPr algn="just">
                <a:spcBef>
                  <a:spcPct val="0"/>
                </a:spcBef>
                <a:buFontTx/>
                <a:buNone/>
              </a:pPr>
              <a:r>
                <a:rPr lang="ru-RU" altLang="ru-RU" sz="2000"/>
                <a:t>2 электрод</a:t>
              </a:r>
              <a:r>
                <a:rPr lang="en-US" altLang="ru-RU" sz="2000"/>
                <a:t>    </a:t>
              </a:r>
              <a:r>
                <a:rPr lang="ru-RU" altLang="ru-RU" sz="2000"/>
                <a:t>Me</a:t>
              </a:r>
              <a:r>
                <a:rPr lang="ru-RU" altLang="ru-RU" sz="2000" baseline="-25000"/>
                <a:t>2</a:t>
              </a:r>
              <a:r>
                <a:rPr lang="ru-RU" altLang="ru-RU" sz="2000"/>
                <a:t> </a:t>
              </a:r>
              <a:r>
                <a:rPr lang="ru-RU" altLang="ru-RU" sz="2000">
                  <a:sym typeface="Symbol" panose="05050102010706020507" pitchFamily="18" charset="2"/>
                </a:rPr>
                <a:t></a:t>
              </a:r>
              <a:r>
                <a:rPr lang="ru-RU" altLang="ru-RU" sz="2000"/>
                <a:t> (Me</a:t>
              </a:r>
              <a:r>
                <a:rPr lang="ru-RU" altLang="ru-RU" sz="2000" baseline="30000"/>
                <a:t>n+</a:t>
              </a:r>
              <a:r>
                <a:rPr lang="ru-RU" altLang="ru-RU" sz="2000"/>
                <a:t>)</a:t>
              </a:r>
              <a:r>
                <a:rPr lang="ru-RU" altLang="ru-RU" sz="2000" baseline="-25000"/>
                <a:t>2 </a:t>
              </a:r>
              <a:r>
                <a:rPr lang="ru-RU" altLang="ru-RU" sz="2000"/>
                <a:t>+ nē</a:t>
              </a:r>
              <a:endParaRPr lang="en-US" altLang="ru-RU" sz="2000"/>
            </a:p>
            <a:p>
              <a:pPr>
                <a:spcBef>
                  <a:spcPct val="0"/>
                </a:spcBef>
                <a:buFontTx/>
                <a:buNone/>
              </a:pPr>
              <a:endParaRPr lang="ru-RU" altLang="ru-RU" sz="1000"/>
            </a:p>
          </p:txBody>
        </p:sp>
      </p:grp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981200" y="2971800"/>
            <a:ext cx="3448050" cy="10668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 b="1"/>
              <a:t>2. Гальванический элемент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>
                <a:sym typeface="Symbol" panose="05050102010706020507" pitchFamily="18" charset="2"/>
              </a:rPr>
              <a:t>   </a:t>
            </a:r>
            <a:r>
              <a:rPr lang="ru-RU" altLang="ru-RU" sz="2000" b="1">
                <a:sym typeface="Symbol" panose="05050102010706020507" pitchFamily="18" charset="2"/>
              </a:rPr>
              <a:t></a:t>
            </a:r>
            <a:r>
              <a:rPr lang="ru-RU" altLang="ru-RU" sz="2000" b="1" i="1"/>
              <a:t>G&lt;</a:t>
            </a:r>
            <a:r>
              <a:rPr lang="ru-RU" altLang="ru-RU" sz="2000" b="1"/>
              <a:t>0; </a:t>
            </a:r>
            <a:r>
              <a:rPr lang="en-US" altLang="ru-RU" sz="2000" b="1"/>
              <a:t>I</a:t>
            </a:r>
            <a:r>
              <a:rPr lang="en-US" altLang="ru-RU" sz="2000" b="1">
                <a:sym typeface="Symbol" panose="05050102010706020507" pitchFamily="18" charset="2"/>
              </a:rPr>
              <a:t></a:t>
            </a:r>
            <a:r>
              <a:rPr lang="en-US" altLang="ru-RU" sz="2000" b="1"/>
              <a:t>0;</a:t>
            </a:r>
            <a:r>
              <a:rPr lang="en-US" altLang="ru-RU" sz="2000"/>
              <a:t>	</a:t>
            </a:r>
            <a:r>
              <a:rPr lang="ru-RU" altLang="ru-RU" sz="2000"/>
              <a:t> </a:t>
            </a:r>
            <a:r>
              <a:rPr lang="ru-RU" altLang="ru-RU" sz="2400" b="1">
                <a:sym typeface="Symbol" panose="05050102010706020507" pitchFamily="18" charset="2"/>
              </a:rPr>
              <a:t></a:t>
            </a:r>
            <a:r>
              <a:rPr lang="ru-RU" altLang="ru-RU" sz="2400" b="1" baseline="-25000"/>
              <a:t>к</a:t>
            </a:r>
            <a:r>
              <a:rPr lang="ru-RU" altLang="ru-RU" sz="2400" b="1"/>
              <a:t> </a:t>
            </a:r>
            <a:r>
              <a:rPr lang="ru-RU" altLang="ru-RU" sz="2400" b="1" i="1"/>
              <a:t>&gt;</a:t>
            </a:r>
            <a:r>
              <a:rPr lang="ru-RU" altLang="ru-RU" sz="2400" b="1"/>
              <a:t> </a:t>
            </a:r>
            <a:r>
              <a:rPr lang="ru-RU" altLang="ru-RU" sz="2400" b="1">
                <a:sym typeface="Symbol" panose="05050102010706020507" pitchFamily="18" charset="2"/>
              </a:rPr>
              <a:t></a:t>
            </a:r>
            <a:r>
              <a:rPr lang="ru-RU" altLang="ru-RU" sz="2400" b="1" baseline="-25000"/>
              <a:t>а</a:t>
            </a:r>
            <a:r>
              <a:rPr lang="ru-RU" altLang="ru-RU" sz="2400" b="1" i="1"/>
              <a:t>  </a:t>
            </a:r>
            <a:endParaRPr lang="ru-RU" altLang="ru-RU" sz="2400" b="1"/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ru-RU" sz="2000" b="1"/>
              <a:t>   E</a:t>
            </a:r>
            <a:r>
              <a:rPr lang="ru-RU" altLang="ru-RU" sz="2000" b="1"/>
              <a:t> = </a:t>
            </a:r>
            <a:r>
              <a:rPr lang="ru-RU" altLang="ru-RU" sz="2000" b="1">
                <a:sym typeface="Symbol" panose="05050102010706020507" pitchFamily="18" charset="2"/>
              </a:rPr>
              <a:t></a:t>
            </a:r>
            <a:r>
              <a:rPr lang="ru-RU" altLang="ru-RU" sz="2000" b="1" baseline="-25000"/>
              <a:t>к</a:t>
            </a:r>
            <a:r>
              <a:rPr lang="ru-RU" altLang="ru-RU" sz="2000" b="1"/>
              <a:t> – </a:t>
            </a:r>
            <a:r>
              <a:rPr lang="ru-RU" altLang="ru-RU" sz="2000" b="1">
                <a:sym typeface="Symbol" panose="05050102010706020507" pitchFamily="18" charset="2"/>
              </a:rPr>
              <a:t></a:t>
            </a:r>
            <a:r>
              <a:rPr lang="ru-RU" altLang="ru-RU" sz="2000" b="1" baseline="-25000"/>
              <a:t>а</a:t>
            </a:r>
            <a:r>
              <a:rPr lang="ru-RU" altLang="ru-RU" sz="2000" b="1" i="1"/>
              <a:t> &gt; 0    -   </a:t>
            </a:r>
            <a:r>
              <a:rPr lang="ru-RU" altLang="ru-RU" sz="2000" b="1"/>
              <a:t>ЭДС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981200" y="4419600"/>
            <a:ext cx="3448050" cy="11430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/>
              <a:t>3. Электролиз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>
                <a:sym typeface="Symbol" panose="05050102010706020507" pitchFamily="18" charset="2"/>
              </a:rPr>
              <a:t>   </a:t>
            </a:r>
            <a:r>
              <a:rPr lang="ru-RU" altLang="ru-RU" sz="2000" b="1">
                <a:sym typeface="Symbol" panose="05050102010706020507" pitchFamily="18" charset="2"/>
              </a:rPr>
              <a:t></a:t>
            </a:r>
            <a:r>
              <a:rPr lang="ru-RU" altLang="ru-RU" sz="2000" b="1"/>
              <a:t>G </a:t>
            </a:r>
            <a:r>
              <a:rPr lang="ru-RU" altLang="ru-RU" sz="2400" b="1"/>
              <a:t>&gt;</a:t>
            </a:r>
            <a:r>
              <a:rPr lang="ru-RU" altLang="ru-RU" sz="2000" b="1"/>
              <a:t> 0;</a:t>
            </a:r>
            <a:r>
              <a:rPr lang="en-US" altLang="ru-RU" sz="2000" b="1"/>
              <a:t> I</a:t>
            </a:r>
            <a:r>
              <a:rPr lang="en-US" altLang="ru-RU" sz="2000" b="1">
                <a:sym typeface="Symbol" panose="05050102010706020507" pitchFamily="18" charset="2"/>
              </a:rPr>
              <a:t></a:t>
            </a:r>
            <a:r>
              <a:rPr lang="en-US" altLang="ru-RU" sz="2000" b="1"/>
              <a:t>0; </a:t>
            </a:r>
            <a:r>
              <a:rPr lang="en-US" altLang="ru-RU" sz="2000"/>
              <a:t>	</a:t>
            </a:r>
            <a:r>
              <a:rPr lang="en-US" altLang="ru-RU" sz="2000" b="1"/>
              <a:t>U </a:t>
            </a:r>
            <a:r>
              <a:rPr lang="ru-RU" altLang="ru-RU" sz="2400" b="1"/>
              <a:t>&gt;</a:t>
            </a:r>
            <a:r>
              <a:rPr lang="en-US" altLang="ru-RU" sz="2000" b="1"/>
              <a:t> E</a:t>
            </a:r>
            <a:endParaRPr lang="en-US" altLang="ru-RU" sz="20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2000"/>
              <a:t>  </a:t>
            </a:r>
            <a:r>
              <a:rPr lang="en-US" altLang="ru-RU" sz="2000" b="1"/>
              <a:t>U</a:t>
            </a:r>
            <a:r>
              <a:rPr lang="en-US" altLang="ru-RU" sz="2000" b="1" i="1"/>
              <a:t>-</a:t>
            </a:r>
            <a:r>
              <a:rPr lang="ru-RU" altLang="ru-RU" sz="2000" b="1"/>
              <a:t>напряжение разложения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638800" y="3152776"/>
            <a:ext cx="4686300" cy="581025"/>
            <a:chOff x="2592" y="1986"/>
            <a:chExt cx="2952" cy="366"/>
          </a:xfrm>
        </p:grpSpPr>
        <p:sp>
          <p:nvSpPr>
            <p:cNvPr id="19468" name="AutoShape 11"/>
            <p:cNvSpPr>
              <a:spLocks noChangeArrowheads="1"/>
            </p:cNvSpPr>
            <p:nvPr/>
          </p:nvSpPr>
          <p:spPr bwMode="auto">
            <a:xfrm>
              <a:off x="2592" y="2094"/>
              <a:ext cx="378" cy="21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0000FF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19469" name="Text Box 13"/>
            <p:cNvSpPr txBox="1">
              <a:spLocks noChangeArrowheads="1"/>
            </p:cNvSpPr>
            <p:nvPr/>
          </p:nvSpPr>
          <p:spPr bwMode="auto">
            <a:xfrm>
              <a:off x="3072" y="1986"/>
              <a:ext cx="247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spcBef>
                  <a:spcPct val="0"/>
                </a:spcBef>
                <a:buFontTx/>
                <a:buNone/>
              </a:pPr>
              <a:r>
                <a:rPr lang="ru-RU" altLang="ru-RU" sz="2000"/>
                <a:t>Анод  </a:t>
              </a:r>
              <a:r>
                <a:rPr lang="en-US" altLang="ru-RU" sz="2000"/>
                <a:t>(</a:t>
              </a:r>
              <a:r>
                <a:rPr lang="ru-RU" altLang="ru-RU" sz="2000">
                  <a:sym typeface="Symbol" panose="05050102010706020507" pitchFamily="18" charset="2"/>
                </a:rPr>
                <a:t></a:t>
              </a:r>
              <a:r>
                <a:rPr lang="en-US" altLang="ru-RU" sz="2000"/>
                <a:t>):     Me</a:t>
              </a:r>
              <a:r>
                <a:rPr lang="en-US" altLang="ru-RU" sz="2000" baseline="-25000"/>
                <a:t>1</a:t>
              </a:r>
              <a:r>
                <a:rPr lang="en-US" altLang="ru-RU" sz="2000"/>
                <a:t> </a:t>
              </a:r>
              <a:r>
                <a:rPr lang="ru-RU" altLang="ru-RU" sz="2000">
                  <a:sym typeface="Symbol" panose="05050102010706020507" pitchFamily="18" charset="2"/>
                </a:rPr>
                <a:t></a:t>
              </a:r>
              <a:r>
                <a:rPr lang="en-US" altLang="ru-RU" sz="2000"/>
                <a:t> (Me</a:t>
              </a:r>
              <a:r>
                <a:rPr lang="en-US" altLang="ru-RU" sz="2000" baseline="30000"/>
                <a:t>n+</a:t>
              </a:r>
              <a:r>
                <a:rPr lang="en-US" altLang="ru-RU" sz="2000"/>
                <a:t>)</a:t>
              </a:r>
              <a:r>
                <a:rPr lang="en-US" altLang="ru-RU" sz="2000" baseline="-25000"/>
                <a:t>1</a:t>
              </a:r>
              <a:r>
                <a:rPr lang="en-US" altLang="ru-RU" sz="2000"/>
                <a:t> + nē</a:t>
              </a:r>
            </a:p>
            <a:p>
              <a:pPr algn="just">
                <a:spcBef>
                  <a:spcPct val="0"/>
                </a:spcBef>
                <a:buFontTx/>
                <a:buNone/>
              </a:pPr>
              <a:r>
                <a:rPr lang="ru-RU" altLang="ru-RU" sz="2000"/>
                <a:t>Катод </a:t>
              </a:r>
              <a:r>
                <a:rPr lang="en-US" altLang="ru-RU" sz="2000"/>
                <a:t>(+):   (Me</a:t>
              </a:r>
              <a:r>
                <a:rPr lang="en-US" altLang="ru-RU" sz="2000" baseline="30000"/>
                <a:t>n+</a:t>
              </a:r>
              <a:r>
                <a:rPr lang="en-US" altLang="ru-RU" sz="2000"/>
                <a:t>)</a:t>
              </a:r>
              <a:r>
                <a:rPr lang="en-US" altLang="ru-RU" sz="2000" baseline="-25000"/>
                <a:t>2 </a:t>
              </a:r>
              <a:r>
                <a:rPr lang="en-US" altLang="ru-RU" sz="2000"/>
                <a:t>+ nē </a:t>
              </a:r>
              <a:r>
                <a:rPr lang="ru-RU" altLang="ru-RU" sz="2000">
                  <a:sym typeface="Symbol" panose="05050102010706020507" pitchFamily="18" charset="2"/>
                </a:rPr>
                <a:t></a:t>
              </a:r>
              <a:r>
                <a:rPr lang="en-US" altLang="ru-RU" sz="2000"/>
                <a:t> Me</a:t>
              </a:r>
              <a:r>
                <a:rPr lang="en-US" altLang="ru-RU" sz="2000" baseline="-25000"/>
                <a:t>2</a:t>
              </a:r>
              <a:r>
                <a:rPr lang="en-US" altLang="ru-RU" sz="1000" i="1"/>
                <a:t> </a:t>
              </a:r>
              <a:endParaRPr lang="en-US" altLang="ru-RU" sz="1000"/>
            </a:p>
            <a:p>
              <a:pPr>
                <a:spcBef>
                  <a:spcPct val="0"/>
                </a:spcBef>
                <a:buFontTx/>
                <a:buNone/>
              </a:pPr>
              <a:endParaRPr lang="ru-RU" altLang="ru-RU" sz="1000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5638800" y="4581526"/>
            <a:ext cx="4343400" cy="752475"/>
            <a:chOff x="2592" y="2886"/>
            <a:chExt cx="2736" cy="474"/>
          </a:xfrm>
        </p:grpSpPr>
        <p:sp>
          <p:nvSpPr>
            <p:cNvPr id="19466" name="AutoShape 12"/>
            <p:cNvSpPr>
              <a:spLocks noChangeArrowheads="1"/>
            </p:cNvSpPr>
            <p:nvPr/>
          </p:nvSpPr>
          <p:spPr bwMode="auto">
            <a:xfrm>
              <a:off x="2592" y="3006"/>
              <a:ext cx="378" cy="210"/>
            </a:xfrm>
            <a:prstGeom prst="rightArrow">
              <a:avLst>
                <a:gd name="adj1" fmla="val 50000"/>
                <a:gd name="adj2" fmla="val 45000"/>
              </a:avLst>
            </a:prstGeom>
            <a:solidFill>
              <a:srgbClr val="008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19467" name="Text Box 15"/>
            <p:cNvSpPr txBox="1">
              <a:spLocks noChangeArrowheads="1"/>
            </p:cNvSpPr>
            <p:nvPr/>
          </p:nvSpPr>
          <p:spPr bwMode="auto">
            <a:xfrm>
              <a:off x="3072" y="2886"/>
              <a:ext cx="2256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spcBef>
                  <a:spcPct val="0"/>
                </a:spcBef>
                <a:buFontTx/>
                <a:buNone/>
              </a:pPr>
              <a:r>
                <a:rPr lang="ru-RU" altLang="ru-RU" sz="2000"/>
                <a:t>Катод </a:t>
              </a:r>
              <a:r>
                <a:rPr lang="en-US" altLang="ru-RU" sz="2000"/>
                <a:t>(</a:t>
              </a:r>
              <a:r>
                <a:rPr lang="ru-RU" altLang="ru-RU" sz="2000">
                  <a:sym typeface="Symbol" panose="05050102010706020507" pitchFamily="18" charset="2"/>
                </a:rPr>
                <a:t></a:t>
              </a:r>
              <a:r>
                <a:rPr lang="en-US" altLang="ru-RU" sz="2000"/>
                <a:t>):   (Me</a:t>
              </a:r>
              <a:r>
                <a:rPr lang="en-US" altLang="ru-RU" sz="2000" baseline="30000"/>
                <a:t>n+</a:t>
              </a:r>
              <a:r>
                <a:rPr lang="en-US" altLang="ru-RU" sz="2000"/>
                <a:t>)</a:t>
              </a:r>
              <a:r>
                <a:rPr lang="en-US" altLang="ru-RU" sz="2000" baseline="-25000"/>
                <a:t>1 </a:t>
              </a:r>
              <a:r>
                <a:rPr lang="en-US" altLang="ru-RU" sz="2000"/>
                <a:t>+ nē </a:t>
              </a:r>
              <a:r>
                <a:rPr lang="ru-RU" altLang="ru-RU" sz="2000">
                  <a:sym typeface="Symbol" panose="05050102010706020507" pitchFamily="18" charset="2"/>
                </a:rPr>
                <a:t></a:t>
              </a:r>
              <a:r>
                <a:rPr lang="en-US" altLang="ru-RU" sz="2000"/>
                <a:t> Me</a:t>
              </a:r>
              <a:r>
                <a:rPr lang="en-US" altLang="ru-RU" sz="2000" baseline="-25000"/>
                <a:t>1</a:t>
              </a:r>
              <a:endParaRPr lang="en-US" altLang="ru-RU" sz="2000"/>
            </a:p>
            <a:p>
              <a:pPr algn="just">
                <a:spcBef>
                  <a:spcPct val="0"/>
                </a:spcBef>
                <a:buFontTx/>
                <a:buNone/>
              </a:pPr>
              <a:r>
                <a:rPr lang="ru-RU" altLang="ru-RU" sz="2000"/>
                <a:t>Анод  </a:t>
              </a:r>
              <a:r>
                <a:rPr lang="en-US" altLang="ru-RU" sz="2000"/>
                <a:t>(</a:t>
              </a:r>
              <a:r>
                <a:rPr lang="ru-RU" altLang="ru-RU" sz="2000"/>
                <a:t>+</a:t>
              </a:r>
              <a:r>
                <a:rPr lang="en-US" altLang="ru-RU" sz="2000"/>
                <a:t>):     Me</a:t>
              </a:r>
              <a:r>
                <a:rPr lang="en-US" altLang="ru-RU" sz="2000" baseline="-25000"/>
                <a:t>2</a:t>
              </a:r>
              <a:r>
                <a:rPr lang="ru-RU" altLang="ru-RU" sz="2000">
                  <a:sym typeface="Symbol" panose="05050102010706020507" pitchFamily="18" charset="2"/>
                </a:rPr>
                <a:t></a:t>
              </a:r>
              <a:r>
                <a:rPr lang="en-US" altLang="ru-RU" sz="2000"/>
                <a:t> (Me</a:t>
              </a:r>
              <a:r>
                <a:rPr lang="en-US" altLang="ru-RU" sz="2000" baseline="30000"/>
                <a:t>n+</a:t>
              </a:r>
              <a:r>
                <a:rPr lang="en-US" altLang="ru-RU" sz="2000"/>
                <a:t>)</a:t>
              </a:r>
              <a:r>
                <a:rPr lang="en-US" altLang="ru-RU" sz="2000" baseline="-25000"/>
                <a:t>2 </a:t>
              </a:r>
              <a:r>
                <a:rPr lang="en-US" altLang="ru-RU" sz="2000"/>
                <a:t>+ nē</a:t>
              </a:r>
            </a:p>
            <a:p>
              <a:pPr algn="just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</p:grpSp>
    </p:spTree>
    <p:extLst>
      <p:ext uri="{BB962C8B-B14F-4D97-AF65-F5344CB8AC3E}">
        <p14:creationId xmlns:p14="http://schemas.microsoft.com/office/powerpoint/2010/main" val="89074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83025" y="79376"/>
            <a:ext cx="4876800" cy="652463"/>
          </a:xfrm>
          <a:ln w="57150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2400" b="1"/>
              <a:t>Электрохимическая система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211389" y="871538"/>
            <a:ext cx="6878637" cy="461962"/>
          </a:xfrm>
          <a:prstGeom prst="rect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/>
              <a:t>При равновесии  </a:t>
            </a:r>
            <a:r>
              <a:rPr lang="ru-RU" altLang="ru-RU" sz="2400" b="1" noProof="1">
                <a:sym typeface="Symbol" panose="05050102010706020507" pitchFamily="18" charset="2"/>
              </a:rPr>
              <a:t></a:t>
            </a:r>
            <a:r>
              <a:rPr lang="en-GB" altLang="ru-RU" sz="2400" b="1" i="1" noProof="1"/>
              <a:t>G</a:t>
            </a:r>
            <a:r>
              <a:rPr lang="ru-RU" altLang="ru-RU" sz="2400" b="1" i="1"/>
              <a:t> = </a:t>
            </a:r>
            <a:r>
              <a:rPr lang="ru-RU" altLang="ru-RU" sz="2400" b="1" i="1" noProof="1"/>
              <a:t>0</a:t>
            </a:r>
            <a:r>
              <a:rPr lang="ru-RU" altLang="ru-RU" sz="2400" b="1"/>
              <a:t> </a:t>
            </a:r>
            <a:r>
              <a:rPr lang="ru-RU" altLang="ru-RU" sz="2400"/>
              <a:t>, то ток в цепи: </a:t>
            </a:r>
            <a:r>
              <a:rPr lang="en-US" altLang="ru-RU" sz="2400" b="1" i="1"/>
              <a:t>I</a:t>
            </a:r>
            <a:r>
              <a:rPr lang="ru-RU" altLang="ru-RU" sz="2400" b="1" i="1"/>
              <a:t> = 0     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28737" y="1424991"/>
            <a:ext cx="123853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 dirty="0">
                <a:sym typeface="Symbol" panose="05050102010706020507" pitchFamily="18" charset="2"/>
              </a:rPr>
              <a:t></a:t>
            </a:r>
            <a:r>
              <a:rPr lang="en-US" altLang="ru-RU" sz="2400" b="1" i="1" dirty="0"/>
              <a:t>G=</a:t>
            </a:r>
            <a:r>
              <a:rPr lang="ru-RU" altLang="ru-RU" sz="2400" b="1" dirty="0">
                <a:sym typeface="Symbol" panose="05050102010706020507" pitchFamily="18" charset="2"/>
              </a:rPr>
              <a:t></a:t>
            </a:r>
            <a:r>
              <a:rPr lang="en-US" altLang="ru-RU" sz="2400" b="1" i="1" baseline="-25000" dirty="0" err="1"/>
              <a:t>r</a:t>
            </a:r>
            <a:r>
              <a:rPr lang="en-US" altLang="ru-RU" sz="2400" b="1" i="1" dirty="0" err="1"/>
              <a:t>G</a:t>
            </a:r>
            <a:r>
              <a:rPr lang="en-US" altLang="ru-RU" sz="2400" b="1" i="1" dirty="0"/>
              <a:t> + W</a:t>
            </a:r>
            <a:r>
              <a:rPr lang="ru-RU" altLang="ru-RU" sz="2400" b="1" baseline="-25000" dirty="0"/>
              <a:t>э</a:t>
            </a:r>
            <a:r>
              <a:rPr lang="ru-RU" altLang="ru-RU" sz="2400" dirty="0"/>
              <a:t>;</a:t>
            </a:r>
            <a:r>
              <a:rPr lang="en-US" altLang="ru-RU" sz="2400" baseline="-25000" dirty="0"/>
              <a:t>  </a:t>
            </a:r>
            <a:r>
              <a:rPr lang="en-US" altLang="ru-RU" sz="2400" b="1" baseline="-25000" dirty="0"/>
              <a:t> </a:t>
            </a:r>
            <a:r>
              <a:rPr lang="ru-RU" altLang="ru-RU" sz="2400" b="1" dirty="0">
                <a:sym typeface="Symbol" panose="05050102010706020507" pitchFamily="18" charset="2"/>
              </a:rPr>
              <a:t></a:t>
            </a:r>
            <a:r>
              <a:rPr lang="en-US" altLang="ru-RU" sz="2400" b="1" i="1" baseline="-25000" dirty="0" err="1"/>
              <a:t>r</a:t>
            </a:r>
            <a:r>
              <a:rPr lang="en-US" altLang="ru-RU" sz="2400" b="1" i="1" dirty="0" err="1"/>
              <a:t>G</a:t>
            </a:r>
            <a:r>
              <a:rPr lang="en-US" altLang="ru-RU" sz="2400" b="1" i="1" dirty="0"/>
              <a:t>-</a:t>
            </a:r>
            <a:r>
              <a:rPr lang="ru-RU" altLang="ru-RU" sz="2400" dirty="0"/>
              <a:t>протекание </a:t>
            </a:r>
            <a:r>
              <a:rPr lang="ru-RU" altLang="ru-RU" sz="2400" dirty="0" err="1"/>
              <a:t>хим.реакции</a:t>
            </a:r>
            <a:r>
              <a:rPr lang="ru-RU" altLang="ru-RU" sz="2400" dirty="0"/>
              <a:t>;</a:t>
            </a:r>
            <a:r>
              <a:rPr lang="en-US" altLang="ru-RU" sz="2400" baseline="-25000" dirty="0"/>
              <a:t> </a:t>
            </a:r>
            <a:r>
              <a:rPr lang="en-US" altLang="ru-RU" sz="2400" b="1" i="1" dirty="0"/>
              <a:t>W</a:t>
            </a:r>
            <a:r>
              <a:rPr lang="ru-RU" altLang="ru-RU" sz="2400" b="1" baseline="-25000" dirty="0"/>
              <a:t>э</a:t>
            </a:r>
            <a:r>
              <a:rPr lang="ru-RU" altLang="ru-RU" sz="2400" b="1" dirty="0"/>
              <a:t>- </a:t>
            </a:r>
            <a:r>
              <a:rPr lang="ru-RU" altLang="ru-RU" sz="2400" dirty="0"/>
              <a:t>работа переноса  электрических зарядов </a:t>
            </a:r>
            <a:r>
              <a:rPr lang="en-US" altLang="ru-RU" sz="2400" dirty="0"/>
              <a:t>  </a:t>
            </a:r>
            <a:r>
              <a:rPr lang="en-US" altLang="ru-RU" sz="2400" i="1" dirty="0"/>
              <a:t> </a:t>
            </a:r>
            <a:r>
              <a:rPr lang="en-US" altLang="ru-RU" sz="2400" baseline="-25000" dirty="0"/>
              <a:t>	 </a:t>
            </a:r>
            <a:endParaRPr lang="ru-RU" altLang="ru-RU" sz="2400" baseline="-25000" dirty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423592" y="2238375"/>
            <a:ext cx="8784976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 b="1" i="1" dirty="0"/>
              <a:t>W</a:t>
            </a:r>
            <a:r>
              <a:rPr lang="ru-RU" altLang="ru-RU" sz="2400" b="1" baseline="-25000" dirty="0"/>
              <a:t>э</a:t>
            </a:r>
            <a:r>
              <a:rPr lang="ru-RU" altLang="ru-RU" sz="2400" b="1" dirty="0"/>
              <a:t> = </a:t>
            </a:r>
            <a:r>
              <a:rPr lang="en-US" altLang="ru-RU" sz="2400" b="1" i="1" dirty="0"/>
              <a:t>n</a:t>
            </a:r>
            <a:r>
              <a:rPr lang="en-US" altLang="ru-RU" sz="2400" b="1" i="1" dirty="0">
                <a:sym typeface="Symbol" panose="05050102010706020507" pitchFamily="18" charset="2"/>
              </a:rPr>
              <a:t></a:t>
            </a:r>
            <a:r>
              <a:rPr lang="ru-RU" altLang="ru-RU" sz="2400" b="1" i="1" dirty="0">
                <a:sym typeface="Symbol" panose="05050102010706020507" pitchFamily="18" charset="2"/>
              </a:rPr>
              <a:t> </a:t>
            </a:r>
            <a:r>
              <a:rPr lang="en-US" altLang="ru-RU" sz="2400" b="1" i="1" dirty="0"/>
              <a:t>F</a:t>
            </a:r>
            <a:r>
              <a:rPr lang="en-US" altLang="ru-RU" sz="2400" b="1" i="1" dirty="0">
                <a:sym typeface="Symbol" panose="05050102010706020507" pitchFamily="18" charset="2"/>
              </a:rPr>
              <a:t></a:t>
            </a:r>
            <a:r>
              <a:rPr lang="ru-RU" altLang="ru-RU" sz="2400" b="1" i="1" dirty="0">
                <a:sym typeface="Symbol" panose="05050102010706020507" pitchFamily="18" charset="2"/>
              </a:rPr>
              <a:t> </a:t>
            </a:r>
            <a:r>
              <a:rPr lang="en-US" altLang="ru-RU" sz="2400" b="1" i="1" dirty="0"/>
              <a:t>E</a:t>
            </a:r>
            <a:r>
              <a:rPr lang="en-US" altLang="ru-RU" sz="2400" i="1" dirty="0"/>
              <a:t>	 	</a:t>
            </a:r>
            <a:r>
              <a:rPr lang="ru-RU" altLang="ru-RU" sz="2400" b="1" i="1" dirty="0"/>
              <a:t>E = ∆</a:t>
            </a:r>
            <a:r>
              <a:rPr lang="el-GR" altLang="ru-RU" sz="2400" b="1" i="1" dirty="0"/>
              <a:t>φ</a:t>
            </a:r>
            <a:r>
              <a:rPr lang="en-US" altLang="ru-RU" sz="2400" b="1" i="1" dirty="0"/>
              <a:t> =</a:t>
            </a:r>
            <a:r>
              <a:rPr lang="en-US" altLang="ru-RU" sz="2400" b="1" i="1" dirty="0">
                <a:sym typeface="Symbol" panose="05050102010706020507" pitchFamily="18" charset="2"/>
              </a:rPr>
              <a:t></a:t>
            </a:r>
            <a:r>
              <a:rPr lang="ru-RU" altLang="ru-RU" sz="2400" b="1" baseline="-25000" dirty="0"/>
              <a:t>К</a:t>
            </a:r>
            <a:r>
              <a:rPr lang="ru-RU" altLang="ru-RU" sz="2400" b="1" dirty="0"/>
              <a:t> </a:t>
            </a:r>
            <a:r>
              <a:rPr lang="ru-RU" altLang="ru-RU" sz="2400" b="1" i="1" dirty="0"/>
              <a:t>–</a:t>
            </a:r>
            <a:r>
              <a:rPr lang="ru-RU" altLang="ru-RU" sz="2400" b="1" dirty="0"/>
              <a:t> </a:t>
            </a:r>
            <a:r>
              <a:rPr lang="en-US" altLang="ru-RU" sz="2400" b="1" i="1" dirty="0">
                <a:sym typeface="Symbol" panose="05050102010706020507" pitchFamily="18" charset="2"/>
              </a:rPr>
              <a:t></a:t>
            </a:r>
            <a:r>
              <a:rPr lang="ru-RU" altLang="ru-RU" sz="2400" b="1" baseline="-25000" dirty="0"/>
              <a:t>А</a:t>
            </a:r>
            <a:r>
              <a:rPr lang="ru-RU" altLang="ru-RU" sz="2400" b="1" dirty="0"/>
              <a:t>  </a:t>
            </a:r>
            <a:r>
              <a:rPr lang="ru-RU" altLang="ru-RU" sz="2000" dirty="0"/>
              <a:t>разность потенциалов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 i="1" dirty="0"/>
              <a:t>			F = N</a:t>
            </a:r>
            <a:r>
              <a:rPr lang="ru-RU" altLang="ru-RU" sz="2400" b="1" i="1" baseline="-25000" dirty="0"/>
              <a:t>A</a:t>
            </a:r>
            <a:r>
              <a:rPr lang="ru-RU" altLang="ru-RU" sz="2400" b="1" i="1" dirty="0">
                <a:sym typeface="Symbol" panose="05050102010706020507" pitchFamily="18" charset="2"/>
              </a:rPr>
              <a:t> </a:t>
            </a:r>
            <a:r>
              <a:rPr lang="ru-RU" altLang="ru-RU" sz="2400" b="1" i="1" dirty="0"/>
              <a:t>ē </a:t>
            </a:r>
            <a:r>
              <a:rPr lang="ru-RU" altLang="ru-RU" sz="2400" b="1" dirty="0">
                <a:sym typeface="Symbol" panose="05050102010706020507" pitchFamily="18" charset="2"/>
              </a:rPr>
              <a:t></a:t>
            </a:r>
            <a:r>
              <a:rPr lang="ru-RU" altLang="ru-RU" sz="2400" b="1" dirty="0"/>
              <a:t> 96500 Кл/моль - </a:t>
            </a:r>
            <a:r>
              <a:rPr lang="ru-RU" altLang="ru-RU" sz="2000" dirty="0"/>
              <a:t>число </a:t>
            </a:r>
            <a:r>
              <a:rPr lang="ru-RU" altLang="ru-RU" sz="2000" b="1" dirty="0"/>
              <a:t>Фарадея</a:t>
            </a:r>
            <a:endParaRPr lang="ru-RU" altLang="ru-RU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 dirty="0"/>
              <a:t>		</a:t>
            </a:r>
            <a:r>
              <a:rPr lang="ru-RU" altLang="ru-RU" sz="2400" dirty="0"/>
              <a:t>	</a:t>
            </a:r>
            <a:r>
              <a:rPr lang="en-US" altLang="ru-RU" sz="2400" b="1" i="1" dirty="0"/>
              <a:t>n </a:t>
            </a:r>
            <a:r>
              <a:rPr lang="ru-RU" altLang="ru-RU" sz="2400" dirty="0"/>
              <a:t>– </a:t>
            </a:r>
            <a:r>
              <a:rPr lang="ru-RU" altLang="ru-RU" sz="2000" dirty="0"/>
              <a:t>число молей электронов</a:t>
            </a:r>
            <a:endParaRPr lang="ru-RU" altLang="ru-RU" sz="2400" dirty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030414" y="2735264"/>
            <a:ext cx="1666875" cy="765175"/>
            <a:chOff x="636" y="1609"/>
            <a:chExt cx="1009" cy="518"/>
          </a:xfrm>
        </p:grpSpPr>
        <p:graphicFrame>
          <p:nvGraphicFramePr>
            <p:cNvPr id="5133" name="Object 6"/>
            <p:cNvGraphicFramePr>
              <a:graphicFrameLocks noChangeAspect="1"/>
            </p:cNvGraphicFramePr>
            <p:nvPr/>
          </p:nvGraphicFramePr>
          <p:xfrm>
            <a:off x="688" y="1645"/>
            <a:ext cx="796" cy="4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8" name="Equation" r:id="rId4" imgW="698197" imgH="393529" progId="Equation.3">
                    <p:embed/>
                  </p:oleObj>
                </mc:Choice>
                <mc:Fallback>
                  <p:oleObj name="Equation" r:id="rId4" imgW="698197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8" y="1645"/>
                          <a:ext cx="796" cy="4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4" name="Rectangle 7"/>
            <p:cNvSpPr>
              <a:spLocks noChangeArrowheads="1"/>
            </p:cNvSpPr>
            <p:nvPr/>
          </p:nvSpPr>
          <p:spPr bwMode="auto">
            <a:xfrm>
              <a:off x="636" y="1609"/>
              <a:ext cx="1009" cy="518"/>
            </a:xfrm>
            <a:prstGeom prst="rect">
              <a:avLst/>
            </a:prstGeom>
            <a:noFill/>
            <a:ln w="5715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</p:grp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912939" y="4765675"/>
            <a:ext cx="1190625" cy="83185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400" b="1"/>
              <a:t>I</a:t>
            </a:r>
            <a:r>
              <a:rPr lang="ru-RU" altLang="ru-RU" sz="2400" b="1"/>
              <a:t> </a:t>
            </a:r>
            <a:r>
              <a:rPr lang="ru-RU" altLang="ru-RU" sz="2400" b="1">
                <a:sym typeface="Symbol" panose="05050102010706020507" pitchFamily="18" charset="2"/>
              </a:rPr>
              <a:t></a:t>
            </a:r>
            <a:r>
              <a:rPr lang="ru-RU" altLang="ru-RU" sz="2400" b="1"/>
              <a:t> 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ym typeface="Symbol" panose="05050102010706020507" pitchFamily="18" charset="2"/>
              </a:rPr>
              <a:t></a:t>
            </a:r>
            <a:r>
              <a:rPr lang="en-US" altLang="ru-RU" sz="2400" b="1" baseline="-25000"/>
              <a:t>r</a:t>
            </a:r>
            <a:r>
              <a:rPr lang="ru-RU" altLang="ru-RU" sz="2400" b="1"/>
              <a:t>G</a:t>
            </a:r>
            <a:r>
              <a:rPr lang="ru-RU" altLang="ru-RU" sz="2400" b="1">
                <a:solidFill>
                  <a:srgbClr val="000000"/>
                </a:solidFill>
                <a:sym typeface="Symbol" panose="05050102010706020507" pitchFamily="18" charset="2"/>
              </a:rPr>
              <a:t>  0</a:t>
            </a:r>
            <a:endParaRPr lang="ru-RU" altLang="ru-RU" sz="2400" b="1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741738" y="3668713"/>
            <a:ext cx="6754812" cy="1384300"/>
          </a:xfrm>
          <a:prstGeom prst="rect">
            <a:avLst/>
          </a:prstGeom>
          <a:noFill/>
          <a:ln w="571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u="sng"/>
              <a:t>Самопроизвольн. процесс</a:t>
            </a:r>
            <a:r>
              <a:rPr lang="ru-RU" altLang="ru-RU" sz="2000" b="1"/>
              <a:t> </a:t>
            </a:r>
            <a:r>
              <a:rPr lang="ru-RU" altLang="ru-RU" sz="2000"/>
              <a:t>- </a:t>
            </a:r>
            <a:r>
              <a:rPr lang="ru-RU" altLang="ru-RU" sz="2400" b="1">
                <a:sym typeface="Symbol" panose="05050102010706020507" pitchFamily="18" charset="2"/>
              </a:rPr>
              <a:t></a:t>
            </a:r>
            <a:r>
              <a:rPr lang="en-US" altLang="ru-RU" sz="2400" b="1" baseline="-25000"/>
              <a:t>r</a:t>
            </a:r>
            <a:r>
              <a:rPr lang="ru-RU" altLang="ru-RU" sz="2400" b="1"/>
              <a:t>G </a:t>
            </a:r>
            <a:r>
              <a:rPr lang="ru-RU" altLang="ru-RU" sz="2400" b="1">
                <a:sym typeface="Symbol" panose="05050102010706020507" pitchFamily="18" charset="2"/>
              </a:rPr>
              <a:t></a:t>
            </a:r>
            <a:r>
              <a:rPr lang="ru-RU" altLang="ru-RU" sz="2400" b="1"/>
              <a:t> 0</a:t>
            </a:r>
            <a:r>
              <a:rPr lang="ru-RU" altLang="ru-RU" sz="2400"/>
              <a:t>,→</a:t>
            </a:r>
            <a:r>
              <a:rPr lang="ru-RU" altLang="ru-RU" sz="2400" b="1"/>
              <a:t>Е</a:t>
            </a:r>
            <a:r>
              <a:rPr lang="en-US" altLang="ru-RU" sz="2400" b="1">
                <a:cs typeface="Times New Roman" panose="02020603050405020304" pitchFamily="18" charset="0"/>
              </a:rPr>
              <a:t>&gt;</a:t>
            </a:r>
            <a:r>
              <a:rPr lang="ru-RU" altLang="ru-RU" sz="2400" b="1">
                <a:cs typeface="Times New Roman" panose="02020603050405020304" pitchFamily="18" charset="0"/>
              </a:rPr>
              <a:t>0</a:t>
            </a:r>
            <a:r>
              <a:rPr lang="ru-RU" altLang="ru-RU" sz="2000" b="1"/>
              <a:t> </a:t>
            </a:r>
            <a:r>
              <a:rPr lang="ru-RU" altLang="ru-RU" sz="2000">
                <a:sym typeface="Symbol" panose="05050102010706020507" pitchFamily="18" charset="2"/>
              </a:rPr>
              <a:t></a:t>
            </a:r>
            <a:r>
              <a:rPr lang="ru-RU" altLang="ru-RU" sz="2000"/>
              <a:t> </a:t>
            </a:r>
            <a:r>
              <a:rPr lang="en-US" altLang="ru-RU" sz="2400" b="1">
                <a:sym typeface="Symbol" panose="05050102010706020507" pitchFamily="18" charset="2"/>
              </a:rPr>
              <a:t></a:t>
            </a:r>
            <a:r>
              <a:rPr lang="ru-RU" altLang="ru-RU" sz="2400" b="1" baseline="-25000"/>
              <a:t>К</a:t>
            </a:r>
            <a:r>
              <a:rPr lang="ru-RU" altLang="ru-RU" sz="2400" b="1"/>
              <a:t> &gt; </a:t>
            </a:r>
            <a:r>
              <a:rPr lang="en-US" altLang="ru-RU" sz="2400" b="1">
                <a:sym typeface="Symbol" panose="05050102010706020507" pitchFamily="18" charset="2"/>
              </a:rPr>
              <a:t></a:t>
            </a:r>
            <a:r>
              <a:rPr lang="ru-RU" altLang="ru-RU" sz="2400" b="1" baseline="-25000"/>
              <a:t>А</a:t>
            </a:r>
            <a:r>
              <a:rPr lang="ru-RU" altLang="ru-RU" sz="2000" b="1" i="1"/>
              <a:t> гальванический элемент </a:t>
            </a:r>
            <a:r>
              <a:rPr lang="ru-RU" altLang="ru-RU" sz="2000"/>
              <a:t>(химический источник тока - </a:t>
            </a:r>
            <a:r>
              <a:rPr lang="ru-RU" altLang="ru-RU" sz="2000" b="1"/>
              <a:t>ХИТ</a:t>
            </a:r>
            <a:r>
              <a:rPr lang="ru-RU" altLang="ru-RU" sz="2000"/>
              <a:t>)получение электрической энергии в результате протекания О-ВР.  Потенциалы: </a:t>
            </a:r>
            <a:r>
              <a:rPr lang="ru-RU" altLang="ru-RU" sz="2000" b="1"/>
              <a:t>Катод «+», Анод «-»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3697288" y="5316539"/>
            <a:ext cx="6799262" cy="1508125"/>
          </a:xfrm>
          <a:prstGeom prst="rect">
            <a:avLst/>
          </a:prstGeom>
          <a:noFill/>
          <a:ln w="5715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u="sng"/>
              <a:t>Вынужденный процесс </a:t>
            </a:r>
            <a:r>
              <a:rPr lang="ru-RU" altLang="ru-RU" sz="2000" u="sng"/>
              <a:t>- </a:t>
            </a:r>
            <a:r>
              <a:rPr lang="ru-RU" altLang="ru-RU" sz="2400" b="1">
                <a:sym typeface="Symbol" panose="05050102010706020507" pitchFamily="18" charset="2"/>
              </a:rPr>
              <a:t></a:t>
            </a:r>
            <a:r>
              <a:rPr lang="en-US" altLang="ru-RU" sz="2400" b="1" baseline="-25000"/>
              <a:t>r</a:t>
            </a:r>
            <a:r>
              <a:rPr lang="ru-RU" altLang="ru-RU" sz="2400" b="1"/>
              <a:t>G &gt;0,→Е</a:t>
            </a:r>
            <a:r>
              <a:rPr lang="ru-RU" altLang="ru-RU" sz="2400" b="1">
                <a:cs typeface="Times New Roman" panose="02020603050405020304" pitchFamily="18" charset="0"/>
              </a:rPr>
              <a:t>&lt;0</a:t>
            </a:r>
            <a:r>
              <a:rPr lang="ru-RU" altLang="ru-RU" sz="2400" b="1" i="1"/>
              <a:t> </a:t>
            </a:r>
            <a:r>
              <a:rPr lang="ru-RU" altLang="ru-RU" sz="2400" b="1">
                <a:sym typeface="Symbol" panose="05050102010706020507" pitchFamily="18" charset="2"/>
              </a:rPr>
              <a:t></a:t>
            </a:r>
            <a:r>
              <a:rPr lang="ru-RU" altLang="ru-RU" sz="2400" b="1"/>
              <a:t> </a:t>
            </a:r>
            <a:r>
              <a:rPr lang="en-US" altLang="ru-RU" sz="2800" b="1">
                <a:sym typeface="Symbol" panose="05050102010706020507" pitchFamily="18" charset="2"/>
              </a:rPr>
              <a:t></a:t>
            </a:r>
            <a:r>
              <a:rPr lang="ru-RU" altLang="ru-RU" sz="2800" b="1" baseline="-25000"/>
              <a:t>К</a:t>
            </a:r>
            <a:r>
              <a:rPr lang="ru-RU" altLang="ru-RU" sz="2800" b="1"/>
              <a:t> </a:t>
            </a:r>
            <a:r>
              <a:rPr lang="ru-RU" altLang="ru-RU" sz="2400" b="1" i="1"/>
              <a:t>&lt;</a:t>
            </a:r>
            <a:r>
              <a:rPr lang="ru-RU" altLang="ru-RU" sz="2400" b="1"/>
              <a:t> </a:t>
            </a:r>
            <a:r>
              <a:rPr lang="en-US" altLang="ru-RU" sz="2800" b="1">
                <a:sym typeface="Symbol" panose="05050102010706020507" pitchFamily="18" charset="2"/>
              </a:rPr>
              <a:t></a:t>
            </a:r>
            <a:r>
              <a:rPr lang="ru-RU" altLang="ru-RU" sz="2800" b="1" baseline="-25000"/>
              <a:t>А</a:t>
            </a:r>
            <a:r>
              <a:rPr lang="ru-RU" altLang="ru-RU" sz="2400" b="1" i="1"/>
              <a:t> </a:t>
            </a:r>
            <a:endParaRPr lang="ru-RU" altLang="ru-RU" sz="2000" b="1" i="1"/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i="1"/>
              <a:t>электролизер</a:t>
            </a:r>
            <a:r>
              <a:rPr lang="ru-RU" altLang="ru-RU" sz="2000"/>
              <a:t> (электролиз)за счет электрической энергии внешнего источника тока протекают</a:t>
            </a:r>
            <a:r>
              <a:rPr lang="ru-RU" altLang="ru-RU" sz="2400"/>
              <a:t> </a:t>
            </a:r>
            <a:r>
              <a:rPr lang="ru-RU" altLang="ru-RU" sz="2000"/>
              <a:t>вынужденные окислит.-восст.реакции. Потенциалы: </a:t>
            </a:r>
            <a:r>
              <a:rPr lang="ru-RU" altLang="ru-RU" sz="2000" b="1"/>
              <a:t>Катод «-», Анод «+»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148013" y="4675189"/>
            <a:ext cx="527050" cy="1019175"/>
            <a:chOff x="1023" y="2945"/>
            <a:chExt cx="332" cy="642"/>
          </a:xfrm>
        </p:grpSpPr>
        <p:sp>
          <p:nvSpPr>
            <p:cNvPr id="5131" name="Line 15"/>
            <p:cNvSpPr>
              <a:spLocks noChangeShapeType="1"/>
            </p:cNvSpPr>
            <p:nvPr/>
          </p:nvSpPr>
          <p:spPr bwMode="auto">
            <a:xfrm flipV="1">
              <a:off x="1037" y="2945"/>
              <a:ext cx="318" cy="3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2" name="Line 16"/>
            <p:cNvSpPr>
              <a:spLocks noChangeShapeType="1"/>
            </p:cNvSpPr>
            <p:nvPr/>
          </p:nvSpPr>
          <p:spPr bwMode="auto">
            <a:xfrm>
              <a:off x="1023" y="3268"/>
              <a:ext cx="318" cy="3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1390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58" name="Group 22"/>
          <p:cNvGrpSpPr>
            <a:grpSpLocks/>
          </p:cNvGrpSpPr>
          <p:nvPr/>
        </p:nvGrpSpPr>
        <p:grpSpPr bwMode="auto">
          <a:xfrm>
            <a:off x="6478074" y="1762807"/>
            <a:ext cx="6009946" cy="4350811"/>
            <a:chOff x="2290" y="1525"/>
            <a:chExt cx="3602" cy="2540"/>
          </a:xfrm>
        </p:grpSpPr>
        <p:sp>
          <p:nvSpPr>
            <p:cNvPr id="14353" name="Line 17"/>
            <p:cNvSpPr>
              <a:spLocks noChangeShapeType="1"/>
            </p:cNvSpPr>
            <p:nvPr/>
          </p:nvSpPr>
          <p:spPr bwMode="auto">
            <a:xfrm flipV="1">
              <a:off x="4241" y="1525"/>
              <a:ext cx="0" cy="408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2000"/>
            </a:p>
          </p:txBody>
        </p:sp>
        <p:grpSp>
          <p:nvGrpSpPr>
            <p:cNvPr id="14357" name="Group 21"/>
            <p:cNvGrpSpPr>
              <a:grpSpLocks/>
            </p:cNvGrpSpPr>
            <p:nvPr/>
          </p:nvGrpSpPr>
          <p:grpSpPr bwMode="auto">
            <a:xfrm>
              <a:off x="2290" y="1933"/>
              <a:ext cx="3602" cy="2132"/>
              <a:chOff x="2290" y="1026"/>
              <a:chExt cx="3602" cy="2132"/>
            </a:xfrm>
          </p:grpSpPr>
          <p:sp>
            <p:nvSpPr>
              <p:cNvPr id="14341" name="Line 5"/>
              <p:cNvSpPr>
                <a:spLocks noChangeShapeType="1"/>
              </p:cNvSpPr>
              <p:nvPr/>
            </p:nvSpPr>
            <p:spPr bwMode="auto">
              <a:xfrm>
                <a:off x="3470" y="1253"/>
                <a:ext cx="0" cy="190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2000"/>
              </a:p>
            </p:txBody>
          </p:sp>
          <p:sp>
            <p:nvSpPr>
              <p:cNvPr id="14342" name="Line 6"/>
              <p:cNvSpPr>
                <a:spLocks noChangeShapeType="1"/>
              </p:cNvSpPr>
              <p:nvPr/>
            </p:nvSpPr>
            <p:spPr bwMode="auto">
              <a:xfrm>
                <a:off x="3470" y="3158"/>
                <a:ext cx="149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2000"/>
              </a:p>
            </p:txBody>
          </p:sp>
          <p:sp>
            <p:nvSpPr>
              <p:cNvPr id="14343" name="Line 7"/>
              <p:cNvSpPr>
                <a:spLocks noChangeShapeType="1"/>
              </p:cNvSpPr>
              <p:nvPr/>
            </p:nvSpPr>
            <p:spPr bwMode="auto">
              <a:xfrm flipV="1">
                <a:off x="4967" y="1162"/>
                <a:ext cx="0" cy="19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2000"/>
              </a:p>
            </p:txBody>
          </p:sp>
          <p:sp>
            <p:nvSpPr>
              <p:cNvPr id="14344" name="Rectangle 8"/>
              <p:cNvSpPr>
                <a:spLocks noChangeArrowheads="1"/>
              </p:cNvSpPr>
              <p:nvPr/>
            </p:nvSpPr>
            <p:spPr bwMode="auto">
              <a:xfrm>
                <a:off x="3923" y="1026"/>
                <a:ext cx="635" cy="154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 sz="2000"/>
              </a:p>
            </p:txBody>
          </p:sp>
          <p:sp>
            <p:nvSpPr>
              <p:cNvPr id="14345" name="Line 9"/>
              <p:cNvSpPr>
                <a:spLocks noChangeShapeType="1"/>
              </p:cNvSpPr>
              <p:nvPr/>
            </p:nvSpPr>
            <p:spPr bwMode="auto">
              <a:xfrm>
                <a:off x="3470" y="1752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2000"/>
              </a:p>
            </p:txBody>
          </p:sp>
          <p:sp>
            <p:nvSpPr>
              <p:cNvPr id="14346" name="Line 10"/>
              <p:cNvSpPr>
                <a:spLocks noChangeShapeType="1"/>
              </p:cNvSpPr>
              <p:nvPr/>
            </p:nvSpPr>
            <p:spPr bwMode="auto">
              <a:xfrm>
                <a:off x="4558" y="1752"/>
                <a:ext cx="40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2000"/>
              </a:p>
            </p:txBody>
          </p:sp>
          <p:sp>
            <p:nvSpPr>
              <p:cNvPr id="14347" name="Text Box 11"/>
              <p:cNvSpPr txBox="1">
                <a:spLocks noChangeArrowheads="1"/>
              </p:cNvSpPr>
              <p:nvPr/>
            </p:nvSpPr>
            <p:spPr bwMode="auto">
              <a:xfrm>
                <a:off x="4059" y="1570"/>
                <a:ext cx="363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2400" b="1" dirty="0"/>
                  <a:t>M</a:t>
                </a:r>
                <a:endParaRPr lang="ru-RU" altLang="ru-RU" sz="2400" b="1" dirty="0"/>
              </a:p>
            </p:txBody>
          </p:sp>
          <p:sp>
            <p:nvSpPr>
              <p:cNvPr id="14348" name="Text Box 12"/>
              <p:cNvSpPr txBox="1">
                <a:spLocks noChangeArrowheads="1"/>
              </p:cNvSpPr>
              <p:nvPr/>
            </p:nvSpPr>
            <p:spPr bwMode="auto">
              <a:xfrm>
                <a:off x="3969" y="2795"/>
                <a:ext cx="635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ru-RU" sz="2400" b="1"/>
                  <a:t>M</a:t>
                </a:r>
                <a:r>
                  <a:rPr lang="en-US" altLang="ru-RU" sz="2400" b="1" baseline="30000"/>
                  <a:t>n+</a:t>
                </a:r>
                <a:endParaRPr lang="ru-RU" altLang="ru-RU" sz="2400" b="1"/>
              </a:p>
            </p:txBody>
          </p:sp>
          <p:sp>
            <p:nvSpPr>
              <p:cNvPr id="14349" name="Text Box 13"/>
              <p:cNvSpPr txBox="1">
                <a:spLocks noChangeArrowheads="1"/>
              </p:cNvSpPr>
              <p:nvPr/>
            </p:nvSpPr>
            <p:spPr bwMode="auto">
              <a:xfrm>
                <a:off x="3969" y="2341"/>
                <a:ext cx="589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ru-RU" sz="2400" b="1"/>
                  <a:t>- - - - -</a:t>
                </a:r>
                <a:r>
                  <a:rPr lang="en-US" altLang="ru-RU" sz="2000"/>
                  <a:t> </a:t>
                </a:r>
                <a:endParaRPr lang="ru-RU" altLang="ru-RU" sz="2000"/>
              </a:p>
            </p:txBody>
          </p:sp>
          <p:sp>
            <p:nvSpPr>
              <p:cNvPr id="14350" name="Text Box 14"/>
              <p:cNvSpPr txBox="1">
                <a:spLocks noChangeArrowheads="1"/>
              </p:cNvSpPr>
              <p:nvPr/>
            </p:nvSpPr>
            <p:spPr bwMode="auto">
              <a:xfrm>
                <a:off x="3969" y="2568"/>
                <a:ext cx="589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ru-RU" sz="2000" b="1"/>
                  <a:t>+ + + +</a:t>
                </a:r>
                <a:endParaRPr lang="ru-RU" altLang="ru-RU" sz="2000" b="1"/>
              </a:p>
            </p:txBody>
          </p:sp>
          <p:sp>
            <p:nvSpPr>
              <p:cNvPr id="14351" name="Line 15"/>
              <p:cNvSpPr>
                <a:spLocks noChangeShapeType="1"/>
              </p:cNvSpPr>
              <p:nvPr/>
            </p:nvSpPr>
            <p:spPr bwMode="auto">
              <a:xfrm flipH="1">
                <a:off x="4785" y="1933"/>
                <a:ext cx="499" cy="5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2000"/>
              </a:p>
            </p:txBody>
          </p:sp>
          <p:sp>
            <p:nvSpPr>
              <p:cNvPr id="14352" name="Text Box 16"/>
              <p:cNvSpPr txBox="1">
                <a:spLocks noChangeArrowheads="1"/>
              </p:cNvSpPr>
              <p:nvPr/>
            </p:nvSpPr>
            <p:spPr bwMode="auto">
              <a:xfrm>
                <a:off x="5053" y="1704"/>
                <a:ext cx="839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altLang="ru-RU" sz="2000" b="1" dirty="0"/>
                  <a:t>Раствор</a:t>
                </a:r>
              </a:p>
            </p:txBody>
          </p:sp>
          <p:sp>
            <p:nvSpPr>
              <p:cNvPr id="14354" name="AutoShape 18"/>
              <p:cNvSpPr>
                <a:spLocks/>
              </p:cNvSpPr>
              <p:nvPr/>
            </p:nvSpPr>
            <p:spPr bwMode="auto">
              <a:xfrm>
                <a:off x="3833" y="2432"/>
                <a:ext cx="90" cy="272"/>
              </a:xfrm>
              <a:prstGeom prst="leftBrace">
                <a:avLst>
                  <a:gd name="adj1" fmla="val 25185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000" b="1"/>
              </a:p>
            </p:txBody>
          </p:sp>
          <p:sp>
            <p:nvSpPr>
              <p:cNvPr id="14355" name="Line 19"/>
              <p:cNvSpPr>
                <a:spLocks noChangeShapeType="1"/>
              </p:cNvSpPr>
              <p:nvPr/>
            </p:nvSpPr>
            <p:spPr bwMode="auto">
              <a:xfrm>
                <a:off x="3016" y="2568"/>
                <a:ext cx="7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2000"/>
              </a:p>
            </p:txBody>
          </p:sp>
          <p:sp>
            <p:nvSpPr>
              <p:cNvPr id="14356" name="Text Box 20"/>
              <p:cNvSpPr txBox="1">
                <a:spLocks noChangeArrowheads="1"/>
              </p:cNvSpPr>
              <p:nvPr/>
            </p:nvSpPr>
            <p:spPr bwMode="auto">
              <a:xfrm>
                <a:off x="2290" y="2115"/>
                <a:ext cx="1270" cy="5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altLang="ru-RU" sz="2000" b="1" dirty="0"/>
                  <a:t>двойной электрический слой</a:t>
                </a:r>
              </a:p>
            </p:txBody>
          </p:sp>
        </p:grpSp>
      </p:grp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402643" y="643207"/>
            <a:ext cx="1181851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dirty="0"/>
              <a:t> </a:t>
            </a:r>
            <a:r>
              <a:rPr lang="ru-RU" altLang="ru-RU" sz="2000" dirty="0"/>
              <a:t>Пластинку металла </a:t>
            </a:r>
            <a:r>
              <a:rPr lang="ru-RU" altLang="ru-RU" sz="2000" b="1" dirty="0"/>
              <a:t>М</a:t>
            </a:r>
            <a:r>
              <a:rPr lang="ru-RU" altLang="ru-RU" sz="2000" dirty="0"/>
              <a:t> погрузим в волу или раствор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sz="2000" dirty="0"/>
              <a:t> Небольшая часть металла в результате гидратации переходит в раствор в виде ионов </a:t>
            </a:r>
            <a:r>
              <a:rPr lang="ru-RU" altLang="ru-RU" sz="2000" b="1" dirty="0"/>
              <a:t>М</a:t>
            </a:r>
            <a:r>
              <a:rPr lang="en-US" altLang="ru-RU" sz="2000" b="1" baseline="30000" dirty="0"/>
              <a:t>n+ </a:t>
            </a:r>
            <a:endParaRPr lang="en-US" altLang="ru-RU" sz="2000" baseline="30000" dirty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ru-RU" sz="2000" baseline="30000" dirty="0"/>
              <a:t> </a:t>
            </a:r>
            <a:r>
              <a:rPr lang="ru-RU" altLang="ru-RU" sz="2000" dirty="0"/>
              <a:t>При этом пластинка металла приобретает отрицательный заряд</a:t>
            </a:r>
            <a:endParaRPr lang="ru-RU" altLang="ru-RU" sz="2000" b="1" dirty="0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402643" y="2492375"/>
            <a:ext cx="720624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 dirty="0"/>
              <a:t>РЕЗУЛЬТАТ:</a:t>
            </a:r>
          </a:p>
          <a:p>
            <a:pPr>
              <a:spcBef>
                <a:spcPct val="50000"/>
              </a:spcBef>
            </a:pPr>
            <a:r>
              <a:rPr lang="en-US" altLang="ru-RU" sz="2000" dirty="0"/>
              <a:t>1. </a:t>
            </a:r>
            <a:r>
              <a:rPr lang="ru-RU" altLang="ru-RU" sz="2000" dirty="0"/>
              <a:t>На границе  </a:t>
            </a:r>
            <a:r>
              <a:rPr lang="ru-RU" altLang="ru-RU" sz="2000" dirty="0" smtClean="0"/>
              <a:t>металл – раствор </a:t>
            </a:r>
            <a:r>
              <a:rPr lang="ru-RU" altLang="ru-RU" sz="2000" dirty="0"/>
              <a:t>устанавливается равновесие</a:t>
            </a:r>
          </a:p>
          <a:p>
            <a:pPr>
              <a:spcBef>
                <a:spcPct val="50000"/>
              </a:spcBef>
            </a:pPr>
            <a:r>
              <a:rPr lang="en-US" altLang="ru-RU" sz="2000" dirty="0" smtClean="0"/>
              <a:t>M</a:t>
            </a:r>
            <a:r>
              <a:rPr lang="ru-RU" altLang="ru-RU" sz="2000" dirty="0" smtClean="0"/>
              <a:t>  </a:t>
            </a:r>
            <a:r>
              <a:rPr lang="en-US" altLang="ru-RU" sz="2000" dirty="0" smtClean="0"/>
              <a:t> +</a:t>
            </a:r>
            <a:r>
              <a:rPr lang="ru-RU" altLang="ru-RU" sz="2000" dirty="0" smtClean="0"/>
              <a:t>  </a:t>
            </a:r>
            <a:r>
              <a:rPr lang="en-US" altLang="ru-RU" sz="2000" dirty="0" smtClean="0"/>
              <a:t>mH</a:t>
            </a:r>
            <a:r>
              <a:rPr lang="en-US" altLang="ru-RU" sz="2000" baseline="-25000" dirty="0" smtClean="0"/>
              <a:t>2</a:t>
            </a:r>
            <a:r>
              <a:rPr lang="en-US" altLang="ru-RU" sz="2000" dirty="0" smtClean="0"/>
              <a:t>O           </a:t>
            </a:r>
            <a:r>
              <a:rPr lang="ru-RU" altLang="ru-RU" sz="2000" dirty="0" smtClean="0"/>
              <a:t>	</a:t>
            </a:r>
            <a:r>
              <a:rPr lang="en-US" altLang="ru-RU" sz="2000" dirty="0" smtClean="0"/>
              <a:t>[</a:t>
            </a:r>
            <a:r>
              <a:rPr lang="en-US" altLang="ru-RU" sz="2000" dirty="0"/>
              <a:t>M(H</a:t>
            </a:r>
            <a:r>
              <a:rPr lang="en-US" altLang="ru-RU" sz="2000" baseline="-25000" dirty="0"/>
              <a:t>2</a:t>
            </a:r>
            <a:r>
              <a:rPr lang="en-US" altLang="ru-RU" sz="2000" dirty="0"/>
              <a:t>O)</a:t>
            </a:r>
            <a:r>
              <a:rPr lang="en-US" altLang="ru-RU" sz="2000" baseline="-25000" dirty="0"/>
              <a:t>m</a:t>
            </a:r>
            <a:r>
              <a:rPr lang="en-US" altLang="ru-RU" sz="2000" dirty="0"/>
              <a:t>]</a:t>
            </a:r>
            <a:r>
              <a:rPr lang="en-US" altLang="ru-RU" sz="2000" baseline="30000" dirty="0"/>
              <a:t>n+</a:t>
            </a:r>
            <a:r>
              <a:rPr lang="en-US" altLang="ru-RU" sz="2000" dirty="0"/>
              <a:t> </a:t>
            </a:r>
            <a:r>
              <a:rPr lang="en-US" altLang="ru-RU" sz="2000" dirty="0" smtClean="0"/>
              <a:t>+</a:t>
            </a:r>
            <a:r>
              <a:rPr lang="ru-RU" altLang="ru-RU" sz="2000" dirty="0" smtClean="0"/>
              <a:t>  </a:t>
            </a:r>
            <a:r>
              <a:rPr lang="en-US" altLang="ru-RU" sz="2000" dirty="0" err="1" smtClean="0"/>
              <a:t>nē</a:t>
            </a:r>
            <a:endParaRPr lang="en-US" altLang="ru-RU" sz="2000" dirty="0"/>
          </a:p>
        </p:txBody>
      </p:sp>
      <p:grpSp>
        <p:nvGrpSpPr>
          <p:cNvPr id="14363" name="Group 27"/>
          <p:cNvGrpSpPr>
            <a:grpSpLocks/>
          </p:cNvGrpSpPr>
          <p:nvPr/>
        </p:nvGrpSpPr>
        <p:grpSpPr bwMode="auto">
          <a:xfrm>
            <a:off x="1980150" y="3496535"/>
            <a:ext cx="720725" cy="71437"/>
            <a:chOff x="249" y="3838"/>
            <a:chExt cx="590" cy="91"/>
          </a:xfrm>
        </p:grpSpPr>
        <p:sp>
          <p:nvSpPr>
            <p:cNvPr id="14361" name="Line 25"/>
            <p:cNvSpPr>
              <a:spLocks noChangeShapeType="1"/>
            </p:cNvSpPr>
            <p:nvPr/>
          </p:nvSpPr>
          <p:spPr bwMode="auto">
            <a:xfrm>
              <a:off x="249" y="3838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62" name="Line 26"/>
            <p:cNvSpPr>
              <a:spLocks noChangeShapeType="1"/>
            </p:cNvSpPr>
            <p:nvPr/>
          </p:nvSpPr>
          <p:spPr bwMode="auto">
            <a:xfrm flipH="1">
              <a:off x="249" y="3929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402643" y="4108793"/>
            <a:ext cx="5972399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000" dirty="0"/>
              <a:t>2. </a:t>
            </a:r>
            <a:r>
              <a:rPr lang="ru-RU" altLang="ru-RU" sz="2000" dirty="0"/>
              <a:t>Катионы металла в растворе концентрируются у поверхности отрицательно заряженной пластины.</a:t>
            </a:r>
          </a:p>
          <a:p>
            <a:pPr>
              <a:spcBef>
                <a:spcPct val="50000"/>
              </a:spcBef>
            </a:pPr>
            <a:r>
              <a:rPr lang="ru-RU" altLang="ru-RU" sz="2000" dirty="0"/>
              <a:t>3. Образуется двойной электрический слой</a:t>
            </a:r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425003" y="5496864"/>
            <a:ext cx="757552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dirty="0"/>
              <a:t>4. На границе металл-раствор возникает </a:t>
            </a:r>
            <a:r>
              <a:rPr lang="ru-RU" altLang="ru-RU" sz="2000" b="1" dirty="0">
                <a:solidFill>
                  <a:srgbClr val="FF0000"/>
                </a:solidFill>
              </a:rPr>
              <a:t>скачок электрического потенциала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3760" y="26057"/>
            <a:ext cx="10496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Электродные процессы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15939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title"/>
          </p:nvPr>
        </p:nvSpPr>
        <p:spPr>
          <a:xfrm>
            <a:off x="2816225" y="106009"/>
            <a:ext cx="6559550" cy="4801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2800" b="1">
                <a:latin typeface="+mn-lt"/>
                <a:ea typeface="+mn-ea"/>
                <a:cs typeface="+mn-cs"/>
              </a:rPr>
              <a:t>Электрохимические свойства металлов</a:t>
            </a:r>
          </a:p>
        </p:txBody>
      </p:sp>
      <p:sp>
        <p:nvSpPr>
          <p:cNvPr id="28675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7A855B6-F73C-4EC1-BDCD-177BE211124D}" type="slidenum">
              <a:rPr lang="ru-RU" altLang="ru-RU" sz="120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pic>
        <p:nvPicPr>
          <p:cNvPr id="28676" name="Рисунок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13" y="3100388"/>
            <a:ext cx="3457575" cy="299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Box 7"/>
          <p:cNvSpPr txBox="1">
            <a:spLocks noChangeArrowheads="1"/>
          </p:cNvSpPr>
          <p:nvPr/>
        </p:nvSpPr>
        <p:spPr bwMode="auto">
          <a:xfrm>
            <a:off x="7429500" y="6237288"/>
            <a:ext cx="2362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Century Gothic" panose="020B0502020202020204" pitchFamily="34" charset="0"/>
              </a:rPr>
              <a:t>а)</a:t>
            </a:r>
            <a:r>
              <a:rPr lang="ru-RU" altLang="ru-RU" sz="1800">
                <a:latin typeface="Century Gothic" panose="020B0502020202020204" pitchFamily="34" charset="0"/>
              </a:rPr>
              <a:t>                          </a:t>
            </a:r>
            <a:r>
              <a:rPr lang="ru-RU" altLang="ru-RU" sz="1800" b="1">
                <a:latin typeface="Century Gothic" panose="020B0502020202020204" pitchFamily="34" charset="0"/>
              </a:rPr>
              <a:t>б)</a:t>
            </a:r>
          </a:p>
        </p:txBody>
      </p:sp>
      <p:sp>
        <p:nvSpPr>
          <p:cNvPr id="28678" name="TextBox 8"/>
          <p:cNvSpPr txBox="1">
            <a:spLocks noChangeArrowheads="1"/>
          </p:cNvSpPr>
          <p:nvPr/>
        </p:nvSpPr>
        <p:spPr bwMode="auto">
          <a:xfrm>
            <a:off x="6862763" y="1184275"/>
            <a:ext cx="53292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Century Gothic" panose="020B0502020202020204" pitchFamily="34" charset="0"/>
              </a:rPr>
              <a:t>Два случая формирования потенциала: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Century Gothic" panose="020B0502020202020204" pitchFamily="34" charset="0"/>
              </a:rPr>
              <a:t>а</a:t>
            </a:r>
            <a:r>
              <a:rPr lang="ru-RU" altLang="ru-RU" sz="2000">
                <a:latin typeface="Century Gothic" panose="020B0502020202020204" pitchFamily="34" charset="0"/>
              </a:rPr>
              <a:t> - активный металл , отрицательный  потенциал ;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Century Gothic" panose="020B0502020202020204" pitchFamily="34" charset="0"/>
              </a:rPr>
              <a:t>б</a:t>
            </a:r>
            <a:r>
              <a:rPr lang="ru-RU" altLang="ru-RU" sz="2000">
                <a:latin typeface="Century Gothic" panose="020B0502020202020204" pitchFamily="34" charset="0"/>
              </a:rPr>
              <a:t> - малоактивный металл 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Century Gothic" panose="020B0502020202020204" pitchFamily="34" charset="0"/>
              </a:rPr>
              <a:t>положительный потенциал</a:t>
            </a:r>
          </a:p>
        </p:txBody>
      </p:sp>
      <p:sp>
        <p:nvSpPr>
          <p:cNvPr id="28679" name="TextBox 9"/>
          <p:cNvSpPr txBox="1">
            <a:spLocks noChangeArrowheads="1"/>
          </p:cNvSpPr>
          <p:nvPr/>
        </p:nvSpPr>
        <p:spPr bwMode="auto">
          <a:xfrm>
            <a:off x="914131" y="4597400"/>
            <a:ext cx="46815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dirty="0">
                <a:latin typeface="Century Gothic" panose="020B0502020202020204" pitchFamily="34" charset="0"/>
              </a:rPr>
              <a:t>Распределение потенциала</a:t>
            </a:r>
            <a:r>
              <a:rPr lang="en-US" altLang="ru-RU" sz="2000" dirty="0">
                <a:latin typeface="Century Gothic" panose="020B0502020202020204" pitchFamily="34" charset="0"/>
              </a:rPr>
              <a:t> </a:t>
            </a:r>
            <a:r>
              <a:rPr lang="ru-RU" altLang="ru-RU" sz="2000" dirty="0">
                <a:latin typeface="Century Gothic" panose="020B0502020202020204" pitchFamily="34" charset="0"/>
              </a:rPr>
              <a:t>в двойном электрическом</a:t>
            </a:r>
            <a:r>
              <a:rPr lang="en-US" altLang="ru-RU" sz="2000" dirty="0">
                <a:latin typeface="Century Gothic" panose="020B0502020202020204" pitchFamily="34" charset="0"/>
              </a:rPr>
              <a:t> </a:t>
            </a:r>
            <a:r>
              <a:rPr lang="ru-RU" altLang="ru-RU" sz="2000" dirty="0">
                <a:latin typeface="Century Gothic" panose="020B0502020202020204" pitchFamily="34" charset="0"/>
              </a:rPr>
              <a:t>слое: </a:t>
            </a:r>
            <a:endParaRPr lang="en-US" altLang="ru-RU" sz="2000" dirty="0"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2000" dirty="0">
                <a:latin typeface="Century Gothic" panose="020B0502020202020204" pitchFamily="34" charset="0"/>
              </a:rPr>
              <a:t>r</a:t>
            </a:r>
            <a:r>
              <a:rPr lang="ru-RU" altLang="ru-RU" sz="2000" dirty="0">
                <a:latin typeface="Century Gothic" panose="020B0502020202020204" pitchFamily="34" charset="0"/>
              </a:rPr>
              <a:t>- расстояние от</a:t>
            </a:r>
            <a:r>
              <a:rPr lang="en-US" altLang="ru-RU" sz="2000" dirty="0">
                <a:latin typeface="Century Gothic" panose="020B0502020202020204" pitchFamily="34" charset="0"/>
              </a:rPr>
              <a:t> </a:t>
            </a:r>
            <a:r>
              <a:rPr lang="ru-RU" altLang="ru-RU" sz="2000" dirty="0">
                <a:latin typeface="Century Gothic" panose="020B0502020202020204" pitchFamily="34" charset="0"/>
              </a:rPr>
              <a:t>поверхности металла</a:t>
            </a:r>
          </a:p>
        </p:txBody>
      </p:sp>
      <p:pic>
        <p:nvPicPr>
          <p:cNvPr id="28680" name="Рисунок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7"/>
          <a:stretch>
            <a:fillRect/>
          </a:stretch>
        </p:blipFill>
        <p:spPr bwMode="auto">
          <a:xfrm>
            <a:off x="1136650" y="1057275"/>
            <a:ext cx="4021138" cy="349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Box 12"/>
          <p:cNvSpPr txBox="1">
            <a:spLocks noChangeArrowheads="1"/>
          </p:cNvSpPr>
          <p:nvPr/>
        </p:nvSpPr>
        <p:spPr bwMode="auto">
          <a:xfrm>
            <a:off x="3581400" y="615657"/>
            <a:ext cx="57943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Двойной электрический слой</a:t>
            </a:r>
          </a:p>
        </p:txBody>
      </p:sp>
    </p:spTree>
    <p:extLst>
      <p:ext uri="{BB962C8B-B14F-4D97-AF65-F5344CB8AC3E}">
        <p14:creationId xmlns:p14="http://schemas.microsoft.com/office/powerpoint/2010/main" val="55262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72732" y="333375"/>
            <a:ext cx="1107583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 b="1" dirty="0"/>
              <a:t>Скачок потенциала на границе металл-раствор электролита называют  </a:t>
            </a:r>
            <a:endParaRPr lang="en-US" altLang="ru-RU" sz="2400" b="1" dirty="0"/>
          </a:p>
          <a:p>
            <a:pPr algn="ctr">
              <a:spcBef>
                <a:spcPct val="50000"/>
              </a:spcBef>
            </a:pPr>
            <a:r>
              <a:rPr lang="ru-RU" altLang="ru-RU" sz="2400" b="1" dirty="0">
                <a:solidFill>
                  <a:srgbClr val="CC0000"/>
                </a:solidFill>
              </a:rPr>
              <a:t>ЭЛЕКТРОДНЫМ ПОТЕНЦИАЛОМ </a:t>
            </a:r>
            <a:r>
              <a:rPr lang="en-US" altLang="ru-RU" sz="2400" b="1" dirty="0">
                <a:solidFill>
                  <a:srgbClr val="CC0000"/>
                </a:solidFill>
              </a:rPr>
              <a:t>- </a:t>
            </a:r>
            <a:r>
              <a:rPr lang="el-GR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altLang="ru-RU" sz="2400" b="1" dirty="0" smtClean="0">
                <a:solidFill>
                  <a:srgbClr val="C00000"/>
                </a:solidFill>
              </a:rPr>
              <a:t> </a:t>
            </a:r>
            <a:r>
              <a:rPr lang="en-US" altLang="ru-RU" sz="2400" b="1" dirty="0">
                <a:solidFill>
                  <a:srgbClr val="C00000"/>
                </a:solidFill>
              </a:rPr>
              <a:t>[</a:t>
            </a:r>
            <a:r>
              <a:rPr lang="ru-RU" altLang="ru-RU" sz="2400" b="1" dirty="0">
                <a:solidFill>
                  <a:srgbClr val="CC0000"/>
                </a:solidFill>
              </a:rPr>
              <a:t>В</a:t>
            </a:r>
            <a:r>
              <a:rPr lang="en-US" altLang="ru-RU" sz="2400" b="1" dirty="0">
                <a:solidFill>
                  <a:srgbClr val="CC0000"/>
                </a:solidFill>
              </a:rPr>
              <a:t>]</a:t>
            </a:r>
            <a:endParaRPr lang="ru-RU" altLang="ru-RU" sz="2400" b="1" dirty="0">
              <a:solidFill>
                <a:srgbClr val="CC0000"/>
              </a:solidFill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16598" y="1663423"/>
            <a:ext cx="979899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dirty="0"/>
              <a:t>Величина электродного потенциала зависит от :</a:t>
            </a:r>
          </a:p>
          <a:p>
            <a:pPr>
              <a:spcBef>
                <a:spcPct val="50000"/>
              </a:spcBef>
            </a:pPr>
            <a:r>
              <a:rPr lang="ru-RU" altLang="ru-RU" sz="2400" dirty="0"/>
              <a:t>- природы </a:t>
            </a:r>
            <a:r>
              <a:rPr lang="ru-RU" altLang="ru-RU" sz="2400" dirty="0" smtClean="0"/>
              <a:t>вещества</a:t>
            </a:r>
            <a:endParaRPr lang="ru-RU" altLang="ru-RU" sz="2400" dirty="0"/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sz="2400" dirty="0"/>
              <a:t> концентрации вещества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ru-RU" altLang="ru-RU" sz="2400" dirty="0"/>
              <a:t> температуры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515168" y="2117109"/>
            <a:ext cx="4248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800" b="1" i="1" dirty="0">
                <a:solidFill>
                  <a:srgbClr val="C00000"/>
                </a:solidFill>
              </a:rPr>
              <a:t>Ур. Нернста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16598" y="3916799"/>
            <a:ext cx="10819841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 </a:t>
            </a:r>
            <a:r>
              <a:rPr lang="ru-RU" altLang="ru-RU" sz="2000" b="1" dirty="0" smtClean="0">
                <a:solidFill>
                  <a:srgbClr val="002060"/>
                </a:solidFill>
              </a:rPr>
              <a:t>- </a:t>
            </a:r>
            <a:r>
              <a:rPr lang="ru-RU" altLang="ru-RU" sz="2000" b="1" dirty="0">
                <a:solidFill>
                  <a:srgbClr val="002060"/>
                </a:solidFill>
              </a:rPr>
              <a:t>электродный потенциал</a:t>
            </a:r>
          </a:p>
          <a:p>
            <a:pPr>
              <a:spcBef>
                <a:spcPct val="50000"/>
              </a:spcBef>
            </a:pPr>
            <a:r>
              <a:rPr lang="el-GR" alt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 </a:t>
            </a:r>
            <a:r>
              <a:rPr lang="ru-RU" altLang="ru-RU" sz="2000" b="1" i="1" baseline="30000" dirty="0" smtClean="0">
                <a:solidFill>
                  <a:srgbClr val="002060"/>
                </a:solidFill>
              </a:rPr>
              <a:t>0</a:t>
            </a:r>
            <a:r>
              <a:rPr lang="ru-RU" altLang="ru-RU" sz="2000" b="1" dirty="0" smtClean="0">
                <a:solidFill>
                  <a:srgbClr val="002060"/>
                </a:solidFill>
              </a:rPr>
              <a:t> </a:t>
            </a:r>
            <a:r>
              <a:rPr lang="ru-RU" altLang="ru-RU" sz="2000" b="1" dirty="0">
                <a:solidFill>
                  <a:srgbClr val="002060"/>
                </a:solidFill>
              </a:rPr>
              <a:t>– стандартный электродный потенциал</a:t>
            </a:r>
          </a:p>
          <a:p>
            <a:pPr>
              <a:spcBef>
                <a:spcPct val="50000"/>
              </a:spcBef>
            </a:pPr>
            <a:r>
              <a:rPr lang="en-US" altLang="ru-RU" sz="2000" b="1" dirty="0">
                <a:solidFill>
                  <a:srgbClr val="002060"/>
                </a:solidFill>
              </a:rPr>
              <a:t>R – </a:t>
            </a:r>
            <a:r>
              <a:rPr lang="ru-RU" altLang="ru-RU" sz="2000" b="1" dirty="0">
                <a:solidFill>
                  <a:srgbClr val="002060"/>
                </a:solidFill>
              </a:rPr>
              <a:t>универсальная газовая постоянная </a:t>
            </a:r>
          </a:p>
          <a:p>
            <a:pPr>
              <a:spcBef>
                <a:spcPct val="50000"/>
              </a:spcBef>
            </a:pPr>
            <a:r>
              <a:rPr lang="ru-RU" altLang="ru-RU" sz="2000" b="1" i="1" dirty="0">
                <a:solidFill>
                  <a:srgbClr val="002060"/>
                </a:solidFill>
              </a:rPr>
              <a:t>Т</a:t>
            </a:r>
            <a:r>
              <a:rPr lang="ru-RU" altLang="ru-RU" sz="2000" b="1" dirty="0">
                <a:solidFill>
                  <a:srgbClr val="002060"/>
                </a:solidFill>
              </a:rPr>
              <a:t> – температура</a:t>
            </a:r>
          </a:p>
          <a:p>
            <a:pPr>
              <a:spcBef>
                <a:spcPct val="50000"/>
              </a:spcBef>
            </a:pPr>
            <a:r>
              <a:rPr lang="en-US" altLang="ru-RU" sz="2000" b="1" i="1" dirty="0">
                <a:solidFill>
                  <a:srgbClr val="002060"/>
                </a:solidFill>
              </a:rPr>
              <a:t>F</a:t>
            </a:r>
            <a:r>
              <a:rPr lang="en-US" altLang="ru-RU" sz="2000" b="1" dirty="0">
                <a:solidFill>
                  <a:srgbClr val="002060"/>
                </a:solidFill>
              </a:rPr>
              <a:t> – </a:t>
            </a:r>
            <a:r>
              <a:rPr lang="ru-RU" altLang="ru-RU" sz="2000" b="1" dirty="0">
                <a:solidFill>
                  <a:srgbClr val="002060"/>
                </a:solidFill>
              </a:rPr>
              <a:t>постоянная Фарадея (9,64</a:t>
            </a:r>
            <a:r>
              <a:rPr lang="en-US" altLang="ru-RU" sz="2000" b="1" dirty="0">
                <a:solidFill>
                  <a:srgbClr val="002060"/>
                </a:solidFill>
              </a:rPr>
              <a:t>×</a:t>
            </a:r>
            <a:r>
              <a:rPr lang="ru-RU" altLang="ru-RU" sz="2000" b="1" dirty="0">
                <a:solidFill>
                  <a:srgbClr val="002060"/>
                </a:solidFill>
              </a:rPr>
              <a:t>10</a:t>
            </a:r>
            <a:r>
              <a:rPr lang="ru-RU" altLang="ru-RU" sz="2000" b="1" baseline="30000" dirty="0">
                <a:solidFill>
                  <a:srgbClr val="002060"/>
                </a:solidFill>
              </a:rPr>
              <a:t>4 </a:t>
            </a:r>
            <a:r>
              <a:rPr lang="ru-RU" altLang="ru-RU" sz="2000" b="1" dirty="0">
                <a:solidFill>
                  <a:srgbClr val="002060"/>
                </a:solidFill>
              </a:rPr>
              <a:t>Кл/моль)</a:t>
            </a:r>
          </a:p>
          <a:p>
            <a:pPr>
              <a:spcBef>
                <a:spcPct val="50000"/>
              </a:spcBef>
            </a:pPr>
            <a:r>
              <a:rPr lang="en-US" altLang="ru-RU" sz="2000" b="1" i="1" dirty="0">
                <a:solidFill>
                  <a:srgbClr val="002060"/>
                </a:solidFill>
              </a:rPr>
              <a:t>n</a:t>
            </a:r>
            <a:r>
              <a:rPr lang="en-US" altLang="ru-RU" sz="2000" b="1" dirty="0">
                <a:solidFill>
                  <a:srgbClr val="002060"/>
                </a:solidFill>
              </a:rPr>
              <a:t> – </a:t>
            </a:r>
            <a:r>
              <a:rPr lang="ru-RU" altLang="ru-RU" sz="2000" b="1" dirty="0">
                <a:solidFill>
                  <a:srgbClr val="002060"/>
                </a:solidFill>
              </a:rPr>
              <a:t>число электронов, участвующих в окислительно-восстановительном процессе.</a:t>
            </a:r>
            <a:endParaRPr lang="en-US" altLang="ru-RU" sz="20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310645" y="2765940"/>
                <a:ext cx="5434885" cy="991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  <m:r>
                        <a:rPr lang="ru-R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ru-R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2,3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𝑅𝑇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𝑛𝐹</m:t>
                          </m:r>
                        </m:den>
                      </m:f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окисл.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восст.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645" y="2765940"/>
                <a:ext cx="5434885" cy="99116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310645" y="4210635"/>
                <a:ext cx="5434885" cy="991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  <m:r>
                        <a:rPr lang="ru-R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ru-R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0,059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окисл.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восст.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645" y="4210635"/>
                <a:ext cx="5434885" cy="99116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492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2402CC1-0138-43D8-B0D3-A3D98FB64B48}" type="slidenum">
              <a:rPr lang="ru-RU" altLang="ru-RU" sz="1400"/>
              <a:pPr eaLnBrk="1" hangingPunct="1"/>
              <a:t>5</a:t>
            </a:fld>
            <a:endParaRPr lang="ru-RU" altLang="ru-RU" sz="14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031" y="1268413"/>
            <a:ext cx="11969633" cy="4525962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sz="3600" b="1" i="1" dirty="0"/>
              <a:t>Стандартный электродный потенциал</a:t>
            </a:r>
            <a:r>
              <a:rPr lang="ru-RU" altLang="ru-RU" sz="3600" dirty="0"/>
              <a:t> – </a:t>
            </a:r>
            <a:r>
              <a:rPr lang="el-GR" altLang="ru-RU" sz="3600" b="1" dirty="0">
                <a:cs typeface="Arial" panose="020B0604020202020204" pitchFamily="34" charset="0"/>
              </a:rPr>
              <a:t>φ</a:t>
            </a:r>
            <a:r>
              <a:rPr lang="en-US" altLang="ru-RU" sz="3600" b="1" dirty="0">
                <a:cs typeface="Arial" panose="020B0604020202020204" pitchFamily="34" charset="0"/>
              </a:rPr>
              <a:t>°(Me</a:t>
            </a:r>
            <a:r>
              <a:rPr lang="en-US" altLang="ru-RU" sz="3600" b="1" baseline="30000" dirty="0">
                <a:cs typeface="Arial" panose="020B0604020202020204" pitchFamily="34" charset="0"/>
              </a:rPr>
              <a:t>n+</a:t>
            </a:r>
            <a:r>
              <a:rPr lang="en-US" altLang="ru-RU" sz="3600" b="1" dirty="0">
                <a:cs typeface="Arial" panose="020B0604020202020204" pitchFamily="34" charset="0"/>
              </a:rPr>
              <a:t>/Me)</a:t>
            </a:r>
            <a:r>
              <a:rPr lang="ru-RU" altLang="ru-RU" sz="3600" dirty="0"/>
              <a:t> </a:t>
            </a:r>
            <a:r>
              <a:rPr lang="ru-RU" altLang="ru-RU" sz="3600" dirty="0" smtClean="0"/>
              <a:t>– </a:t>
            </a:r>
            <a:r>
              <a:rPr lang="ru-RU" altLang="ru-RU" dirty="0" smtClean="0"/>
              <a:t>потенциал, измеренный при стандартных условиях </a:t>
            </a:r>
            <a:r>
              <a:rPr lang="en-US" altLang="ru-RU" dirty="0" smtClean="0"/>
              <a:t>T</a:t>
            </a:r>
            <a:r>
              <a:rPr lang="ru-RU" altLang="ru-RU" dirty="0" smtClean="0"/>
              <a:t>=298</a:t>
            </a:r>
            <a:r>
              <a:rPr lang="en-US" altLang="ru-RU" dirty="0" smtClean="0"/>
              <a:t> </a:t>
            </a:r>
            <a:r>
              <a:rPr lang="ru-RU" altLang="ru-RU" dirty="0" smtClean="0"/>
              <a:t>К и [</a:t>
            </a:r>
            <a:r>
              <a:rPr lang="ru-RU" altLang="ru-RU" dirty="0" err="1" smtClean="0"/>
              <a:t>Mе</a:t>
            </a:r>
            <a:r>
              <a:rPr lang="en-US" altLang="ru-RU" baseline="30000" dirty="0" smtClean="0"/>
              <a:t>n</a:t>
            </a:r>
            <a:r>
              <a:rPr lang="ru-RU" altLang="ru-RU" baseline="30000" dirty="0" smtClean="0"/>
              <a:t>+</a:t>
            </a:r>
            <a:r>
              <a:rPr lang="ru-RU" altLang="ru-RU" dirty="0" smtClean="0"/>
              <a:t>] =1 моль/л, относительно стандартного водородного электрода.</a:t>
            </a:r>
            <a:endParaRPr lang="en-US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6555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867650" y="1130748"/>
            <a:ext cx="43243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2000" dirty="0"/>
              <a:t>Граница раздела платина-электролит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3842666" y="194360"/>
            <a:ext cx="4010081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/>
              <a:t>Водородный электрод 2H</a:t>
            </a:r>
            <a:r>
              <a:rPr lang="ru-RU" altLang="ru-RU" sz="2400" b="1" baseline="30000" dirty="0"/>
              <a:t>+</a:t>
            </a:r>
            <a:r>
              <a:rPr lang="ru-RU" altLang="ru-RU" sz="2400" b="1" dirty="0">
                <a:sym typeface="Symbol" panose="05050102010706020507" pitchFamily="18" charset="2"/>
              </a:rPr>
              <a:t></a:t>
            </a:r>
            <a:r>
              <a:rPr lang="ru-RU" altLang="ru-RU" sz="2400" b="1" dirty="0"/>
              <a:t>H</a:t>
            </a:r>
            <a:r>
              <a:rPr lang="ru-RU" altLang="ru-RU" sz="2400" b="1" baseline="-25000" dirty="0"/>
              <a:t>2</a:t>
            </a:r>
            <a:r>
              <a:rPr lang="ru-RU" altLang="ru-RU" sz="2400" b="1" baseline="30000" dirty="0"/>
              <a:t>0</a:t>
            </a:r>
            <a:r>
              <a:rPr lang="ru-RU" altLang="ru-RU" sz="2400" b="1" dirty="0"/>
              <a:t>,Pt</a:t>
            </a:r>
          </a:p>
        </p:txBody>
      </p:sp>
      <p:sp>
        <p:nvSpPr>
          <p:cNvPr id="8252" name="Text Box 60"/>
          <p:cNvSpPr txBox="1">
            <a:spLocks noChangeArrowheads="1"/>
          </p:cNvSpPr>
          <p:nvPr/>
        </p:nvSpPr>
        <p:spPr bwMode="auto">
          <a:xfrm>
            <a:off x="262919" y="5323406"/>
            <a:ext cx="7159494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400" b="1" u="sng" dirty="0"/>
              <a:t>Стандартный водородный электрод</a:t>
            </a:r>
            <a:r>
              <a:rPr lang="ru-RU" altLang="ru-RU" sz="2400" b="1" dirty="0"/>
              <a:t> </a:t>
            </a:r>
            <a:r>
              <a:rPr lang="en-US" altLang="ru-RU" sz="2400" b="1" dirty="0"/>
              <a:t>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/>
              <a:t>при  </a:t>
            </a:r>
            <a:r>
              <a:rPr lang="en-US" altLang="ru-RU" sz="2400" b="1" dirty="0"/>
              <a:t>C</a:t>
            </a:r>
            <a:r>
              <a:rPr lang="en-US" altLang="ru-RU" sz="2400" b="1" baseline="-25000" dirty="0"/>
              <a:t>H</a:t>
            </a:r>
            <a:r>
              <a:rPr lang="en-US" altLang="ru-RU" sz="2400" b="1" baseline="30000" dirty="0"/>
              <a:t>+</a:t>
            </a:r>
            <a:r>
              <a:rPr lang="ru-RU" altLang="ru-RU" sz="2400" b="1" dirty="0"/>
              <a:t> = 1 моль/л; </a:t>
            </a:r>
            <a:r>
              <a:rPr lang="ru-RU" altLang="ru-RU" sz="2400" b="1" i="1" dirty="0"/>
              <a:t>Т</a:t>
            </a:r>
            <a:r>
              <a:rPr lang="ru-RU" altLang="ru-RU" sz="2400" b="1" i="1" baseline="30000" dirty="0"/>
              <a:t>0</a:t>
            </a:r>
            <a:r>
              <a:rPr lang="ru-RU" altLang="ru-RU" sz="2400" b="1" dirty="0"/>
              <a:t> = 298 К;</a:t>
            </a:r>
            <a:r>
              <a:rPr lang="ru-RU" altLang="ru-RU" sz="2400" b="1" i="1" dirty="0"/>
              <a:t> Р</a:t>
            </a:r>
            <a:r>
              <a:rPr lang="ru-RU" altLang="ru-RU" sz="2400" b="1" i="1" baseline="30000" dirty="0"/>
              <a:t>0</a:t>
            </a:r>
            <a:r>
              <a:rPr lang="ru-RU" altLang="ru-RU" sz="2400" b="1" dirty="0"/>
              <a:t>=1.013</a:t>
            </a:r>
            <a:r>
              <a:rPr lang="ru-RU" altLang="ru-RU" sz="2400" b="1" dirty="0">
                <a:sym typeface="Symbol" panose="05050102010706020507" pitchFamily="18" charset="2"/>
              </a:rPr>
              <a:t></a:t>
            </a:r>
            <a:r>
              <a:rPr lang="ru-RU" altLang="ru-RU" sz="2400" b="1" dirty="0"/>
              <a:t>10</a:t>
            </a:r>
            <a:r>
              <a:rPr lang="ru-RU" altLang="ru-RU" sz="2400" b="1" baseline="30000" dirty="0"/>
              <a:t>5</a:t>
            </a:r>
            <a:r>
              <a:rPr lang="ru-RU" altLang="ru-RU" sz="2400" b="1" dirty="0"/>
              <a:t> Па  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8147758" y="1824595"/>
            <a:ext cx="3189288" cy="3526867"/>
            <a:chOff x="8149432" y="1682538"/>
            <a:chExt cx="3189288" cy="3526867"/>
          </a:xfrm>
        </p:grpSpPr>
        <p:sp>
          <p:nvSpPr>
            <p:cNvPr id="8218" name="Text Box 26"/>
            <p:cNvSpPr txBox="1">
              <a:spLocks noChangeArrowheads="1"/>
            </p:cNvSpPr>
            <p:nvPr/>
          </p:nvSpPr>
          <p:spPr bwMode="auto">
            <a:xfrm>
              <a:off x="8225632" y="4166265"/>
              <a:ext cx="303688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spcBef>
                  <a:spcPct val="0"/>
                </a:spcBef>
                <a:buFontTx/>
                <a:buNone/>
              </a:pPr>
              <a:r>
                <a:rPr lang="ru-RU" altLang="ru-RU" sz="2000" b="1" dirty="0"/>
                <a:t>2H</a:t>
              </a:r>
              <a:r>
                <a:rPr lang="ru-RU" altLang="ru-RU" sz="2000" b="1" baseline="30000" dirty="0"/>
                <a:t>+</a:t>
              </a:r>
              <a:r>
                <a:rPr lang="ru-RU" altLang="ru-RU" sz="2000" b="1" dirty="0"/>
                <a:t> + 2ē </a:t>
              </a:r>
              <a:r>
                <a:rPr lang="ru-RU" altLang="ru-RU" sz="2000" b="1" dirty="0">
                  <a:sym typeface="Symbol" panose="05050102010706020507" pitchFamily="18" charset="2"/>
                </a:rPr>
                <a:t></a:t>
              </a:r>
              <a:r>
                <a:rPr lang="ru-RU" altLang="ru-RU" sz="2000" b="1" dirty="0"/>
                <a:t> H</a:t>
              </a:r>
              <a:r>
                <a:rPr lang="ru-RU" altLang="ru-RU" sz="2000" b="1" baseline="-25000" dirty="0"/>
                <a:t>2         </a:t>
              </a:r>
              <a:r>
                <a:rPr lang="ru-RU" altLang="ru-RU" sz="2000" b="1" dirty="0" err="1"/>
                <a:t>pH</a:t>
              </a:r>
              <a:r>
                <a:rPr lang="ru-RU" altLang="ru-RU" sz="2000" b="1" dirty="0"/>
                <a:t> </a:t>
              </a:r>
              <a:r>
                <a:rPr lang="ru-RU" altLang="ru-RU" sz="2000" b="1" dirty="0">
                  <a:sym typeface="Symbol" panose="05050102010706020507" pitchFamily="18" charset="2"/>
                </a:rPr>
                <a:t></a:t>
              </a:r>
              <a:r>
                <a:rPr lang="ru-RU" altLang="ru-RU" sz="2000" b="1" dirty="0"/>
                <a:t> 7</a:t>
              </a:r>
            </a:p>
          </p:txBody>
        </p:sp>
        <p:grpSp>
          <p:nvGrpSpPr>
            <p:cNvPr id="5" name="Группа 4"/>
            <p:cNvGrpSpPr/>
            <p:nvPr/>
          </p:nvGrpSpPr>
          <p:grpSpPr>
            <a:xfrm>
              <a:off x="9186070" y="1682538"/>
              <a:ext cx="1646236" cy="2019299"/>
              <a:chOff x="7488239" y="1735139"/>
              <a:chExt cx="1646236" cy="2019299"/>
            </a:xfrm>
          </p:grpSpPr>
          <p:grpSp>
            <p:nvGrpSpPr>
              <p:cNvPr id="4" name="Group 76"/>
              <p:cNvGrpSpPr>
                <a:grpSpLocks/>
              </p:cNvGrpSpPr>
              <p:nvPr/>
            </p:nvGrpSpPr>
            <p:grpSpPr bwMode="auto">
              <a:xfrm>
                <a:off x="7988300" y="1735139"/>
                <a:ext cx="552450" cy="1976437"/>
                <a:chOff x="2332" y="1357"/>
                <a:chExt cx="348" cy="1245"/>
              </a:xfrm>
            </p:grpSpPr>
            <p:sp>
              <p:nvSpPr>
                <p:cNvPr id="15412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332" y="1357"/>
                  <a:ext cx="348" cy="3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just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000"/>
                    <a:t>H</a:t>
                  </a:r>
                  <a:r>
                    <a:rPr lang="ru-RU" altLang="ru-RU" sz="2000" baseline="-25000"/>
                    <a:t>2</a:t>
                  </a:r>
                  <a:r>
                    <a:rPr lang="ru-RU" altLang="ru-RU" sz="2000"/>
                    <a:t>  </a:t>
                  </a:r>
                </a:p>
              </p:txBody>
            </p:sp>
            <p:grpSp>
              <p:nvGrpSpPr>
                <p:cNvPr id="15413" name="Group 75"/>
                <p:cNvGrpSpPr>
                  <a:grpSpLocks/>
                </p:cNvGrpSpPr>
                <p:nvPr/>
              </p:nvGrpSpPr>
              <p:grpSpPr bwMode="auto">
                <a:xfrm>
                  <a:off x="2450" y="1650"/>
                  <a:ext cx="56" cy="952"/>
                  <a:chOff x="2762" y="1614"/>
                  <a:chExt cx="56" cy="952"/>
                </a:xfrm>
              </p:grpSpPr>
              <p:grpSp>
                <p:nvGrpSpPr>
                  <p:cNvPr id="15414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2762" y="1866"/>
                    <a:ext cx="56" cy="191"/>
                    <a:chOff x="8285" y="12685"/>
                    <a:chExt cx="105" cy="365"/>
                  </a:xfrm>
                </p:grpSpPr>
                <p:sp>
                  <p:nvSpPr>
                    <p:cNvPr id="15427" name="Oval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85" y="12685"/>
                      <a:ext cx="105" cy="105"/>
                    </a:xfrm>
                    <a:prstGeom prst="ellipse">
                      <a:avLst/>
                    </a:prstGeom>
                    <a:solidFill>
                      <a:srgbClr val="008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ru-RU" altLang="ru-RU" sz="2000"/>
                    </a:p>
                  </p:txBody>
                </p:sp>
                <p:sp>
                  <p:nvSpPr>
                    <p:cNvPr id="15428" name="Oval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85" y="12945"/>
                      <a:ext cx="105" cy="105"/>
                    </a:xfrm>
                    <a:prstGeom prst="ellipse">
                      <a:avLst/>
                    </a:prstGeom>
                    <a:solidFill>
                      <a:srgbClr val="008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ru-RU" altLang="ru-RU" sz="2000"/>
                    </a:p>
                  </p:txBody>
                </p:sp>
                <p:sp>
                  <p:nvSpPr>
                    <p:cNvPr id="15429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340" y="12795"/>
                      <a:ext cx="0" cy="165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5415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2762" y="1614"/>
                    <a:ext cx="56" cy="191"/>
                    <a:chOff x="8285" y="12685"/>
                    <a:chExt cx="105" cy="365"/>
                  </a:xfrm>
                </p:grpSpPr>
                <p:sp>
                  <p:nvSpPr>
                    <p:cNvPr id="15424" name="Oval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85" y="12685"/>
                      <a:ext cx="105" cy="105"/>
                    </a:xfrm>
                    <a:prstGeom prst="ellipse">
                      <a:avLst/>
                    </a:prstGeom>
                    <a:solidFill>
                      <a:srgbClr val="008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ru-RU" altLang="ru-RU" sz="2000"/>
                    </a:p>
                  </p:txBody>
                </p:sp>
                <p:sp>
                  <p:nvSpPr>
                    <p:cNvPr id="15425" name="Oval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85" y="12945"/>
                      <a:ext cx="105" cy="105"/>
                    </a:xfrm>
                    <a:prstGeom prst="ellipse">
                      <a:avLst/>
                    </a:prstGeom>
                    <a:solidFill>
                      <a:srgbClr val="008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ru-RU" altLang="ru-RU" sz="2000"/>
                    </a:p>
                  </p:txBody>
                </p:sp>
                <p:sp>
                  <p:nvSpPr>
                    <p:cNvPr id="15426" name="Line 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340" y="12795"/>
                      <a:ext cx="0" cy="165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5416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2762" y="2127"/>
                    <a:ext cx="56" cy="192"/>
                    <a:chOff x="8285" y="12685"/>
                    <a:chExt cx="105" cy="365"/>
                  </a:xfrm>
                </p:grpSpPr>
                <p:sp>
                  <p:nvSpPr>
                    <p:cNvPr id="15421" name="Oval 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85" y="12685"/>
                      <a:ext cx="105" cy="105"/>
                    </a:xfrm>
                    <a:prstGeom prst="ellipse">
                      <a:avLst/>
                    </a:prstGeom>
                    <a:solidFill>
                      <a:srgbClr val="008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ru-RU" altLang="ru-RU" sz="2000"/>
                    </a:p>
                  </p:txBody>
                </p:sp>
                <p:sp>
                  <p:nvSpPr>
                    <p:cNvPr id="15422" name="Oval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85" y="12945"/>
                      <a:ext cx="105" cy="105"/>
                    </a:xfrm>
                    <a:prstGeom prst="ellipse">
                      <a:avLst/>
                    </a:prstGeom>
                    <a:solidFill>
                      <a:srgbClr val="008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ru-RU" altLang="ru-RU" sz="2000"/>
                    </a:p>
                  </p:txBody>
                </p:sp>
                <p:sp>
                  <p:nvSpPr>
                    <p:cNvPr id="15423" name="Line 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340" y="12795"/>
                      <a:ext cx="0" cy="165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5417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2762" y="2374"/>
                    <a:ext cx="56" cy="192"/>
                    <a:chOff x="8285" y="12685"/>
                    <a:chExt cx="105" cy="365"/>
                  </a:xfrm>
                </p:grpSpPr>
                <p:sp>
                  <p:nvSpPr>
                    <p:cNvPr id="15418" name="Oval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85" y="12685"/>
                      <a:ext cx="105" cy="105"/>
                    </a:xfrm>
                    <a:prstGeom prst="ellipse">
                      <a:avLst/>
                    </a:prstGeom>
                    <a:solidFill>
                      <a:srgbClr val="008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ru-RU" altLang="ru-RU" sz="2000"/>
                    </a:p>
                  </p:txBody>
                </p:sp>
                <p:sp>
                  <p:nvSpPr>
                    <p:cNvPr id="15419" name="Oval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285" y="12945"/>
                      <a:ext cx="105" cy="105"/>
                    </a:xfrm>
                    <a:prstGeom prst="ellipse">
                      <a:avLst/>
                    </a:prstGeom>
                    <a:solidFill>
                      <a:srgbClr val="00800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algn="ctr">
                        <a:spcBef>
                          <a:spcPct val="0"/>
                        </a:spcBef>
                        <a:buFontTx/>
                        <a:buNone/>
                      </a:pPr>
                      <a:endParaRPr lang="ru-RU" altLang="ru-RU" sz="2000"/>
                    </a:p>
                  </p:txBody>
                </p:sp>
                <p:sp>
                  <p:nvSpPr>
                    <p:cNvPr id="15420" name="Line 4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340" y="12795"/>
                      <a:ext cx="0" cy="165"/>
                    </a:xfrm>
                    <a:prstGeom prst="lin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10" name="Group 74"/>
              <p:cNvGrpSpPr>
                <a:grpSpLocks/>
              </p:cNvGrpSpPr>
              <p:nvPr/>
            </p:nvGrpSpPr>
            <p:grpSpPr bwMode="auto">
              <a:xfrm>
                <a:off x="7488239" y="2128838"/>
                <a:ext cx="668337" cy="1625600"/>
                <a:chOff x="2017" y="1605"/>
                <a:chExt cx="421" cy="1024"/>
              </a:xfrm>
            </p:grpSpPr>
            <p:sp>
              <p:nvSpPr>
                <p:cNvPr id="15410" name="Rectangle 27"/>
                <p:cNvSpPr>
                  <a:spLocks noChangeArrowheads="1"/>
                </p:cNvSpPr>
                <p:nvPr/>
              </p:nvSpPr>
              <p:spPr bwMode="auto">
                <a:xfrm>
                  <a:off x="2017" y="1605"/>
                  <a:ext cx="421" cy="1024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ru-RU" altLang="ru-RU" sz="2000"/>
                </a:p>
              </p:txBody>
            </p:sp>
            <p:sp>
              <p:nvSpPr>
                <p:cNvPr id="1541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102" y="1690"/>
                  <a:ext cx="226" cy="208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000" tIns="0" rIns="36000" bIns="0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just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000"/>
                    <a:t>Pt</a:t>
                  </a:r>
                </a:p>
              </p:txBody>
            </p:sp>
          </p:grpSp>
          <p:grpSp>
            <p:nvGrpSpPr>
              <p:cNvPr id="11" name="Group 77"/>
              <p:cNvGrpSpPr>
                <a:grpSpLocks/>
              </p:cNvGrpSpPr>
              <p:nvPr/>
            </p:nvGrpSpPr>
            <p:grpSpPr bwMode="auto">
              <a:xfrm>
                <a:off x="8374063" y="1755775"/>
                <a:ext cx="760412" cy="1955800"/>
                <a:chOff x="2575" y="1370"/>
                <a:chExt cx="479" cy="1232"/>
              </a:xfrm>
            </p:grpSpPr>
            <p:grpSp>
              <p:nvGrpSpPr>
                <p:cNvPr id="15396" name="Group 46"/>
                <p:cNvGrpSpPr>
                  <a:grpSpLocks/>
                </p:cNvGrpSpPr>
                <p:nvPr/>
              </p:nvGrpSpPr>
              <p:grpSpPr bwMode="auto">
                <a:xfrm>
                  <a:off x="2575" y="1665"/>
                  <a:ext cx="218" cy="937"/>
                  <a:chOff x="8223" y="2603"/>
                  <a:chExt cx="405" cy="1785"/>
                </a:xfrm>
              </p:grpSpPr>
              <p:sp>
                <p:nvSpPr>
                  <p:cNvPr id="15398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8433" y="3993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399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8298" y="2928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0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8298" y="3188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1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8328" y="2603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2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8268" y="3623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3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8268" y="3408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4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8223" y="4008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5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8298" y="3813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6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8313" y="4283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7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8433" y="3483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8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8433" y="3083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  <p:sp>
                <p:nvSpPr>
                  <p:cNvPr id="15409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8523" y="2748"/>
                    <a:ext cx="105" cy="105"/>
                  </a:xfrm>
                  <a:prstGeom prst="ellipse">
                    <a:avLst/>
                  </a:prstGeom>
                  <a:solidFill>
                    <a:srgbClr val="00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ru-RU" altLang="ru-RU" sz="2000"/>
                  </a:p>
                </p:txBody>
              </p:sp>
            </p:grpSp>
            <p:sp>
              <p:nvSpPr>
                <p:cNvPr id="1539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617" y="1370"/>
                  <a:ext cx="437" cy="3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just">
                    <a:spcBef>
                      <a:spcPct val="0"/>
                    </a:spcBef>
                    <a:buFontTx/>
                    <a:buNone/>
                  </a:pPr>
                  <a:r>
                    <a:rPr lang="ru-RU" altLang="ru-RU" sz="2000"/>
                    <a:t>H</a:t>
                  </a:r>
                  <a:r>
                    <a:rPr lang="ru-RU" altLang="ru-RU" sz="2000" baseline="30000"/>
                    <a:t>+</a:t>
                  </a:r>
                  <a:r>
                    <a:rPr lang="ru-RU" altLang="ru-RU" sz="2000"/>
                    <a:t> </a:t>
                  </a:r>
                </a:p>
              </p:txBody>
            </p:sp>
          </p:grpSp>
        </p:grpSp>
        <p:sp>
          <p:nvSpPr>
            <p:cNvPr id="8254" name="Text Box 62"/>
            <p:cNvSpPr txBox="1">
              <a:spLocks noChangeArrowheads="1"/>
            </p:cNvSpPr>
            <p:nvPr/>
          </p:nvSpPr>
          <p:spPr bwMode="auto">
            <a:xfrm>
              <a:off x="8149432" y="4825230"/>
              <a:ext cx="3189288" cy="384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ru-RU" altLang="ru-RU" sz="2000" dirty="0"/>
                <a:t>2H</a:t>
              </a:r>
              <a:r>
                <a:rPr lang="ru-RU" altLang="ru-RU" sz="2000" baseline="-25000" dirty="0"/>
                <a:t>2</a:t>
              </a:r>
              <a:r>
                <a:rPr lang="ru-RU" altLang="ru-RU" sz="2000" dirty="0"/>
                <a:t>O+2ē </a:t>
              </a:r>
              <a:r>
                <a:rPr lang="ru-RU" altLang="ru-RU" sz="2000" dirty="0">
                  <a:sym typeface="Symbol" panose="05050102010706020507" pitchFamily="18" charset="2"/>
                </a:rPr>
                <a:t></a:t>
              </a:r>
              <a:r>
                <a:rPr lang="ru-RU" altLang="ru-RU" sz="2000" dirty="0"/>
                <a:t>H</a:t>
              </a:r>
              <a:r>
                <a:rPr lang="ru-RU" altLang="ru-RU" sz="2000" baseline="-25000" dirty="0"/>
                <a:t>2</a:t>
              </a:r>
              <a:r>
                <a:rPr lang="ru-RU" altLang="ru-RU" sz="2000" dirty="0"/>
                <a:t>+2OH</a:t>
              </a:r>
              <a:r>
                <a:rPr lang="ru-RU" altLang="ru-RU" sz="2000" baseline="30000" dirty="0"/>
                <a:t>- </a:t>
              </a:r>
              <a:r>
                <a:rPr lang="ru-RU" altLang="ru-RU" sz="2000" dirty="0" err="1"/>
                <a:t>pH</a:t>
              </a:r>
              <a:r>
                <a:rPr lang="ru-RU" altLang="ru-RU" sz="2000" dirty="0"/>
                <a:t> </a:t>
              </a:r>
              <a:r>
                <a:rPr lang="ru-RU" altLang="ru-RU" sz="2000" dirty="0">
                  <a:sym typeface="Symbol" panose="05050102010706020507" pitchFamily="18" charset="2"/>
                </a:rPr>
                <a:t></a:t>
              </a:r>
              <a:r>
                <a:rPr lang="ru-RU" altLang="ru-RU" sz="2000" dirty="0"/>
                <a:t> 7</a:t>
              </a: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5612756" y="1758951"/>
            <a:ext cx="1530350" cy="2903537"/>
            <a:chOff x="3268761" y="1938340"/>
            <a:chExt cx="1530350" cy="2903537"/>
          </a:xfrm>
        </p:grpSpPr>
        <p:grpSp>
          <p:nvGrpSpPr>
            <p:cNvPr id="2" name="Group 64"/>
            <p:cNvGrpSpPr>
              <a:grpSpLocks/>
            </p:cNvGrpSpPr>
            <p:nvPr/>
          </p:nvGrpSpPr>
          <p:grpSpPr bwMode="auto">
            <a:xfrm>
              <a:off x="3268761" y="2230439"/>
              <a:ext cx="1530350" cy="1935162"/>
              <a:chOff x="4580" y="2771"/>
              <a:chExt cx="964" cy="1219"/>
            </a:xfrm>
          </p:grpSpPr>
          <p:grpSp>
            <p:nvGrpSpPr>
              <p:cNvPr id="15430" name="Group 63"/>
              <p:cNvGrpSpPr>
                <a:grpSpLocks/>
              </p:cNvGrpSpPr>
              <p:nvPr/>
            </p:nvGrpSpPr>
            <p:grpSpPr bwMode="auto">
              <a:xfrm>
                <a:off x="4580" y="2771"/>
                <a:ext cx="964" cy="1219"/>
                <a:chOff x="4028" y="239"/>
                <a:chExt cx="964" cy="943"/>
              </a:xfrm>
            </p:grpSpPr>
            <p:sp>
              <p:nvSpPr>
                <p:cNvPr id="15432" name="Rectangle 5"/>
                <p:cNvSpPr>
                  <a:spLocks noChangeArrowheads="1"/>
                </p:cNvSpPr>
                <p:nvPr/>
              </p:nvSpPr>
              <p:spPr bwMode="auto">
                <a:xfrm>
                  <a:off x="4028" y="372"/>
                  <a:ext cx="964" cy="810"/>
                </a:xfrm>
                <a:prstGeom prst="rect">
                  <a:avLst/>
                </a:prstGeom>
                <a:solidFill>
                  <a:srgbClr val="CCFFFF">
                    <a:alpha val="50195"/>
                  </a:srgb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ru-RU" altLang="ru-RU" sz="2000"/>
                </a:p>
              </p:txBody>
            </p:sp>
            <p:sp>
              <p:nvSpPr>
                <p:cNvPr id="15433" name="Rectangle 22"/>
                <p:cNvSpPr>
                  <a:spLocks noChangeArrowheads="1"/>
                </p:cNvSpPr>
                <p:nvPr/>
              </p:nvSpPr>
              <p:spPr bwMode="auto">
                <a:xfrm>
                  <a:off x="4028" y="239"/>
                  <a:ext cx="964" cy="133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endParaRPr lang="ru-RU" altLang="ru-RU" sz="2000"/>
                </a:p>
              </p:txBody>
            </p:sp>
          </p:grpSp>
          <p:sp>
            <p:nvSpPr>
              <p:cNvPr id="15431" name="Text Box 9"/>
              <p:cNvSpPr txBox="1">
                <a:spLocks noChangeArrowheads="1"/>
              </p:cNvSpPr>
              <p:nvPr/>
            </p:nvSpPr>
            <p:spPr bwMode="auto">
              <a:xfrm>
                <a:off x="4634" y="3754"/>
                <a:ext cx="243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000" tIns="0" rIns="0" bIns="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FontTx/>
                  <a:buNone/>
                </a:pPr>
                <a:r>
                  <a:rPr lang="ru-RU" altLang="ru-RU" sz="2000"/>
                  <a:t>H</a:t>
                </a:r>
                <a:r>
                  <a:rPr lang="ru-RU" altLang="ru-RU" sz="2000" baseline="30000"/>
                  <a:t>+</a:t>
                </a:r>
              </a:p>
            </p:txBody>
          </p:sp>
        </p:grpSp>
        <p:grpSp>
          <p:nvGrpSpPr>
            <p:cNvPr id="13" name="Group 65"/>
            <p:cNvGrpSpPr>
              <a:grpSpLocks/>
            </p:cNvGrpSpPr>
            <p:nvPr/>
          </p:nvGrpSpPr>
          <p:grpSpPr bwMode="auto">
            <a:xfrm>
              <a:off x="3718025" y="1938340"/>
              <a:ext cx="638175" cy="1550987"/>
              <a:chOff x="291" y="1267"/>
              <a:chExt cx="402" cy="977"/>
            </a:xfrm>
          </p:grpSpPr>
          <p:sp>
            <p:nvSpPr>
              <p:cNvPr id="15393" name="Rectangle 6"/>
              <p:cNvSpPr>
                <a:spLocks noChangeArrowheads="1"/>
              </p:cNvSpPr>
              <p:nvPr/>
            </p:nvSpPr>
            <p:spPr bwMode="auto">
              <a:xfrm>
                <a:off x="291" y="1650"/>
                <a:ext cx="402" cy="59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94" name="Line 7"/>
              <p:cNvSpPr>
                <a:spLocks noChangeShapeType="1"/>
              </p:cNvSpPr>
              <p:nvPr/>
            </p:nvSpPr>
            <p:spPr bwMode="auto">
              <a:xfrm flipV="1">
                <a:off x="493" y="1267"/>
                <a:ext cx="0" cy="395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95" name="Text Box 8"/>
              <p:cNvSpPr txBox="1">
                <a:spLocks noChangeArrowheads="1"/>
              </p:cNvSpPr>
              <p:nvPr/>
            </p:nvSpPr>
            <p:spPr bwMode="auto">
              <a:xfrm>
                <a:off x="382" y="1867"/>
                <a:ext cx="235" cy="21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000" tIns="0" rIns="36000" bIns="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FontTx/>
                  <a:buNone/>
                </a:pPr>
                <a:r>
                  <a:rPr lang="ru-RU" altLang="ru-RU" sz="2000"/>
                  <a:t>Pt</a:t>
                </a:r>
              </a:p>
            </p:txBody>
          </p:sp>
        </p:grpSp>
        <p:grpSp>
          <p:nvGrpSpPr>
            <p:cNvPr id="14" name="Group 70"/>
            <p:cNvGrpSpPr>
              <a:grpSpLocks/>
            </p:cNvGrpSpPr>
            <p:nvPr/>
          </p:nvGrpSpPr>
          <p:grpSpPr bwMode="auto">
            <a:xfrm>
              <a:off x="3503712" y="2659064"/>
              <a:ext cx="1038225" cy="1052512"/>
              <a:chOff x="1116" y="1913"/>
              <a:chExt cx="654" cy="663"/>
            </a:xfrm>
          </p:grpSpPr>
          <p:sp>
            <p:nvSpPr>
              <p:cNvPr id="15382" name="Oval 10"/>
              <p:cNvSpPr>
                <a:spLocks noChangeArrowheads="1"/>
              </p:cNvSpPr>
              <p:nvPr/>
            </p:nvSpPr>
            <p:spPr bwMode="auto">
              <a:xfrm>
                <a:off x="1394" y="2520"/>
                <a:ext cx="59" cy="56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83" name="Oval 11"/>
              <p:cNvSpPr>
                <a:spLocks noChangeArrowheads="1"/>
              </p:cNvSpPr>
              <p:nvPr/>
            </p:nvSpPr>
            <p:spPr bwMode="auto">
              <a:xfrm>
                <a:off x="1478" y="2496"/>
                <a:ext cx="59" cy="56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84" name="Oval 12"/>
              <p:cNvSpPr>
                <a:spLocks noChangeArrowheads="1"/>
              </p:cNvSpPr>
              <p:nvPr/>
            </p:nvSpPr>
            <p:spPr bwMode="auto">
              <a:xfrm>
                <a:off x="1301" y="2464"/>
                <a:ext cx="59" cy="56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85" name="Oval 13"/>
              <p:cNvSpPr>
                <a:spLocks noChangeArrowheads="1"/>
              </p:cNvSpPr>
              <p:nvPr/>
            </p:nvSpPr>
            <p:spPr bwMode="auto">
              <a:xfrm>
                <a:off x="1653" y="2440"/>
                <a:ext cx="59" cy="56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86" name="Oval 14"/>
              <p:cNvSpPr>
                <a:spLocks noChangeArrowheads="1"/>
              </p:cNvSpPr>
              <p:nvPr/>
            </p:nvSpPr>
            <p:spPr bwMode="auto">
              <a:xfrm>
                <a:off x="1175" y="2384"/>
                <a:ext cx="59" cy="56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87" name="Oval 15"/>
              <p:cNvSpPr>
                <a:spLocks noChangeArrowheads="1"/>
              </p:cNvSpPr>
              <p:nvPr/>
            </p:nvSpPr>
            <p:spPr bwMode="auto">
              <a:xfrm>
                <a:off x="1116" y="2191"/>
                <a:ext cx="59" cy="56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88" name="Oval 16"/>
              <p:cNvSpPr>
                <a:spLocks noChangeArrowheads="1"/>
              </p:cNvSpPr>
              <p:nvPr/>
            </p:nvSpPr>
            <p:spPr bwMode="auto">
              <a:xfrm>
                <a:off x="1670" y="1913"/>
                <a:ext cx="58" cy="57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89" name="Oval 17"/>
              <p:cNvSpPr>
                <a:spLocks noChangeArrowheads="1"/>
              </p:cNvSpPr>
              <p:nvPr/>
            </p:nvSpPr>
            <p:spPr bwMode="auto">
              <a:xfrm>
                <a:off x="1167" y="2055"/>
                <a:ext cx="59" cy="56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90" name="Oval 18"/>
              <p:cNvSpPr>
                <a:spLocks noChangeArrowheads="1"/>
              </p:cNvSpPr>
              <p:nvPr/>
            </p:nvSpPr>
            <p:spPr bwMode="auto">
              <a:xfrm>
                <a:off x="1678" y="2247"/>
                <a:ext cx="59" cy="57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91" name="Oval 19"/>
              <p:cNvSpPr>
                <a:spLocks noChangeArrowheads="1"/>
              </p:cNvSpPr>
              <p:nvPr/>
            </p:nvSpPr>
            <p:spPr bwMode="auto">
              <a:xfrm>
                <a:off x="1175" y="1951"/>
                <a:ext cx="59" cy="56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92" name="Oval 21"/>
              <p:cNvSpPr>
                <a:spLocks noChangeArrowheads="1"/>
              </p:cNvSpPr>
              <p:nvPr/>
            </p:nvSpPr>
            <p:spPr bwMode="auto">
              <a:xfrm>
                <a:off x="1712" y="2023"/>
                <a:ext cx="58" cy="56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</p:grpSp>
        <p:grpSp>
          <p:nvGrpSpPr>
            <p:cNvPr id="15" name="Group 73"/>
            <p:cNvGrpSpPr>
              <a:grpSpLocks/>
            </p:cNvGrpSpPr>
            <p:nvPr/>
          </p:nvGrpSpPr>
          <p:grpSpPr bwMode="auto">
            <a:xfrm>
              <a:off x="3935511" y="3759202"/>
              <a:ext cx="712788" cy="1082675"/>
              <a:chOff x="1736" y="2282"/>
              <a:chExt cx="449" cy="682"/>
            </a:xfrm>
          </p:grpSpPr>
          <p:sp>
            <p:nvSpPr>
              <p:cNvPr id="15379" name="Text Box 4"/>
              <p:cNvSpPr txBox="1">
                <a:spLocks noChangeArrowheads="1"/>
              </p:cNvSpPr>
              <p:nvPr/>
            </p:nvSpPr>
            <p:spPr bwMode="auto">
              <a:xfrm>
                <a:off x="1909" y="2626"/>
                <a:ext cx="27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000" tIns="0" rIns="36000" bIns="0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>
                  <a:spcBef>
                    <a:spcPct val="0"/>
                  </a:spcBef>
                  <a:buFontTx/>
                  <a:buNone/>
                </a:pPr>
                <a:r>
                  <a:rPr lang="ru-RU" altLang="ru-RU" sz="2000"/>
                  <a:t>H</a:t>
                </a:r>
                <a:r>
                  <a:rPr lang="ru-RU" altLang="ru-RU" sz="2000" baseline="-25000"/>
                  <a:t>2</a:t>
                </a:r>
              </a:p>
            </p:txBody>
          </p:sp>
          <p:sp>
            <p:nvSpPr>
              <p:cNvPr id="15380" name="Rectangle 20"/>
              <p:cNvSpPr>
                <a:spLocks noChangeArrowheads="1"/>
              </p:cNvSpPr>
              <p:nvPr/>
            </p:nvSpPr>
            <p:spPr bwMode="auto">
              <a:xfrm>
                <a:off x="1736" y="2282"/>
                <a:ext cx="141" cy="572"/>
              </a:xfrm>
              <a:prstGeom prst="rect">
                <a:avLst/>
              </a:prstGeom>
              <a:solidFill>
                <a:srgbClr val="339966">
                  <a:alpha val="50195"/>
                </a:srgb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000"/>
              </a:p>
            </p:txBody>
          </p:sp>
          <p:sp>
            <p:nvSpPr>
              <p:cNvPr id="15381" name="Line 23"/>
              <p:cNvSpPr>
                <a:spLocks noChangeShapeType="1"/>
              </p:cNvSpPr>
              <p:nvPr/>
            </p:nvSpPr>
            <p:spPr bwMode="auto">
              <a:xfrm flipV="1">
                <a:off x="1808" y="2657"/>
                <a:ext cx="0" cy="307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6" name="Group 80"/>
          <p:cNvGrpSpPr>
            <a:grpSpLocks/>
          </p:cNvGrpSpPr>
          <p:nvPr/>
        </p:nvGrpSpPr>
        <p:grpSpPr bwMode="auto">
          <a:xfrm>
            <a:off x="7852747" y="5727274"/>
            <a:ext cx="3086100" cy="711200"/>
            <a:chOff x="3636" y="3416"/>
            <a:chExt cx="1944" cy="448"/>
          </a:xfrm>
        </p:grpSpPr>
        <p:sp>
          <p:nvSpPr>
            <p:cNvPr id="15376" name="AutoShape 61"/>
            <p:cNvSpPr>
              <a:spLocks noChangeArrowheads="1"/>
            </p:cNvSpPr>
            <p:nvPr/>
          </p:nvSpPr>
          <p:spPr bwMode="auto">
            <a:xfrm>
              <a:off x="3636" y="3504"/>
              <a:ext cx="491" cy="192"/>
            </a:xfrm>
            <a:prstGeom prst="rightArrow">
              <a:avLst>
                <a:gd name="adj1" fmla="val 50000"/>
                <a:gd name="adj2" fmla="val 54425"/>
              </a:avLst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graphicFrame>
          <p:nvGraphicFramePr>
            <p:cNvPr id="15377" name="Object 78"/>
            <p:cNvGraphicFramePr>
              <a:graphicFrameLocks noChangeAspect="1"/>
            </p:cNvGraphicFramePr>
            <p:nvPr/>
          </p:nvGraphicFramePr>
          <p:xfrm>
            <a:off x="4254" y="3416"/>
            <a:ext cx="1313" cy="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2" name="Equation" r:id="rId4" imgW="889000" imgH="279400" progId="Equation.3">
                    <p:embed/>
                  </p:oleObj>
                </mc:Choice>
                <mc:Fallback>
                  <p:oleObj name="Equation" r:id="rId4" imgW="889000" imgH="2794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54" y="3416"/>
                          <a:ext cx="1313" cy="4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78" name="Rectangle 79"/>
            <p:cNvSpPr>
              <a:spLocks noChangeArrowheads="1"/>
            </p:cNvSpPr>
            <p:nvPr/>
          </p:nvSpPr>
          <p:spPr bwMode="auto">
            <a:xfrm>
              <a:off x="4140" y="3420"/>
              <a:ext cx="1440" cy="444"/>
            </a:xfrm>
            <a:prstGeom prst="rect">
              <a:avLst/>
            </a:prstGeom>
            <a:noFill/>
            <a:ln w="571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</p:grpSp>
      <p:pic>
        <p:nvPicPr>
          <p:cNvPr id="5125" name="Picture 5" descr="https://i.pinimg.com/564x/af/68/01/af6801ed39947e4483186d5add6f3e6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33" y="1198645"/>
            <a:ext cx="4438250" cy="3712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820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06062" y="260350"/>
            <a:ext cx="1153947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 dirty="0">
                <a:solidFill>
                  <a:srgbClr val="CC0000"/>
                </a:solidFill>
              </a:rPr>
              <a:t>СТАНДАРТНЫЙ ЭЛЕКТРОДНЫЙ </a:t>
            </a:r>
            <a:r>
              <a:rPr lang="ru-RU" altLang="ru-RU" sz="2400" b="1" dirty="0">
                <a:solidFill>
                  <a:srgbClr val="C00000"/>
                </a:solidFill>
              </a:rPr>
              <a:t>ПОТЕНЦИАЛ</a:t>
            </a:r>
            <a:r>
              <a:rPr lang="ru-RU" altLang="ru-RU" sz="2400" b="1" dirty="0">
                <a:solidFill>
                  <a:srgbClr val="CC0000"/>
                </a:solidFill>
              </a:rPr>
              <a:t> </a:t>
            </a:r>
            <a:r>
              <a:rPr lang="ru-RU" altLang="ru-RU" sz="2400" b="1" dirty="0" smtClean="0">
                <a:solidFill>
                  <a:srgbClr val="CC0000"/>
                </a:solidFill>
              </a:rPr>
              <a:t>(</a:t>
            </a:r>
            <a:r>
              <a:rPr lang="el-GR" alt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altLang="ru-RU" sz="2400" b="1" i="1" baseline="30000" dirty="0" smtClean="0">
                <a:solidFill>
                  <a:srgbClr val="CC0000"/>
                </a:solidFill>
              </a:rPr>
              <a:t>0</a:t>
            </a:r>
            <a:r>
              <a:rPr lang="ru-RU" altLang="ru-RU" sz="2400" b="1" dirty="0">
                <a:solidFill>
                  <a:srgbClr val="CC0000"/>
                </a:solidFill>
              </a:rPr>
              <a:t>)</a:t>
            </a:r>
            <a:r>
              <a:rPr lang="ru-RU" altLang="ru-RU" sz="2400" dirty="0"/>
              <a:t> – потенциал данного электродного процесса при концентрациях каждого из участвующих веществ 1 моль/л</a:t>
            </a:r>
          </a:p>
          <a:p>
            <a:pPr>
              <a:spcBef>
                <a:spcPct val="50000"/>
              </a:spcBef>
            </a:pPr>
            <a:endParaRPr lang="ru-RU" altLang="ru-RU" sz="2400" dirty="0"/>
          </a:p>
          <a:p>
            <a:pPr>
              <a:spcBef>
                <a:spcPct val="50000"/>
              </a:spcBef>
            </a:pPr>
            <a:r>
              <a:rPr lang="ru-RU" altLang="ru-RU" sz="2400" dirty="0"/>
              <a:t>Стандартный электродный потенциал определяется экспериментально относительно  </a:t>
            </a:r>
            <a:r>
              <a:rPr lang="ru-RU" altLang="ru-RU" sz="2400" b="1" dirty="0">
                <a:solidFill>
                  <a:schemeClr val="accent2"/>
                </a:solidFill>
              </a:rPr>
              <a:t>стандартного водородного электрода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514850" y="2870474"/>
                <a:ext cx="4443212" cy="844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num>
                            <m:den>
                              <m:sSub>
                                <m:sSubPr>
                                  <m:ctrlPr>
                                    <a:rPr lang="ru-RU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sub>
                        <m:sup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bSup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В</m:t>
                      </m:r>
                    </m:oMath>
                  </m:oMathPara>
                </a14:m>
                <a:endParaRPr lang="ru-RU" sz="2800" b="1" dirty="0" smtClean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4850" y="2870474"/>
                <a:ext cx="4443212" cy="8443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472086" y="4128102"/>
                <a:ext cx="4528740" cy="8443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num>
                            <m:den>
                              <m:sSub>
                                <m:sSub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sub>
                        <m:sup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bSup>
                      <m:r>
                        <a:rPr lang="en-US" sz="2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 +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𝟎𝟓𝟗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800" b="1" i="0" smtClean="0">
                              <a:latin typeface="Cambria Math" panose="02040503050406030204" pitchFamily="18" charset="0"/>
                            </a:rPr>
                            <m:t>𝐥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𝐠</m:t>
                          </m:r>
                        </m:fName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𝑯</m:t>
                              </m:r>
                            </m:e>
                            <m:sup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func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086" y="4128102"/>
                <a:ext cx="4528740" cy="84433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5905923" y="5510837"/>
                <a:ext cx="3904210" cy="8443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ru-RU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num>
                            <m:den>
                              <m:sSub>
                                <m:sSubPr>
                                  <m:ctrlPr>
                                    <a:rPr lang="ru-RU" sz="2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</m:sub>
                        <m:sup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bSup>
                      <m:r>
                        <a:rPr lang="en-US" sz="2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𝟎𝟓𝟗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𝐩𝐇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923" y="5510837"/>
                <a:ext cx="3904210" cy="84433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1455313" y="2979078"/>
            <a:ext cx="3301702" cy="36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b="1" dirty="0"/>
              <a:t>2H</a:t>
            </a:r>
            <a:r>
              <a:rPr lang="ru-RU" altLang="ru-RU" b="1" baseline="30000" dirty="0"/>
              <a:t>+</a:t>
            </a:r>
            <a:r>
              <a:rPr lang="ru-RU" altLang="ru-RU" b="1" dirty="0"/>
              <a:t> + 2ē </a:t>
            </a:r>
            <a:r>
              <a:rPr lang="ru-RU" altLang="ru-RU" b="1" dirty="0">
                <a:sym typeface="Symbol" panose="05050102010706020507" pitchFamily="18" charset="2"/>
              </a:rPr>
              <a:t></a:t>
            </a:r>
            <a:r>
              <a:rPr lang="ru-RU" altLang="ru-RU" b="1" dirty="0"/>
              <a:t> </a:t>
            </a:r>
            <a:r>
              <a:rPr lang="ru-RU" altLang="ru-RU" b="1" dirty="0" smtClean="0"/>
              <a:t>H</a:t>
            </a:r>
            <a:r>
              <a:rPr lang="ru-RU" altLang="ru-RU" b="1" baseline="-25000" dirty="0" smtClean="0"/>
              <a:t>2</a:t>
            </a:r>
            <a:endParaRPr lang="ru-RU" altLang="ru-RU" b="1" dirty="0"/>
          </a:p>
        </p:txBody>
      </p:sp>
    </p:spTree>
    <p:extLst>
      <p:ext uri="{BB962C8B-B14F-4D97-AF65-F5344CB8AC3E}">
        <p14:creationId xmlns:p14="http://schemas.microsoft.com/office/powerpoint/2010/main" val="422120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D1C47A9-55F6-493D-AA4A-A18D92855D21}" type="slidenum">
              <a:rPr lang="ru-RU" altLang="ru-RU" sz="1400"/>
              <a:pPr eaLnBrk="1" hangingPunct="1"/>
              <a:t>8</a:t>
            </a:fld>
            <a:endParaRPr lang="ru-RU" altLang="ru-RU" sz="1400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264443" y="2826224"/>
            <a:ext cx="15001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800"/>
              <a:t>Н.Н.Бекетов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390650" y="78214"/>
            <a:ext cx="9277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dirty="0"/>
              <a:t>Электрохимический ряд напряжения металлов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1390650" y="4005263"/>
            <a:ext cx="9277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/>
              <a:t>Li, K, Ba, Na, Mg, Al, Ti, Mn, Zn, Cr, Fe,Cd,</a:t>
            </a:r>
            <a:endParaRPr lang="ru-RU" altLang="ru-RU" sz="3600" b="1"/>
          </a:p>
          <a:p>
            <a:pPr eaLnBrk="1" hangingPunct="1"/>
            <a:endParaRPr lang="ru-RU" altLang="ru-RU" sz="3600" b="1"/>
          </a:p>
          <a:p>
            <a:pPr eaLnBrk="1" hangingPunct="1"/>
            <a:r>
              <a:rPr lang="en-US" altLang="ru-RU" sz="3600" b="1"/>
              <a:t>Co, Ni, Sn, Pb, H, Bi, Cu, Ag, Hg, Pt. Au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V="1">
            <a:off x="4151314" y="3789364"/>
            <a:ext cx="5832475" cy="71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1" name="Line 10"/>
          <p:cNvSpPr>
            <a:spLocks noChangeShapeType="1"/>
          </p:cNvSpPr>
          <p:nvPr/>
        </p:nvSpPr>
        <p:spPr bwMode="auto">
          <a:xfrm flipV="1">
            <a:off x="1703389" y="5876925"/>
            <a:ext cx="5832475" cy="71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1524000" y="3860800"/>
            <a:ext cx="27003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3" name="Line 12"/>
          <p:cNvSpPr>
            <a:spLocks noChangeShapeType="1"/>
          </p:cNvSpPr>
          <p:nvPr/>
        </p:nvSpPr>
        <p:spPr bwMode="auto">
          <a:xfrm>
            <a:off x="7535864" y="5876925"/>
            <a:ext cx="31321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4" name="Rectangle 13"/>
          <p:cNvSpPr>
            <a:spLocks noChangeArrowheads="1"/>
          </p:cNvSpPr>
          <p:nvPr/>
        </p:nvSpPr>
        <p:spPr bwMode="auto">
          <a:xfrm>
            <a:off x="3216275" y="3284538"/>
            <a:ext cx="5784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Усиливаются окислительные св-ва Ме</a:t>
            </a:r>
            <a:r>
              <a:rPr lang="ru-RU" altLang="ru-RU" baseline="30000"/>
              <a:t>+</a:t>
            </a:r>
          </a:p>
        </p:txBody>
      </p:sp>
      <p:sp>
        <p:nvSpPr>
          <p:cNvPr id="3085" name="Rectangle 14"/>
          <p:cNvSpPr>
            <a:spLocks noChangeArrowheads="1"/>
          </p:cNvSpPr>
          <p:nvPr/>
        </p:nvSpPr>
        <p:spPr bwMode="auto">
          <a:xfrm>
            <a:off x="2351089" y="5949950"/>
            <a:ext cx="6308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Усиливаются восстановительные св-ва Ме</a:t>
            </a:r>
          </a:p>
        </p:txBody>
      </p:sp>
      <p:graphicFrame>
        <p:nvGraphicFramePr>
          <p:cNvPr id="3074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130009"/>
              </p:ext>
            </p:extLst>
          </p:nvPr>
        </p:nvGraphicFramePr>
        <p:xfrm>
          <a:off x="6018212" y="1010145"/>
          <a:ext cx="5184775" cy="155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Точечный рисунок" r:id="rId3" imgW="3685714" imgH="1104762" progId="Paint.Picture">
                  <p:embed/>
                </p:oleObj>
              </mc:Choice>
              <mc:Fallback>
                <p:oleObj name="Точечный рисунок" r:id="rId3" imgW="3685714" imgH="110476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212" y="1010145"/>
                        <a:ext cx="5184775" cy="155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Picture 4" descr="Николай Бекетов / Источник изображения: Википедия (общественное достояние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879" y="780153"/>
            <a:ext cx="3503176" cy="197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366389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673225" y="933450"/>
            <a:ext cx="8775700" cy="361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/>
              <a:t>А(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) </a:t>
            </a:r>
            <a:r>
              <a:rPr lang="en-US" altLang="ru-RU" sz="2000" b="1"/>
              <a:t>Me</a:t>
            </a:r>
            <a:r>
              <a:rPr lang="ru-RU" altLang="ru-RU" sz="2000" b="1" baseline="30000"/>
              <a:t>0</a:t>
            </a:r>
            <a:r>
              <a:rPr lang="ru-RU" altLang="ru-RU" sz="2000" b="1"/>
              <a:t>|</a:t>
            </a:r>
            <a:r>
              <a:rPr lang="en-US" altLang="ru-RU" sz="2000" b="1"/>
              <a:t>Me</a:t>
            </a:r>
            <a:r>
              <a:rPr lang="en-US" altLang="ru-RU" sz="2000" b="1" baseline="30000"/>
              <a:t>n+</a:t>
            </a:r>
            <a:r>
              <a:rPr lang="ru-RU" altLang="ru-RU" sz="2000" b="1"/>
              <a:t>||2H</a:t>
            </a:r>
            <a:r>
              <a:rPr lang="ru-RU" altLang="ru-RU" sz="2000" b="1" baseline="30000"/>
              <a:t>+</a:t>
            </a:r>
            <a:r>
              <a:rPr lang="ru-RU" altLang="ru-RU" sz="2000" b="1"/>
              <a:t>|H</a:t>
            </a:r>
            <a:r>
              <a:rPr lang="ru-RU" altLang="ru-RU" sz="2000" b="1" baseline="-25000"/>
              <a:t>2</a:t>
            </a:r>
            <a:r>
              <a:rPr lang="ru-RU" altLang="ru-RU" sz="2000" b="1" baseline="30000"/>
              <a:t>0</a:t>
            </a:r>
            <a:r>
              <a:rPr lang="ru-RU" altLang="ru-RU" sz="2000" b="1"/>
              <a:t>(</a:t>
            </a:r>
            <a:r>
              <a:rPr lang="en-US" altLang="ru-RU" sz="2000" b="1"/>
              <a:t>Pt</a:t>
            </a:r>
            <a:r>
              <a:rPr lang="ru-RU" altLang="ru-RU" sz="2000" b="1"/>
              <a:t>) (+)К        </a:t>
            </a:r>
            <a:r>
              <a:rPr lang="ru-RU" altLang="ru-RU" sz="2000"/>
              <a:t>или        </a:t>
            </a:r>
            <a:r>
              <a:rPr lang="ru-RU" altLang="ru-RU" sz="2000" b="1"/>
              <a:t>А(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) (</a:t>
            </a:r>
            <a:r>
              <a:rPr lang="en-US" altLang="ru-RU" sz="2000" b="1"/>
              <a:t>Pt</a:t>
            </a:r>
            <a:r>
              <a:rPr lang="ru-RU" altLang="ru-RU" sz="2000" b="1"/>
              <a:t>)H</a:t>
            </a:r>
            <a:r>
              <a:rPr lang="ru-RU" altLang="ru-RU" sz="2000" b="1" baseline="-25000"/>
              <a:t>2</a:t>
            </a:r>
            <a:r>
              <a:rPr lang="ru-RU" altLang="ru-RU" sz="2000" b="1" baseline="30000"/>
              <a:t>0</a:t>
            </a:r>
            <a:r>
              <a:rPr lang="ru-RU" altLang="ru-RU" sz="2000" b="1"/>
              <a:t>, |2H</a:t>
            </a:r>
            <a:r>
              <a:rPr lang="ru-RU" altLang="ru-RU" sz="2000" b="1" baseline="30000"/>
              <a:t>+</a:t>
            </a:r>
            <a:r>
              <a:rPr lang="ru-RU" altLang="ru-RU" sz="2000" b="1"/>
              <a:t>||</a:t>
            </a:r>
            <a:r>
              <a:rPr lang="en-US" altLang="ru-RU" sz="2000" b="1"/>
              <a:t>Me</a:t>
            </a:r>
            <a:r>
              <a:rPr lang="en-US" altLang="ru-RU" sz="2000" b="1" baseline="30000"/>
              <a:t>n+</a:t>
            </a:r>
            <a:r>
              <a:rPr lang="ru-RU" altLang="ru-RU" sz="2000" b="1"/>
              <a:t>|</a:t>
            </a:r>
            <a:r>
              <a:rPr lang="en-US" altLang="ru-RU" sz="2000" b="1"/>
              <a:t>Me</a:t>
            </a:r>
            <a:r>
              <a:rPr lang="ru-RU" altLang="ru-RU" sz="2000" b="1" baseline="30000"/>
              <a:t>0 </a:t>
            </a:r>
            <a:r>
              <a:rPr lang="ru-RU" altLang="ru-RU" sz="2000" b="1"/>
              <a:t>(+)К</a:t>
            </a:r>
            <a:endParaRPr lang="ru-RU" altLang="ru-RU" sz="1000" b="1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847528" y="1371601"/>
            <a:ext cx="8317235" cy="701675"/>
          </a:xfrm>
          <a:prstGeom prst="rect">
            <a:avLst/>
          </a:prstGeom>
          <a:solidFill>
            <a:srgbClr val="FFFF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dirty="0"/>
              <a:t>если	</a:t>
            </a:r>
            <a:r>
              <a:rPr lang="en-US" altLang="ru-RU" sz="2000" dirty="0"/>
              <a:t>C</a:t>
            </a:r>
            <a:r>
              <a:rPr lang="en-US" altLang="ru-RU" sz="2000" baseline="-25000" dirty="0"/>
              <a:t>H</a:t>
            </a:r>
            <a:r>
              <a:rPr lang="en-US" altLang="ru-RU" sz="2000" baseline="30000" dirty="0"/>
              <a:t>+</a:t>
            </a:r>
            <a:r>
              <a:rPr lang="ru-RU" altLang="ru-RU" sz="2000" dirty="0"/>
              <a:t> = 1 моль/л;  </a:t>
            </a:r>
            <a:r>
              <a:rPr lang="ru-RU" altLang="ru-RU" sz="2000" i="1" dirty="0"/>
              <a:t>Т</a:t>
            </a:r>
            <a:r>
              <a:rPr lang="ru-RU" altLang="ru-RU" sz="2000" i="1" baseline="30000" dirty="0"/>
              <a:t>0</a:t>
            </a:r>
            <a:r>
              <a:rPr lang="ru-RU" altLang="ru-RU" sz="2000" dirty="0"/>
              <a:t> = 298 К;</a:t>
            </a:r>
            <a:r>
              <a:rPr lang="ru-RU" altLang="ru-RU" sz="2000" i="1" dirty="0"/>
              <a:t>  Р</a:t>
            </a:r>
            <a:r>
              <a:rPr lang="ru-RU" altLang="ru-RU" sz="2000" i="1" baseline="30000" dirty="0"/>
              <a:t>0</a:t>
            </a:r>
            <a:r>
              <a:rPr lang="ru-RU" altLang="ru-RU" sz="2000" dirty="0"/>
              <a:t>=1.013</a:t>
            </a:r>
            <a:r>
              <a:rPr lang="ru-RU" altLang="ru-RU" sz="2000" dirty="0">
                <a:sym typeface="Symbol" panose="05050102010706020507" pitchFamily="18" charset="2"/>
              </a:rPr>
              <a:t></a:t>
            </a:r>
            <a:r>
              <a:rPr lang="ru-RU" altLang="ru-RU" sz="2000" dirty="0"/>
              <a:t>10</a:t>
            </a:r>
            <a:r>
              <a:rPr lang="ru-RU" altLang="ru-RU" sz="2000" baseline="30000" dirty="0"/>
              <a:t>5</a:t>
            </a:r>
            <a:r>
              <a:rPr lang="ru-RU" altLang="ru-RU" sz="2000" dirty="0"/>
              <a:t> Па;  </a:t>
            </a:r>
            <a:r>
              <a:rPr lang="en-US" altLang="ru-RU" sz="2000" u="sng" dirty="0"/>
              <a:t>I = 0</a:t>
            </a:r>
            <a:r>
              <a:rPr lang="ru-RU" altLang="ru-RU" sz="2000" u="sng" dirty="0"/>
              <a:t>,</a:t>
            </a:r>
            <a:r>
              <a:rPr lang="en-US" altLang="ru-RU" sz="2000" u="sng" dirty="0"/>
              <a:t> А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000" dirty="0" err="1" smtClean="0"/>
              <a:t>C</a:t>
            </a:r>
            <a:r>
              <a:rPr lang="en-US" altLang="ru-RU" sz="2000" baseline="-25000" dirty="0" err="1" smtClean="0"/>
              <a:t>Ме</a:t>
            </a:r>
            <a:r>
              <a:rPr lang="en-US" altLang="ru-RU" sz="2000" baseline="30000" dirty="0"/>
              <a:t>+ </a:t>
            </a:r>
            <a:r>
              <a:rPr lang="ru-RU" altLang="ru-RU" sz="2000" dirty="0"/>
              <a:t>= 1 моль/л 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1000" dirty="0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559496" y="2492376"/>
          <a:ext cx="21367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4" imgW="1040948" imgH="279279" progId="Equation.3">
                  <p:embed/>
                </p:oleObj>
              </mc:Choice>
              <mc:Fallback>
                <p:oleObj name="Equation" r:id="rId4" imgW="1040948" imgH="27927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496" y="2492376"/>
                        <a:ext cx="21367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8655325" y="2545342"/>
          <a:ext cx="18748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6" imgW="1040948" imgH="279279" progId="Equation.3">
                  <p:embed/>
                </p:oleObj>
              </mc:Choice>
              <mc:Fallback>
                <p:oleObj name="Equation" r:id="rId6" imgW="1040948" imgH="27927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5325" y="2545342"/>
                        <a:ext cx="187483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243549" y="3238765"/>
            <a:ext cx="8115300" cy="3714750"/>
            <a:chOff x="468" y="1956"/>
            <a:chExt cx="5112" cy="2340"/>
          </a:xfrm>
        </p:grpSpPr>
        <p:graphicFrame>
          <p:nvGraphicFramePr>
            <p:cNvPr id="17422" name="Object 13"/>
            <p:cNvGraphicFramePr>
              <a:graphicFrameLocks noChangeAspect="1"/>
            </p:cNvGraphicFramePr>
            <p:nvPr/>
          </p:nvGraphicFramePr>
          <p:xfrm>
            <a:off x="468" y="2220"/>
            <a:ext cx="5112" cy="20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4" name="Документ" r:id="rId8" imgW="8293100" imgH="3370580" progId="Word.Document.8">
                    <p:embed/>
                  </p:oleObj>
                </mc:Choice>
                <mc:Fallback>
                  <p:oleObj name="Документ" r:id="rId8" imgW="8293100" imgH="3370580" progId="Word.Documen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8" y="2220"/>
                          <a:ext cx="5112" cy="20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23" name="Text Box 14"/>
            <p:cNvSpPr txBox="1">
              <a:spLocks noChangeArrowheads="1"/>
            </p:cNvSpPr>
            <p:nvPr/>
          </p:nvSpPr>
          <p:spPr bwMode="auto">
            <a:xfrm>
              <a:off x="1085" y="1956"/>
              <a:ext cx="3480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ru-RU" altLang="ru-RU" sz="2000" b="1"/>
                <a:t>Стандартные электродные потенциалы (</a:t>
              </a:r>
              <a:r>
                <a:rPr lang="ru-RU" altLang="ru-RU" sz="2000" b="1">
                  <a:sym typeface="Symbol" panose="05050102010706020507" pitchFamily="18" charset="2"/>
                </a:rPr>
                <a:t></a:t>
              </a:r>
              <a:r>
                <a:rPr lang="ru-RU" altLang="ru-RU" sz="2000" b="1" baseline="30000"/>
                <a:t>0</a:t>
              </a:r>
              <a:r>
                <a:rPr lang="ru-RU" altLang="ru-RU" sz="2000" b="1"/>
                <a:t>, В</a:t>
              </a:r>
              <a:r>
                <a:rPr lang="ru-RU" altLang="ru-RU" sz="1000" b="1"/>
                <a:t>) 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064320" y="2259013"/>
            <a:ext cx="4229100" cy="909638"/>
            <a:chOff x="1908" y="135"/>
            <a:chExt cx="1815" cy="573"/>
          </a:xfrm>
        </p:grpSpPr>
        <p:sp>
          <p:nvSpPr>
            <p:cNvPr id="17417" name="AutoShape 15"/>
            <p:cNvSpPr>
              <a:spLocks noChangeArrowheads="1"/>
            </p:cNvSpPr>
            <p:nvPr/>
          </p:nvSpPr>
          <p:spPr bwMode="auto">
            <a:xfrm>
              <a:off x="1908" y="372"/>
              <a:ext cx="399" cy="150"/>
            </a:xfrm>
            <a:prstGeom prst="rightArrow">
              <a:avLst>
                <a:gd name="adj1" fmla="val 50000"/>
                <a:gd name="adj2" fmla="val 66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sp>
          <p:nvSpPr>
            <p:cNvPr id="17418" name="AutoShape 16"/>
            <p:cNvSpPr>
              <a:spLocks noChangeArrowheads="1"/>
            </p:cNvSpPr>
            <p:nvPr/>
          </p:nvSpPr>
          <p:spPr bwMode="auto">
            <a:xfrm flipH="1">
              <a:off x="3324" y="372"/>
              <a:ext cx="399" cy="150"/>
            </a:xfrm>
            <a:prstGeom prst="rightArrow">
              <a:avLst>
                <a:gd name="adj1" fmla="val 50000"/>
                <a:gd name="adj2" fmla="val 66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ru-RU" altLang="ru-RU" sz="2000"/>
            </a:p>
          </p:txBody>
        </p:sp>
        <p:grpSp>
          <p:nvGrpSpPr>
            <p:cNvPr id="17419" name="Group 23"/>
            <p:cNvGrpSpPr>
              <a:grpSpLocks/>
            </p:cNvGrpSpPr>
            <p:nvPr/>
          </p:nvGrpSpPr>
          <p:grpSpPr bwMode="auto">
            <a:xfrm>
              <a:off x="2310" y="135"/>
              <a:ext cx="1039" cy="573"/>
              <a:chOff x="2358" y="1275"/>
              <a:chExt cx="1039" cy="573"/>
            </a:xfrm>
          </p:grpSpPr>
          <p:sp>
            <p:nvSpPr>
              <p:cNvPr id="17420" name="Text Box 7"/>
              <p:cNvSpPr txBox="1">
                <a:spLocks noChangeArrowheads="1"/>
              </p:cNvSpPr>
              <p:nvPr/>
            </p:nvSpPr>
            <p:spPr bwMode="auto">
              <a:xfrm>
                <a:off x="2358" y="1280"/>
                <a:ext cx="1014" cy="56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ru-RU" altLang="ru-RU" sz="2400" dirty="0">
                  <a:sym typeface="Symbol" panose="05050102010706020507" pitchFamily="18" charset="2"/>
                </a:endParaRPr>
              </a:p>
              <a:p>
                <a:pPr algn="ctr">
                  <a:lnSpc>
                    <a:spcPct val="140000"/>
                  </a:lnSpc>
                  <a:spcBef>
                    <a:spcPct val="0"/>
                  </a:spcBef>
                  <a:buFontTx/>
                  <a:buNone/>
                </a:pPr>
                <a:r>
                  <a:rPr lang="ru-RU" altLang="ru-RU" sz="2400" b="1" dirty="0">
                    <a:sym typeface="Symbol" panose="05050102010706020507" pitchFamily="18" charset="2"/>
                  </a:rPr>
                  <a:t></a:t>
                </a:r>
                <a:r>
                  <a:rPr lang="ru-RU" altLang="ru-RU" sz="2400" b="1" baseline="30000" dirty="0"/>
                  <a:t>0</a:t>
                </a:r>
                <a:r>
                  <a:rPr lang="ru-RU" altLang="ru-RU" sz="2400" b="1" baseline="-25000" dirty="0"/>
                  <a:t> </a:t>
                </a:r>
                <a:r>
                  <a:rPr lang="en-US" altLang="ru-RU" sz="2400" baseline="-25000" dirty="0"/>
                  <a:t>Me</a:t>
                </a:r>
                <a:r>
                  <a:rPr lang="en-US" altLang="ru-RU" sz="2400" baseline="30000" dirty="0"/>
                  <a:t>n+</a:t>
                </a:r>
                <a:r>
                  <a:rPr lang="ru-RU" altLang="ru-RU" sz="2400" baseline="-25000" dirty="0"/>
                  <a:t>/ </a:t>
                </a:r>
                <a:r>
                  <a:rPr lang="en-US" altLang="ru-RU" sz="2400" baseline="-25000" dirty="0"/>
                  <a:t>Me</a:t>
                </a:r>
                <a:r>
                  <a:rPr lang="en-US" altLang="ru-RU" sz="2400" baseline="30000" dirty="0"/>
                  <a:t>0</a:t>
                </a:r>
                <a:r>
                  <a:rPr lang="en-US" altLang="ru-RU" sz="2400" baseline="-25000" dirty="0"/>
                  <a:t> </a:t>
                </a:r>
                <a:r>
                  <a:rPr lang="ru-RU" altLang="ru-RU" sz="2400" dirty="0"/>
                  <a:t> </a:t>
                </a:r>
                <a:r>
                  <a:rPr lang="ru-RU" altLang="ru-RU" sz="2400" b="1" dirty="0"/>
                  <a:t>= </a:t>
                </a:r>
                <a:r>
                  <a:rPr lang="ru-RU" altLang="ru-RU" sz="2400" b="1" dirty="0">
                    <a:sym typeface="Symbol" panose="05050102010706020507" pitchFamily="18" charset="2"/>
                  </a:rPr>
                  <a:t></a:t>
                </a:r>
                <a:r>
                  <a:rPr lang="ru-RU" altLang="ru-RU" sz="2400" b="1" dirty="0"/>
                  <a:t> Е</a:t>
                </a:r>
                <a:endParaRPr lang="ru-RU" altLang="ru-RU" sz="2400" dirty="0"/>
              </a:p>
              <a:p>
                <a:pPr>
                  <a:spcBef>
                    <a:spcPct val="0"/>
                  </a:spcBef>
                  <a:buFontTx/>
                  <a:buNone/>
                </a:pPr>
                <a:endParaRPr lang="ru-RU" altLang="ru-RU" sz="1000" dirty="0"/>
              </a:p>
            </p:txBody>
          </p:sp>
          <p:graphicFrame>
            <p:nvGraphicFramePr>
              <p:cNvPr id="17421" name="Object 21"/>
              <p:cNvGraphicFramePr>
                <a:graphicFrameLocks noChangeAspect="1"/>
              </p:cNvGraphicFramePr>
              <p:nvPr/>
            </p:nvGraphicFramePr>
            <p:xfrm>
              <a:off x="2438" y="1275"/>
              <a:ext cx="959" cy="36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5" name="Уравнение" r:id="rId10" imgW="736600" imgH="279400" progId="Equation.3">
                      <p:embed/>
                    </p:oleObj>
                  </mc:Choice>
                  <mc:Fallback>
                    <p:oleObj name="Уравнение" r:id="rId10" imgW="736600" imgH="2794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38" y="1275"/>
                            <a:ext cx="959" cy="36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43399" y="-239530"/>
            <a:ext cx="10515600" cy="1325563"/>
          </a:xfrm>
        </p:spPr>
        <p:txBody>
          <a:bodyPr/>
          <a:lstStyle/>
          <a:p>
            <a:pPr algn="ctr"/>
            <a:r>
              <a:rPr lang="ru-RU" altLang="ru-RU" sz="2800" b="1" dirty="0"/>
              <a:t>Водородная шкала электродных потенциалов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6847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860</Words>
  <Application>Microsoft Office PowerPoint</Application>
  <PresentationFormat>Широкоэкранный</PresentationFormat>
  <Paragraphs>135</Paragraphs>
  <Slides>13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Century Gothic</vt:lpstr>
      <vt:lpstr>Symbol</vt:lpstr>
      <vt:lpstr>Times New Roman</vt:lpstr>
      <vt:lpstr>Тема Office</vt:lpstr>
      <vt:lpstr>Точечный рисунок</vt:lpstr>
      <vt:lpstr>Equation</vt:lpstr>
      <vt:lpstr>Документ</vt:lpstr>
      <vt:lpstr>Уравнение</vt:lpstr>
      <vt:lpstr>Visio</vt:lpstr>
      <vt:lpstr>Презентация PowerPoint</vt:lpstr>
      <vt:lpstr>Презентация PowerPoint</vt:lpstr>
      <vt:lpstr>Электрохимические свойства металлов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Водородная шкала электродных потенциалов</vt:lpstr>
      <vt:lpstr>Типы электродов  (для различных видов электродных реакций)</vt:lpstr>
      <vt:lpstr>Презентация PowerPoint</vt:lpstr>
      <vt:lpstr>Состояние электрохимической системы</vt:lpstr>
      <vt:lpstr>Электрохимическая система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12</cp:revision>
  <dcterms:created xsi:type="dcterms:W3CDTF">2024-05-07T16:10:10Z</dcterms:created>
  <dcterms:modified xsi:type="dcterms:W3CDTF">2024-05-08T08:27:00Z</dcterms:modified>
</cp:coreProperties>
</file>