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1F8E9-E31C-4F17-91F0-E7728D629C1B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B903E2-B514-4839-A506-88C7770080A3}">
      <dgm:prSet/>
      <dgm:spPr/>
      <dgm:t>
        <a:bodyPr/>
        <a:lstStyle/>
        <a:p>
          <a:pPr rtl="0"/>
          <a:r>
            <a:rPr lang="ru-RU" b="1" dirty="0" smtClean="0"/>
            <a:t>Активные металлы</a:t>
          </a:r>
          <a:endParaRPr lang="ru-RU" b="1" dirty="0"/>
        </a:p>
      </dgm:t>
    </dgm:pt>
    <dgm:pt modelId="{9DB70E38-9097-4F50-AC18-6FA4AAA203BB}" type="parTrans" cxnId="{42B87EF2-B2F4-45C2-AEC3-A22704C0ACCB}">
      <dgm:prSet/>
      <dgm:spPr/>
      <dgm:t>
        <a:bodyPr/>
        <a:lstStyle/>
        <a:p>
          <a:endParaRPr lang="ru-RU" b="0"/>
        </a:p>
      </dgm:t>
    </dgm:pt>
    <dgm:pt modelId="{0175CEB0-4CD5-469A-ABE6-74BE25134E60}" type="sibTrans" cxnId="{42B87EF2-B2F4-45C2-AEC3-A22704C0ACCB}">
      <dgm:prSet/>
      <dgm:spPr/>
      <dgm:t>
        <a:bodyPr/>
        <a:lstStyle/>
        <a:p>
          <a:endParaRPr lang="ru-RU" b="0"/>
        </a:p>
      </dgm:t>
    </dgm:pt>
    <dgm:pt modelId="{75CBE0A2-3DED-4397-A091-9DFF0F85A7A4}">
      <dgm:prSet/>
      <dgm:spPr/>
      <dgm:t>
        <a:bodyPr/>
        <a:lstStyle/>
        <a:p>
          <a:pPr rtl="0"/>
          <a:r>
            <a:rPr lang="ru-RU" b="1" dirty="0" smtClean="0"/>
            <a:t>Металлы средней активности</a:t>
          </a:r>
          <a:endParaRPr lang="ru-RU" b="1" dirty="0"/>
        </a:p>
      </dgm:t>
    </dgm:pt>
    <dgm:pt modelId="{0EB8152F-55C2-4C77-9234-70D4ADDDC946}" type="parTrans" cxnId="{76C7B687-CB56-43D7-BA1C-CD5BADFA9B1B}">
      <dgm:prSet/>
      <dgm:spPr/>
      <dgm:t>
        <a:bodyPr/>
        <a:lstStyle/>
        <a:p>
          <a:endParaRPr lang="ru-RU" b="0"/>
        </a:p>
      </dgm:t>
    </dgm:pt>
    <dgm:pt modelId="{8C16A566-77FA-4CF0-9318-994591DC69C9}" type="sibTrans" cxnId="{76C7B687-CB56-43D7-BA1C-CD5BADFA9B1B}">
      <dgm:prSet/>
      <dgm:spPr/>
      <dgm:t>
        <a:bodyPr/>
        <a:lstStyle/>
        <a:p>
          <a:endParaRPr lang="ru-RU" b="0"/>
        </a:p>
      </dgm:t>
    </dgm:pt>
    <dgm:pt modelId="{C22A1A49-9B69-48EB-A67C-BBC719767F53}">
      <dgm:prSet/>
      <dgm:spPr/>
      <dgm:t>
        <a:bodyPr/>
        <a:lstStyle/>
        <a:p>
          <a:pPr rtl="0"/>
          <a:r>
            <a:rPr lang="ru-RU" b="1" dirty="0" smtClean="0"/>
            <a:t>Малоактивные металлы</a:t>
          </a:r>
          <a:endParaRPr lang="ru-RU" b="1" dirty="0"/>
        </a:p>
      </dgm:t>
    </dgm:pt>
    <dgm:pt modelId="{101F6F3C-B2CB-44E7-8D7D-71560A5F924C}" type="parTrans" cxnId="{B0A058D9-C9E0-41A7-BDD5-C697BA6A71B3}">
      <dgm:prSet/>
      <dgm:spPr/>
      <dgm:t>
        <a:bodyPr/>
        <a:lstStyle/>
        <a:p>
          <a:endParaRPr lang="ru-RU" b="0"/>
        </a:p>
      </dgm:t>
    </dgm:pt>
    <dgm:pt modelId="{A0082A3C-18CE-4018-81A2-8B647CCDEC94}" type="sibTrans" cxnId="{B0A058D9-C9E0-41A7-BDD5-C697BA6A71B3}">
      <dgm:prSet/>
      <dgm:spPr/>
      <dgm:t>
        <a:bodyPr/>
        <a:lstStyle/>
        <a:p>
          <a:endParaRPr lang="ru-RU" b="0"/>
        </a:p>
      </dgm:t>
    </dgm:pt>
    <dgm:pt modelId="{D1964817-0145-4F04-8BA3-502228B215E4}">
      <dgm:prSet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/>
            <a:t> В виде солей (галогенидов, карбонатов, нитратов, фосфатов)</a:t>
          </a:r>
          <a:endParaRPr lang="ru-RU" b="0" dirty="0"/>
        </a:p>
      </dgm:t>
    </dgm:pt>
    <dgm:pt modelId="{50DB55CE-6B85-4689-B889-465019283170}" type="parTrans" cxnId="{E4F53278-1D6A-48C8-BF24-A44F72124EAB}">
      <dgm:prSet/>
      <dgm:spPr/>
      <dgm:t>
        <a:bodyPr/>
        <a:lstStyle/>
        <a:p>
          <a:endParaRPr lang="ru-RU" b="0"/>
        </a:p>
      </dgm:t>
    </dgm:pt>
    <dgm:pt modelId="{B075B860-060A-4167-A9C1-8BDEF5F20301}" type="sibTrans" cxnId="{E4F53278-1D6A-48C8-BF24-A44F72124EAB}">
      <dgm:prSet/>
      <dgm:spPr/>
      <dgm:t>
        <a:bodyPr/>
        <a:lstStyle/>
        <a:p>
          <a:endParaRPr lang="ru-RU" b="0"/>
        </a:p>
      </dgm:t>
    </dgm:pt>
    <dgm:pt modelId="{AA64798A-C6BB-4E43-A772-1FD66BFD59F1}">
      <dgm:prSet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/>
            <a:t>В виде оксидов и сульфидов</a:t>
          </a:r>
          <a:endParaRPr lang="ru-RU" b="0" dirty="0"/>
        </a:p>
      </dgm:t>
    </dgm:pt>
    <dgm:pt modelId="{5729A58B-DDB0-472F-90F7-FA78856B6062}" type="parTrans" cxnId="{946F1C18-04C8-45B9-A746-BCE167C269AD}">
      <dgm:prSet/>
      <dgm:spPr/>
      <dgm:t>
        <a:bodyPr/>
        <a:lstStyle/>
        <a:p>
          <a:endParaRPr lang="ru-RU" b="0"/>
        </a:p>
      </dgm:t>
    </dgm:pt>
    <dgm:pt modelId="{78EF91A4-B6C1-426C-8D58-B3CB3209FBC1}" type="sibTrans" cxnId="{946F1C18-04C8-45B9-A746-BCE167C269AD}">
      <dgm:prSet/>
      <dgm:spPr/>
      <dgm:t>
        <a:bodyPr/>
        <a:lstStyle/>
        <a:p>
          <a:endParaRPr lang="ru-RU" b="0"/>
        </a:p>
      </dgm:t>
    </dgm:pt>
    <dgm:pt modelId="{1408FFA0-7D1E-4F3C-939C-537AA7C05CC0}">
      <dgm:prSet/>
      <dgm:spPr/>
      <dgm:t>
        <a:bodyPr/>
        <a:lstStyle/>
        <a:p>
          <a:pPr algn="ctr"/>
          <a:r>
            <a:rPr lang="ru-RU" b="0" dirty="0" smtClean="0"/>
            <a:t>В свободном виде</a:t>
          </a:r>
          <a:endParaRPr lang="ru-RU" b="0" dirty="0"/>
        </a:p>
      </dgm:t>
    </dgm:pt>
    <dgm:pt modelId="{51BF227F-04C9-4FB3-932C-B0B913B42CF1}" type="parTrans" cxnId="{95412F96-3822-4D6B-824D-5C9F12741091}">
      <dgm:prSet/>
      <dgm:spPr/>
      <dgm:t>
        <a:bodyPr/>
        <a:lstStyle/>
        <a:p>
          <a:endParaRPr lang="ru-RU" b="0"/>
        </a:p>
      </dgm:t>
    </dgm:pt>
    <dgm:pt modelId="{6E44CC1F-6B50-4CED-9AFD-F8D38A8C0059}" type="sibTrans" cxnId="{95412F96-3822-4D6B-824D-5C9F12741091}">
      <dgm:prSet/>
      <dgm:spPr/>
      <dgm:t>
        <a:bodyPr/>
        <a:lstStyle/>
        <a:p>
          <a:endParaRPr lang="ru-RU" b="0"/>
        </a:p>
      </dgm:t>
    </dgm:pt>
    <dgm:pt modelId="{C0735F74-768B-42CC-B8F7-875E65BF44B5}">
      <dgm:prSet/>
      <dgm:spPr/>
      <dgm:t>
        <a:bodyPr/>
        <a:lstStyle/>
        <a:p>
          <a:pPr algn="ctr"/>
          <a:r>
            <a:rPr lang="en-US" b="0" dirty="0" smtClean="0"/>
            <a:t>Pt, Au, Ag</a:t>
          </a:r>
          <a:endParaRPr lang="ru-RU" b="0" dirty="0"/>
        </a:p>
      </dgm:t>
    </dgm:pt>
    <dgm:pt modelId="{717080D1-73D9-4C5A-8A8F-61E7EAC2496D}" type="parTrans" cxnId="{ABDAA5FA-E4A8-4BBA-9DDE-D582DEB1A6C8}">
      <dgm:prSet/>
      <dgm:spPr/>
      <dgm:t>
        <a:bodyPr/>
        <a:lstStyle/>
        <a:p>
          <a:endParaRPr lang="ru-RU"/>
        </a:p>
      </dgm:t>
    </dgm:pt>
    <dgm:pt modelId="{4203377F-2A6E-43AD-9A8C-0F4F789CFD3E}" type="sibTrans" cxnId="{ABDAA5FA-E4A8-4BBA-9DDE-D582DEB1A6C8}">
      <dgm:prSet/>
      <dgm:spPr/>
      <dgm:t>
        <a:bodyPr/>
        <a:lstStyle/>
        <a:p>
          <a:endParaRPr lang="ru-RU"/>
        </a:p>
      </dgm:t>
    </dgm:pt>
    <dgm:pt modelId="{D78BB352-B229-4E37-A403-59DDB5F3E819}">
      <dgm:prSet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smtClean="0"/>
            <a:t>Fe</a:t>
          </a:r>
          <a:r>
            <a:rPr lang="en-US" b="0" baseline="-25000" dirty="0" smtClean="0"/>
            <a:t>2</a:t>
          </a:r>
          <a:r>
            <a:rPr lang="en-US" b="0" dirty="0" smtClean="0"/>
            <a:t>O</a:t>
          </a:r>
          <a:r>
            <a:rPr lang="en-US" b="0" baseline="-25000" dirty="0" smtClean="0"/>
            <a:t>3</a:t>
          </a:r>
          <a:r>
            <a:rPr lang="en-US" b="0" dirty="0" smtClean="0"/>
            <a:t>, Cr</a:t>
          </a:r>
          <a:r>
            <a:rPr lang="en-US" b="0" baseline="-25000" dirty="0" smtClean="0"/>
            <a:t>2</a:t>
          </a:r>
          <a:r>
            <a:rPr lang="en-US" b="0" dirty="0" smtClean="0"/>
            <a:t>O</a:t>
          </a:r>
          <a:r>
            <a:rPr lang="en-US" b="0" baseline="-25000" dirty="0" smtClean="0"/>
            <a:t>3</a:t>
          </a:r>
          <a:r>
            <a:rPr lang="en-US" b="0" dirty="0" smtClean="0"/>
            <a:t>, </a:t>
          </a:r>
          <a:r>
            <a:rPr lang="en-US" b="0" dirty="0" err="1" smtClean="0"/>
            <a:t>ZnS</a:t>
          </a:r>
          <a:r>
            <a:rPr lang="en-US" b="0" dirty="0" smtClean="0"/>
            <a:t>, </a:t>
          </a:r>
          <a:r>
            <a:rPr lang="en-US" b="0" dirty="0" err="1" smtClean="0"/>
            <a:t>CuS</a:t>
          </a:r>
          <a:endParaRPr lang="ru-RU" b="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0" dirty="0"/>
        </a:p>
      </dgm:t>
    </dgm:pt>
    <dgm:pt modelId="{ED1A1664-B59A-400A-8DC6-6AF3C721430D}" type="parTrans" cxnId="{F1B2B2BA-D28F-489B-8678-79924EF6DA61}">
      <dgm:prSet/>
      <dgm:spPr/>
      <dgm:t>
        <a:bodyPr/>
        <a:lstStyle/>
        <a:p>
          <a:endParaRPr lang="ru-RU"/>
        </a:p>
      </dgm:t>
    </dgm:pt>
    <dgm:pt modelId="{F34F3296-5AB8-4831-8957-CF290ECEB9F0}" type="sibTrans" cxnId="{F1B2B2BA-D28F-489B-8678-79924EF6DA61}">
      <dgm:prSet/>
      <dgm:spPr/>
      <dgm:t>
        <a:bodyPr/>
        <a:lstStyle/>
        <a:p>
          <a:endParaRPr lang="ru-RU"/>
        </a:p>
      </dgm:t>
    </dgm:pt>
    <dgm:pt modelId="{4095031B-5AD0-4CEE-A997-0E7A607B610F}">
      <dgm:prSet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smtClean="0"/>
            <a:t>NaNO</a:t>
          </a:r>
          <a:r>
            <a:rPr lang="en-US" b="0" baseline="-25000" dirty="0" smtClean="0"/>
            <a:t>3</a:t>
          </a:r>
          <a:r>
            <a:rPr lang="en-US" b="0" dirty="0" smtClean="0"/>
            <a:t>, </a:t>
          </a:r>
          <a:r>
            <a:rPr lang="en-US" b="0" dirty="0" err="1" smtClean="0"/>
            <a:t>NaCl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∙</a:t>
          </a:r>
          <a:r>
            <a:rPr lang="en-US" b="0" dirty="0" err="1" smtClean="0"/>
            <a:t>KCl</a:t>
          </a:r>
          <a:r>
            <a:rPr lang="en-US" b="0" dirty="0" smtClean="0"/>
            <a:t>, CaCO</a:t>
          </a:r>
          <a:r>
            <a:rPr lang="en-US" b="0" baseline="-25000" dirty="0" smtClean="0"/>
            <a:t>3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∙</a:t>
          </a:r>
          <a:r>
            <a:rPr lang="en-US" b="0" dirty="0" smtClean="0"/>
            <a:t>MgCO</a:t>
          </a:r>
          <a:r>
            <a:rPr lang="en-US" b="0" baseline="-25000" dirty="0" smtClean="0"/>
            <a:t>3</a:t>
          </a:r>
          <a:r>
            <a:rPr lang="en-US" b="0" dirty="0" smtClean="0"/>
            <a:t>, Ca</a:t>
          </a:r>
          <a:r>
            <a:rPr lang="en-US" b="0" baseline="-25000" dirty="0" smtClean="0"/>
            <a:t>3</a:t>
          </a:r>
          <a:r>
            <a:rPr lang="en-US" b="0" dirty="0" smtClean="0"/>
            <a:t>(PO</a:t>
          </a:r>
          <a:r>
            <a:rPr lang="en-US" b="0" baseline="-25000" dirty="0" smtClean="0"/>
            <a:t>4</a:t>
          </a:r>
          <a:r>
            <a:rPr lang="en-US" b="0" dirty="0" smtClean="0"/>
            <a:t>)</a:t>
          </a:r>
          <a:r>
            <a:rPr lang="en-US" b="0" baseline="-25000" dirty="0" smtClean="0"/>
            <a:t>2</a:t>
          </a:r>
          <a:endParaRPr lang="ru-RU" b="0" baseline="-250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0" dirty="0"/>
        </a:p>
      </dgm:t>
    </dgm:pt>
    <dgm:pt modelId="{14DEE92D-26C5-4597-8FD8-3D39A12F2FFB}" type="parTrans" cxnId="{0B0B06AF-AF9A-41BA-9373-5461CCA221E4}">
      <dgm:prSet/>
      <dgm:spPr/>
      <dgm:t>
        <a:bodyPr/>
        <a:lstStyle/>
        <a:p>
          <a:endParaRPr lang="ru-RU"/>
        </a:p>
      </dgm:t>
    </dgm:pt>
    <dgm:pt modelId="{56EC1879-1F09-4122-8EA1-FBB47C357C53}" type="sibTrans" cxnId="{0B0B06AF-AF9A-41BA-9373-5461CCA221E4}">
      <dgm:prSet/>
      <dgm:spPr/>
      <dgm:t>
        <a:bodyPr/>
        <a:lstStyle/>
        <a:p>
          <a:endParaRPr lang="ru-RU"/>
        </a:p>
      </dgm:t>
    </dgm:pt>
    <dgm:pt modelId="{4ACB26BB-5851-4913-8224-73A26F1292AF}">
      <dgm:prSet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0" dirty="0"/>
        </a:p>
      </dgm:t>
    </dgm:pt>
    <dgm:pt modelId="{9EC8D266-C346-4807-942F-068EA950E1F0}" type="parTrans" cxnId="{15816F13-DB2D-4ACD-A556-9379701DF461}">
      <dgm:prSet/>
      <dgm:spPr/>
      <dgm:t>
        <a:bodyPr/>
        <a:lstStyle/>
        <a:p>
          <a:endParaRPr lang="ru-RU"/>
        </a:p>
      </dgm:t>
    </dgm:pt>
    <dgm:pt modelId="{450FC82B-F063-4105-951B-3DA042CB1ECF}" type="sibTrans" cxnId="{15816F13-DB2D-4ACD-A556-9379701DF461}">
      <dgm:prSet/>
      <dgm:spPr/>
      <dgm:t>
        <a:bodyPr/>
        <a:lstStyle/>
        <a:p>
          <a:endParaRPr lang="ru-RU"/>
        </a:p>
      </dgm:t>
    </dgm:pt>
    <dgm:pt modelId="{281305C5-5E29-45B4-8623-AD56C5AC1A49}">
      <dgm:prSet/>
      <dgm:spPr/>
      <dgm:t>
        <a:bodyPr/>
        <a:lstStyle/>
        <a:p>
          <a:pPr algn="ctr"/>
          <a:endParaRPr lang="ru-RU" b="0" dirty="0"/>
        </a:p>
      </dgm:t>
    </dgm:pt>
    <dgm:pt modelId="{92ACB69B-2390-4D3C-B3A0-EC4453728F1E}" type="parTrans" cxnId="{BE41012C-A927-4028-8D0F-49BD047687F9}">
      <dgm:prSet/>
      <dgm:spPr/>
      <dgm:t>
        <a:bodyPr/>
        <a:lstStyle/>
        <a:p>
          <a:endParaRPr lang="ru-RU"/>
        </a:p>
      </dgm:t>
    </dgm:pt>
    <dgm:pt modelId="{7E4CDB88-E29E-416B-9677-E69A5FACC2FB}" type="sibTrans" cxnId="{BE41012C-A927-4028-8D0F-49BD047687F9}">
      <dgm:prSet/>
      <dgm:spPr/>
      <dgm:t>
        <a:bodyPr/>
        <a:lstStyle/>
        <a:p>
          <a:endParaRPr lang="ru-RU"/>
        </a:p>
      </dgm:t>
    </dgm:pt>
    <dgm:pt modelId="{FF71B8D8-2F1B-4B68-B933-2E8F76D6FD68}" type="pres">
      <dgm:prSet presAssocID="{60E1F8E9-E31C-4F17-91F0-E7728D629C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A52D9-287C-47A3-8351-36225ED4841F}" type="pres">
      <dgm:prSet presAssocID="{09B903E2-B514-4839-A506-88C7770080A3}" presName="composite" presStyleCnt="0"/>
      <dgm:spPr/>
    </dgm:pt>
    <dgm:pt modelId="{8A2218AE-7FDE-42FC-AA67-69C6BE7821E1}" type="pres">
      <dgm:prSet presAssocID="{09B903E2-B514-4839-A506-88C7770080A3}" presName="parTx" presStyleLbl="alignNode1" presStyleIdx="0" presStyleCnt="3" custLinFactNeighborX="-103" custLinFactNeighborY="-3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7F0AD-2601-4068-AD41-F4DA00AC76E0}" type="pres">
      <dgm:prSet presAssocID="{09B903E2-B514-4839-A506-88C7770080A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7D8B1-33B4-4EE8-BB99-6A646C1F4BAE}" type="pres">
      <dgm:prSet presAssocID="{0175CEB0-4CD5-469A-ABE6-74BE25134E60}" presName="space" presStyleCnt="0"/>
      <dgm:spPr/>
    </dgm:pt>
    <dgm:pt modelId="{D2BEDCCF-3991-48FF-82E5-DB84821F6A4F}" type="pres">
      <dgm:prSet presAssocID="{75CBE0A2-3DED-4397-A091-9DFF0F85A7A4}" presName="composite" presStyleCnt="0"/>
      <dgm:spPr/>
    </dgm:pt>
    <dgm:pt modelId="{1030EA68-1D95-475D-BECC-7A17FC4859EB}" type="pres">
      <dgm:prSet presAssocID="{75CBE0A2-3DED-4397-A091-9DFF0F85A7A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48D3B-BBE6-43A5-BA05-8F9F3EEA4D69}" type="pres">
      <dgm:prSet presAssocID="{75CBE0A2-3DED-4397-A091-9DFF0F85A7A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62C9C-5AE5-447E-9FD3-3ECEC729F943}" type="pres">
      <dgm:prSet presAssocID="{8C16A566-77FA-4CF0-9318-994591DC69C9}" presName="space" presStyleCnt="0"/>
      <dgm:spPr/>
    </dgm:pt>
    <dgm:pt modelId="{AAFEF38C-431E-4F64-8198-330DBCE21D43}" type="pres">
      <dgm:prSet presAssocID="{C22A1A49-9B69-48EB-A67C-BBC719767F53}" presName="composite" presStyleCnt="0"/>
      <dgm:spPr/>
    </dgm:pt>
    <dgm:pt modelId="{4C44A9D5-4D17-4581-B77C-D5EE40A5BBF9}" type="pres">
      <dgm:prSet presAssocID="{C22A1A49-9B69-48EB-A67C-BBC719767F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B2817-7A9C-47F0-A5E7-C8BEF9F5C5A4}" type="pres">
      <dgm:prSet presAssocID="{C22A1A49-9B69-48EB-A67C-BBC719767F5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F584F-9084-408E-AEB8-41CAAEA609DB}" type="presOf" srcId="{281305C5-5E29-45B4-8623-AD56C5AC1A49}" destId="{FDBB2817-7A9C-47F0-A5E7-C8BEF9F5C5A4}" srcOrd="0" destOrd="1" presId="urn:microsoft.com/office/officeart/2005/8/layout/hList1"/>
    <dgm:cxn modelId="{BF5EC223-B68C-4B55-ADD6-76D2BAB50F07}" type="presOf" srcId="{D1964817-0145-4F04-8BA3-502228B215E4}" destId="{8E77F0AD-2601-4068-AD41-F4DA00AC76E0}" srcOrd="0" destOrd="0" presId="urn:microsoft.com/office/officeart/2005/8/layout/hList1"/>
    <dgm:cxn modelId="{8171C49C-7294-40E6-AF4D-A0556A43BC32}" type="presOf" srcId="{D78BB352-B229-4E37-A403-59DDB5F3E819}" destId="{49448D3B-BBE6-43A5-BA05-8F9F3EEA4D69}" srcOrd="0" destOrd="2" presId="urn:microsoft.com/office/officeart/2005/8/layout/hList1"/>
    <dgm:cxn modelId="{5A14BEA2-61F8-46DD-8DCF-6D26F9D3A9C9}" type="presOf" srcId="{AA64798A-C6BB-4E43-A772-1FD66BFD59F1}" destId="{49448D3B-BBE6-43A5-BA05-8F9F3EEA4D69}" srcOrd="0" destOrd="0" presId="urn:microsoft.com/office/officeart/2005/8/layout/hList1"/>
    <dgm:cxn modelId="{946F1C18-04C8-45B9-A746-BCE167C269AD}" srcId="{75CBE0A2-3DED-4397-A091-9DFF0F85A7A4}" destId="{AA64798A-C6BB-4E43-A772-1FD66BFD59F1}" srcOrd="0" destOrd="0" parTransId="{5729A58B-DDB0-472F-90F7-FA78856B6062}" sibTransId="{78EF91A4-B6C1-426C-8D58-B3CB3209FBC1}"/>
    <dgm:cxn modelId="{B0A058D9-C9E0-41A7-BDD5-C697BA6A71B3}" srcId="{60E1F8E9-E31C-4F17-91F0-E7728D629C1B}" destId="{C22A1A49-9B69-48EB-A67C-BBC719767F53}" srcOrd="2" destOrd="0" parTransId="{101F6F3C-B2CB-44E7-8D7D-71560A5F924C}" sibTransId="{A0082A3C-18CE-4018-81A2-8B647CCDEC94}"/>
    <dgm:cxn modelId="{76C7B687-CB56-43D7-BA1C-CD5BADFA9B1B}" srcId="{60E1F8E9-E31C-4F17-91F0-E7728D629C1B}" destId="{75CBE0A2-3DED-4397-A091-9DFF0F85A7A4}" srcOrd="1" destOrd="0" parTransId="{0EB8152F-55C2-4C77-9234-70D4ADDDC946}" sibTransId="{8C16A566-77FA-4CF0-9318-994591DC69C9}"/>
    <dgm:cxn modelId="{94C05322-5572-423D-A0E2-D1F67B4252FB}" type="presOf" srcId="{C22A1A49-9B69-48EB-A67C-BBC719767F53}" destId="{4C44A9D5-4D17-4581-B77C-D5EE40A5BBF9}" srcOrd="0" destOrd="0" presId="urn:microsoft.com/office/officeart/2005/8/layout/hList1"/>
    <dgm:cxn modelId="{15816F13-DB2D-4ACD-A556-9379701DF461}" srcId="{75CBE0A2-3DED-4397-A091-9DFF0F85A7A4}" destId="{4ACB26BB-5851-4913-8224-73A26F1292AF}" srcOrd="1" destOrd="0" parTransId="{9EC8D266-C346-4807-942F-068EA950E1F0}" sibTransId="{450FC82B-F063-4105-951B-3DA042CB1ECF}"/>
    <dgm:cxn modelId="{EBB0557C-42BF-46FF-A204-0CDA3CABFBFB}" type="presOf" srcId="{60E1F8E9-E31C-4F17-91F0-E7728D629C1B}" destId="{FF71B8D8-2F1B-4B68-B933-2E8F76D6FD68}" srcOrd="0" destOrd="0" presId="urn:microsoft.com/office/officeart/2005/8/layout/hList1"/>
    <dgm:cxn modelId="{76AF0BF8-7E99-4E84-920B-40E8AC58E7C3}" type="presOf" srcId="{75CBE0A2-3DED-4397-A091-9DFF0F85A7A4}" destId="{1030EA68-1D95-475D-BECC-7A17FC4859EB}" srcOrd="0" destOrd="0" presId="urn:microsoft.com/office/officeart/2005/8/layout/hList1"/>
    <dgm:cxn modelId="{ABDAA5FA-E4A8-4BBA-9DDE-D582DEB1A6C8}" srcId="{C22A1A49-9B69-48EB-A67C-BBC719767F53}" destId="{C0735F74-768B-42CC-B8F7-875E65BF44B5}" srcOrd="2" destOrd="0" parTransId="{717080D1-73D9-4C5A-8A8F-61E7EAC2496D}" sibTransId="{4203377F-2A6E-43AD-9A8C-0F4F789CFD3E}"/>
    <dgm:cxn modelId="{42B87EF2-B2F4-45C2-AEC3-A22704C0ACCB}" srcId="{60E1F8E9-E31C-4F17-91F0-E7728D629C1B}" destId="{09B903E2-B514-4839-A506-88C7770080A3}" srcOrd="0" destOrd="0" parTransId="{9DB70E38-9097-4F50-AC18-6FA4AAA203BB}" sibTransId="{0175CEB0-4CD5-469A-ABE6-74BE25134E60}"/>
    <dgm:cxn modelId="{603602EE-D821-4B12-AEAB-E8B3DD812A00}" type="presOf" srcId="{09B903E2-B514-4839-A506-88C7770080A3}" destId="{8A2218AE-7FDE-42FC-AA67-69C6BE7821E1}" srcOrd="0" destOrd="0" presId="urn:microsoft.com/office/officeart/2005/8/layout/hList1"/>
    <dgm:cxn modelId="{8D6F87A3-7AF4-4F6D-97D2-A53058E14B4A}" type="presOf" srcId="{4095031B-5AD0-4CEE-A997-0E7A607B610F}" destId="{8E77F0AD-2601-4068-AD41-F4DA00AC76E0}" srcOrd="0" destOrd="1" presId="urn:microsoft.com/office/officeart/2005/8/layout/hList1"/>
    <dgm:cxn modelId="{95412F96-3822-4D6B-824D-5C9F12741091}" srcId="{C22A1A49-9B69-48EB-A67C-BBC719767F53}" destId="{1408FFA0-7D1E-4F3C-939C-537AA7C05CC0}" srcOrd="0" destOrd="0" parTransId="{51BF227F-04C9-4FB3-932C-B0B913B42CF1}" sibTransId="{6E44CC1F-6B50-4CED-9AFD-F8D38A8C0059}"/>
    <dgm:cxn modelId="{BE41012C-A927-4028-8D0F-49BD047687F9}" srcId="{C22A1A49-9B69-48EB-A67C-BBC719767F53}" destId="{281305C5-5E29-45B4-8623-AD56C5AC1A49}" srcOrd="1" destOrd="0" parTransId="{92ACB69B-2390-4D3C-B3A0-EC4453728F1E}" sibTransId="{7E4CDB88-E29E-416B-9677-E69A5FACC2FB}"/>
    <dgm:cxn modelId="{6EC5C8DC-5128-4475-92A6-7CA86BA7F712}" type="presOf" srcId="{4ACB26BB-5851-4913-8224-73A26F1292AF}" destId="{49448D3B-BBE6-43A5-BA05-8F9F3EEA4D69}" srcOrd="0" destOrd="1" presId="urn:microsoft.com/office/officeart/2005/8/layout/hList1"/>
    <dgm:cxn modelId="{0B0B06AF-AF9A-41BA-9373-5461CCA221E4}" srcId="{09B903E2-B514-4839-A506-88C7770080A3}" destId="{4095031B-5AD0-4CEE-A997-0E7A607B610F}" srcOrd="1" destOrd="0" parTransId="{14DEE92D-26C5-4597-8FD8-3D39A12F2FFB}" sibTransId="{56EC1879-1F09-4122-8EA1-FBB47C357C53}"/>
    <dgm:cxn modelId="{F1B2B2BA-D28F-489B-8678-79924EF6DA61}" srcId="{75CBE0A2-3DED-4397-A091-9DFF0F85A7A4}" destId="{D78BB352-B229-4E37-A403-59DDB5F3E819}" srcOrd="2" destOrd="0" parTransId="{ED1A1664-B59A-400A-8DC6-6AF3C721430D}" sibTransId="{F34F3296-5AB8-4831-8957-CF290ECEB9F0}"/>
    <dgm:cxn modelId="{BB4D6861-3457-4158-81CC-778EF70D8AEF}" type="presOf" srcId="{C0735F74-768B-42CC-B8F7-875E65BF44B5}" destId="{FDBB2817-7A9C-47F0-A5E7-C8BEF9F5C5A4}" srcOrd="0" destOrd="2" presId="urn:microsoft.com/office/officeart/2005/8/layout/hList1"/>
    <dgm:cxn modelId="{E4F53278-1D6A-48C8-BF24-A44F72124EAB}" srcId="{09B903E2-B514-4839-A506-88C7770080A3}" destId="{D1964817-0145-4F04-8BA3-502228B215E4}" srcOrd="0" destOrd="0" parTransId="{50DB55CE-6B85-4689-B889-465019283170}" sibTransId="{B075B860-060A-4167-A9C1-8BDEF5F20301}"/>
    <dgm:cxn modelId="{41477A85-D281-448B-BF30-B678628421F7}" type="presOf" srcId="{1408FFA0-7D1E-4F3C-939C-537AA7C05CC0}" destId="{FDBB2817-7A9C-47F0-A5E7-C8BEF9F5C5A4}" srcOrd="0" destOrd="0" presId="urn:microsoft.com/office/officeart/2005/8/layout/hList1"/>
    <dgm:cxn modelId="{6AB9F401-21D7-4A3A-AEDF-D1CB76E27C46}" type="presParOf" srcId="{FF71B8D8-2F1B-4B68-B933-2E8F76D6FD68}" destId="{1ADA52D9-287C-47A3-8351-36225ED4841F}" srcOrd="0" destOrd="0" presId="urn:microsoft.com/office/officeart/2005/8/layout/hList1"/>
    <dgm:cxn modelId="{2E3A5DB0-F5DA-4DB1-B34B-D3FF666BFB04}" type="presParOf" srcId="{1ADA52D9-287C-47A3-8351-36225ED4841F}" destId="{8A2218AE-7FDE-42FC-AA67-69C6BE7821E1}" srcOrd="0" destOrd="0" presId="urn:microsoft.com/office/officeart/2005/8/layout/hList1"/>
    <dgm:cxn modelId="{27AC75C8-5971-486E-AA58-211BA116513D}" type="presParOf" srcId="{1ADA52D9-287C-47A3-8351-36225ED4841F}" destId="{8E77F0AD-2601-4068-AD41-F4DA00AC76E0}" srcOrd="1" destOrd="0" presId="urn:microsoft.com/office/officeart/2005/8/layout/hList1"/>
    <dgm:cxn modelId="{4F032F9E-B351-4AD7-811F-41558D0EFF20}" type="presParOf" srcId="{FF71B8D8-2F1B-4B68-B933-2E8F76D6FD68}" destId="{6077D8B1-33B4-4EE8-BB99-6A646C1F4BAE}" srcOrd="1" destOrd="0" presId="urn:microsoft.com/office/officeart/2005/8/layout/hList1"/>
    <dgm:cxn modelId="{4E70C291-5D42-403D-A6FC-4DA35317E709}" type="presParOf" srcId="{FF71B8D8-2F1B-4B68-B933-2E8F76D6FD68}" destId="{D2BEDCCF-3991-48FF-82E5-DB84821F6A4F}" srcOrd="2" destOrd="0" presId="urn:microsoft.com/office/officeart/2005/8/layout/hList1"/>
    <dgm:cxn modelId="{BFD4AB3E-F508-4ECC-95A8-E4F177E28DF4}" type="presParOf" srcId="{D2BEDCCF-3991-48FF-82E5-DB84821F6A4F}" destId="{1030EA68-1D95-475D-BECC-7A17FC4859EB}" srcOrd="0" destOrd="0" presId="urn:microsoft.com/office/officeart/2005/8/layout/hList1"/>
    <dgm:cxn modelId="{C9CF1245-26B6-44CF-8570-8FE59B364443}" type="presParOf" srcId="{D2BEDCCF-3991-48FF-82E5-DB84821F6A4F}" destId="{49448D3B-BBE6-43A5-BA05-8F9F3EEA4D69}" srcOrd="1" destOrd="0" presId="urn:microsoft.com/office/officeart/2005/8/layout/hList1"/>
    <dgm:cxn modelId="{144AE1C7-A5CD-4DFF-B712-11E17C0D57A8}" type="presParOf" srcId="{FF71B8D8-2F1B-4B68-B933-2E8F76D6FD68}" destId="{11E62C9C-5AE5-447E-9FD3-3ECEC729F943}" srcOrd="3" destOrd="0" presId="urn:microsoft.com/office/officeart/2005/8/layout/hList1"/>
    <dgm:cxn modelId="{9DBF62FD-862B-4E65-95A0-EAFE9D9432DE}" type="presParOf" srcId="{FF71B8D8-2F1B-4B68-B933-2E8F76D6FD68}" destId="{AAFEF38C-431E-4F64-8198-330DBCE21D43}" srcOrd="4" destOrd="0" presId="urn:microsoft.com/office/officeart/2005/8/layout/hList1"/>
    <dgm:cxn modelId="{B529961C-24C5-4B59-A833-BE369EF546E7}" type="presParOf" srcId="{AAFEF38C-431E-4F64-8198-330DBCE21D43}" destId="{4C44A9D5-4D17-4581-B77C-D5EE40A5BBF9}" srcOrd="0" destOrd="0" presId="urn:microsoft.com/office/officeart/2005/8/layout/hList1"/>
    <dgm:cxn modelId="{24865AFA-44E5-44DD-9C44-86710794C21C}" type="presParOf" srcId="{AAFEF38C-431E-4F64-8198-330DBCE21D43}" destId="{FDBB2817-7A9C-47F0-A5E7-C8BEF9F5C5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218AE-7FDE-42FC-AA67-69C6BE7821E1}">
      <dsp:nvSpPr>
        <dsp:cNvPr id="0" name=""/>
        <dsp:cNvSpPr/>
      </dsp:nvSpPr>
      <dsp:spPr>
        <a:xfrm>
          <a:off x="0" y="43417"/>
          <a:ext cx="3146986" cy="809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Активные металлы</a:t>
          </a:r>
          <a:endParaRPr lang="ru-RU" sz="2200" b="1" kern="1200" dirty="0"/>
        </a:p>
      </dsp:txBody>
      <dsp:txXfrm>
        <a:off x="0" y="43417"/>
        <a:ext cx="3146986" cy="809435"/>
      </dsp:txXfrm>
    </dsp:sp>
    <dsp:sp modelId="{8E77F0AD-2601-4068-AD41-F4DA00AC76E0}">
      <dsp:nvSpPr>
        <dsp:cNvPr id="0" name=""/>
        <dsp:cNvSpPr/>
      </dsp:nvSpPr>
      <dsp:spPr>
        <a:xfrm>
          <a:off x="3227" y="882146"/>
          <a:ext cx="3146986" cy="27175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0" kern="1200" dirty="0" smtClean="0"/>
            <a:t> В виде солей (галогенидов, карбонатов, нитратов, фосфатов)</a:t>
          </a:r>
          <a:endParaRPr lang="ru-RU" sz="2200" b="0" kern="1200" dirty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200" b="0" kern="1200" dirty="0" smtClean="0"/>
            <a:t>NaNO</a:t>
          </a:r>
          <a:r>
            <a:rPr lang="en-US" sz="2200" b="0" kern="1200" baseline="-25000" dirty="0" smtClean="0"/>
            <a:t>3</a:t>
          </a:r>
          <a:r>
            <a:rPr lang="en-US" sz="2200" b="0" kern="1200" dirty="0" smtClean="0"/>
            <a:t>, </a:t>
          </a:r>
          <a:r>
            <a:rPr lang="en-US" sz="2200" b="0" kern="1200" dirty="0" err="1" smtClean="0"/>
            <a:t>NaCl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∙</a:t>
          </a:r>
          <a:r>
            <a:rPr lang="en-US" sz="2200" b="0" kern="1200" dirty="0" err="1" smtClean="0"/>
            <a:t>KCl</a:t>
          </a:r>
          <a:r>
            <a:rPr lang="en-US" sz="2200" b="0" kern="1200" dirty="0" smtClean="0"/>
            <a:t>, CaCO</a:t>
          </a:r>
          <a:r>
            <a:rPr lang="en-US" sz="2200" b="0" kern="1200" baseline="-25000" dirty="0" smtClean="0"/>
            <a:t>3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∙</a:t>
          </a:r>
          <a:r>
            <a:rPr lang="en-US" sz="2200" b="0" kern="1200" dirty="0" smtClean="0"/>
            <a:t>MgCO</a:t>
          </a:r>
          <a:r>
            <a:rPr lang="en-US" sz="2200" b="0" kern="1200" baseline="-25000" dirty="0" smtClean="0"/>
            <a:t>3</a:t>
          </a:r>
          <a:r>
            <a:rPr lang="en-US" sz="2200" b="0" kern="1200" dirty="0" smtClean="0"/>
            <a:t>, Ca</a:t>
          </a:r>
          <a:r>
            <a:rPr lang="en-US" sz="2200" b="0" kern="1200" baseline="-25000" dirty="0" smtClean="0"/>
            <a:t>3</a:t>
          </a:r>
          <a:r>
            <a:rPr lang="en-US" sz="2200" b="0" kern="1200" dirty="0" smtClean="0"/>
            <a:t>(PO</a:t>
          </a:r>
          <a:r>
            <a:rPr lang="en-US" sz="2200" b="0" kern="1200" baseline="-25000" dirty="0" smtClean="0"/>
            <a:t>4</a:t>
          </a:r>
          <a:r>
            <a:rPr lang="en-US" sz="2200" b="0" kern="1200" dirty="0" smtClean="0"/>
            <a:t>)</a:t>
          </a:r>
          <a:r>
            <a:rPr lang="en-US" sz="2200" b="0" kern="1200" baseline="-25000" dirty="0" smtClean="0"/>
            <a:t>2</a:t>
          </a:r>
          <a:endParaRPr lang="ru-RU" sz="2200" b="0" kern="1200" baseline="-250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200" b="0" kern="1200" dirty="0"/>
        </a:p>
      </dsp:txBody>
      <dsp:txXfrm>
        <a:off x="3227" y="882146"/>
        <a:ext cx="3146986" cy="2717550"/>
      </dsp:txXfrm>
    </dsp:sp>
    <dsp:sp modelId="{1030EA68-1D95-475D-BECC-7A17FC4859EB}">
      <dsp:nvSpPr>
        <dsp:cNvPr id="0" name=""/>
        <dsp:cNvSpPr/>
      </dsp:nvSpPr>
      <dsp:spPr>
        <a:xfrm>
          <a:off x="3590792" y="72711"/>
          <a:ext cx="3146986" cy="809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Металлы средней активности</a:t>
          </a:r>
          <a:endParaRPr lang="ru-RU" sz="2200" b="1" kern="1200" dirty="0"/>
        </a:p>
      </dsp:txBody>
      <dsp:txXfrm>
        <a:off x="3590792" y="72711"/>
        <a:ext cx="3146986" cy="809435"/>
      </dsp:txXfrm>
    </dsp:sp>
    <dsp:sp modelId="{49448D3B-BBE6-43A5-BA05-8F9F3EEA4D69}">
      <dsp:nvSpPr>
        <dsp:cNvPr id="0" name=""/>
        <dsp:cNvSpPr/>
      </dsp:nvSpPr>
      <dsp:spPr>
        <a:xfrm>
          <a:off x="3590792" y="882146"/>
          <a:ext cx="3146986" cy="27175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0" kern="1200" dirty="0" smtClean="0"/>
            <a:t>В виде оксидов и сульфидов</a:t>
          </a:r>
          <a:endParaRPr lang="ru-RU" sz="2200" b="0" kern="1200" dirty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200" b="0" kern="1200" dirty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200" b="0" kern="1200" dirty="0" smtClean="0"/>
            <a:t>Fe</a:t>
          </a:r>
          <a:r>
            <a:rPr lang="en-US" sz="2200" b="0" kern="1200" baseline="-25000" dirty="0" smtClean="0"/>
            <a:t>2</a:t>
          </a:r>
          <a:r>
            <a:rPr lang="en-US" sz="2200" b="0" kern="1200" dirty="0" smtClean="0"/>
            <a:t>O</a:t>
          </a:r>
          <a:r>
            <a:rPr lang="en-US" sz="2200" b="0" kern="1200" baseline="-25000" dirty="0" smtClean="0"/>
            <a:t>3</a:t>
          </a:r>
          <a:r>
            <a:rPr lang="en-US" sz="2200" b="0" kern="1200" dirty="0" smtClean="0"/>
            <a:t>, Cr</a:t>
          </a:r>
          <a:r>
            <a:rPr lang="en-US" sz="2200" b="0" kern="1200" baseline="-25000" dirty="0" smtClean="0"/>
            <a:t>2</a:t>
          </a:r>
          <a:r>
            <a:rPr lang="en-US" sz="2200" b="0" kern="1200" dirty="0" smtClean="0"/>
            <a:t>O</a:t>
          </a:r>
          <a:r>
            <a:rPr lang="en-US" sz="2200" b="0" kern="1200" baseline="-25000" dirty="0" smtClean="0"/>
            <a:t>3</a:t>
          </a:r>
          <a:r>
            <a:rPr lang="en-US" sz="2200" b="0" kern="1200" dirty="0" smtClean="0"/>
            <a:t>, </a:t>
          </a:r>
          <a:r>
            <a:rPr lang="en-US" sz="2200" b="0" kern="1200" dirty="0" err="1" smtClean="0"/>
            <a:t>ZnS</a:t>
          </a:r>
          <a:r>
            <a:rPr lang="en-US" sz="2200" b="0" kern="1200" dirty="0" smtClean="0"/>
            <a:t>, </a:t>
          </a:r>
          <a:r>
            <a:rPr lang="en-US" sz="2200" b="0" kern="1200" dirty="0" err="1" smtClean="0"/>
            <a:t>CuS</a:t>
          </a:r>
          <a:endParaRPr lang="ru-RU" sz="2200" b="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200" b="0" kern="1200" dirty="0"/>
        </a:p>
      </dsp:txBody>
      <dsp:txXfrm>
        <a:off x="3590792" y="882146"/>
        <a:ext cx="3146986" cy="2717550"/>
      </dsp:txXfrm>
    </dsp:sp>
    <dsp:sp modelId="{4C44A9D5-4D17-4581-B77C-D5EE40A5BBF9}">
      <dsp:nvSpPr>
        <dsp:cNvPr id="0" name=""/>
        <dsp:cNvSpPr/>
      </dsp:nvSpPr>
      <dsp:spPr>
        <a:xfrm>
          <a:off x="7178356" y="72711"/>
          <a:ext cx="3146986" cy="809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Малоактивные металлы</a:t>
          </a:r>
          <a:endParaRPr lang="ru-RU" sz="2200" b="1" kern="1200" dirty="0"/>
        </a:p>
      </dsp:txBody>
      <dsp:txXfrm>
        <a:off x="7178356" y="72711"/>
        <a:ext cx="3146986" cy="809435"/>
      </dsp:txXfrm>
    </dsp:sp>
    <dsp:sp modelId="{FDBB2817-7A9C-47F0-A5E7-C8BEF9F5C5A4}">
      <dsp:nvSpPr>
        <dsp:cNvPr id="0" name=""/>
        <dsp:cNvSpPr/>
      </dsp:nvSpPr>
      <dsp:spPr>
        <a:xfrm>
          <a:off x="7178356" y="882146"/>
          <a:ext cx="3146986" cy="27175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/>
            <a:t>В свободном виде</a:t>
          </a:r>
          <a:endParaRPr lang="ru-RU" sz="2200" b="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Pt, Au, Ag</a:t>
          </a:r>
          <a:endParaRPr lang="ru-RU" sz="2200" b="0" kern="1200" dirty="0"/>
        </a:p>
      </dsp:txBody>
      <dsp:txXfrm>
        <a:off x="7178356" y="882146"/>
        <a:ext cx="3146986" cy="27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1971-88B0-46D4-BEBB-C8604D563963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7719-93B9-47E4-A320-EAF955327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3A2F7E-8B78-40CA-9704-14C2914998EB}" type="slidenum">
              <a:rPr lang="en-GB" altLang="ru-RU" sz="1000" smtClean="0"/>
              <a:pPr>
                <a:spcBef>
                  <a:spcPct val="0"/>
                </a:spcBef>
              </a:pPr>
              <a:t>1</a:t>
            </a:fld>
            <a:endParaRPr lang="en-GB" altLang="ru-RU" sz="10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8100" y="692150"/>
            <a:ext cx="6934200" cy="39020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52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6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4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4F3D2-2A5E-452D-90AE-BAA1549DCD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3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8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9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0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5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39DB-903E-4640-A833-2AA597A640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DF21-ECCC-4C0C-AC28-8407A593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2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9856" y="2284483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ru-RU" sz="2400" b="1" dirty="0"/>
              <a:t>ЛЕКЦИ</a:t>
            </a:r>
            <a:r>
              <a:rPr lang="ru-RU" altLang="ru-RU" sz="2400" b="1" dirty="0"/>
              <a:t>И </a:t>
            </a:r>
            <a:r>
              <a:rPr lang="en-US" altLang="ru-RU" sz="2400" b="1" dirty="0"/>
              <a:t>11-17. </a:t>
            </a:r>
            <a:r>
              <a:rPr lang="ru-RU" altLang="ru-RU" sz="2400" b="1" dirty="0"/>
              <a:t>ОБЩИЕ И ЭЛЕКТРОХИМИЧЕСКИЕ СВОЙСТВА МЕТАЛЛОВ. КОРРОЗИЯ. МЕТОДЫ ЗАЩИТЫ </a:t>
            </a:r>
            <a:r>
              <a:rPr lang="ru-RU" altLang="ru-RU" sz="2400" b="1" dirty="0" smtClean="0"/>
              <a:t>МЕТАЛЛОВ </a:t>
            </a:r>
            <a:r>
              <a:rPr lang="ru-RU" altLang="ru-RU" sz="2400" b="1" dirty="0"/>
              <a:t>ОТ КОРРОЗИИ</a:t>
            </a:r>
          </a:p>
          <a:p>
            <a:endParaRPr lang="ru-RU" alt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9" y="188872"/>
            <a:ext cx="582694" cy="6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3812" y="429309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Новикова Анастасия Александровна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канд. хим. наук, доцент кафедры «Химия» ДГТУ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0188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Курс лекций «Общая химия»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3730" name="Picture 2" descr="https://i.pinimg.com/564x/eb/17/81/eb178176d2bcfe90067eb7e629d2ef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3" y="1628800"/>
            <a:ext cx="378042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72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8BFF38-01C8-4476-9C76-6C7FFDB92D6E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1384" y="692696"/>
            <a:ext cx="1116124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entury Gothic" panose="020B0502020202020204" pitchFamily="34" charset="0"/>
              </a:rPr>
              <a:t>4) Механическое воздействие на кристалл с ковалентной связью вызывает смещение отдельных слоев атомов, в результате чего связи разрываются и кристалл разрушается. Такое же воздействие на кристалл металлической связью вызывает смещение слоев атомов , однако, благодаря перемещению электронов по всему кристаллу, разрыв связей не происходит. </a:t>
            </a:r>
            <a:endParaRPr lang="en-US" altLang="ru-RU" sz="18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Для 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металлов характерна высокая </a:t>
            </a:r>
            <a:r>
              <a:rPr lang="ru-RU" altLang="ru-RU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пластичность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 </a:t>
            </a:r>
            <a:endParaRPr lang="en-US" altLang="ru-RU" sz="18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Она 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уменьшается в ряду </a:t>
            </a:r>
            <a:r>
              <a:rPr lang="ru-RU" altLang="ru-RU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Au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Ag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Cu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Sn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Pb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Zn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Fe</a:t>
            </a:r>
            <a:r>
              <a:rPr lang="ru-RU" alt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 </a:t>
            </a:r>
            <a:endParaRPr lang="ru-RU" altLang="ru-RU" sz="18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ru-RU" sz="1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entury Gothic" panose="020B0502020202020204" pitchFamily="34" charset="0"/>
              </a:rPr>
              <a:t>Золото</a:t>
            </a:r>
            <a:r>
              <a:rPr lang="ru-RU" altLang="ru-RU" sz="1800" b="1" dirty="0">
                <a:latin typeface="Century Gothic" panose="020B0502020202020204" pitchFamily="34" charset="0"/>
              </a:rPr>
              <a:t>, например, можно прокатывать в листы толщиной не более 0,003 мм, которые используются для позолоты различных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34273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3C9783-6BE2-48F1-A2C6-8C3D9EF08EB8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1384" y="4321216"/>
            <a:ext cx="112633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entury Gothic" panose="020B0502020202020204" pitchFamily="34" charset="0"/>
              </a:rPr>
              <a:t>5) Различна плотность металлов. Она тем меньше, чем меньше атомная масса элемента-металла и чем больше радиус его атома. Самый легкий из металлов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– литий</a:t>
            </a:r>
            <a:r>
              <a:rPr lang="en-US" alt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2000" b="1" dirty="0">
                <a:latin typeface="Century Gothic" panose="020B0502020202020204" pitchFamily="34" charset="0"/>
              </a:rPr>
              <a:t>плотность = 0,53 г/см</a:t>
            </a:r>
            <a:r>
              <a:rPr lang="ru-RU" altLang="ru-RU" sz="2000" b="1" baseline="30000" dirty="0">
                <a:latin typeface="Century Gothic" panose="020B0502020202020204" pitchFamily="34" charset="0"/>
              </a:rPr>
              <a:t>3</a:t>
            </a:r>
            <a:r>
              <a:rPr lang="ru-RU" altLang="ru-RU" sz="2000" b="1" dirty="0">
                <a:latin typeface="Century Gothic" panose="020B0502020202020204" pitchFamily="34" charset="0"/>
              </a:rPr>
              <a:t> ), самый тяжелый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-</a:t>
            </a:r>
            <a:r>
              <a:rPr lang="en-US" alt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осмий </a:t>
            </a:r>
            <a:r>
              <a:rPr lang="ru-RU" altLang="ru-RU" sz="2000" b="1" dirty="0">
                <a:latin typeface="Century Gothic" panose="020B0502020202020204" pitchFamily="34" charset="0"/>
              </a:rPr>
              <a:t>(плотность = 22,6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г/см</a:t>
            </a:r>
            <a:r>
              <a:rPr lang="ru-RU" altLang="ru-RU" sz="2000" b="1" baseline="30000" dirty="0" smtClean="0">
                <a:latin typeface="Century Gothic" panose="020B0502020202020204" pitchFamily="34" charset="0"/>
              </a:rPr>
              <a:t>3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). </a:t>
            </a:r>
            <a:endParaRPr lang="en-US" altLang="ru-RU" sz="20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Металлы 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 плотностью меньше 5 </a:t>
            </a:r>
            <a:r>
              <a:rPr lang="ru-RU" alt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г/см</a:t>
            </a:r>
            <a:r>
              <a:rPr lang="ru-RU" altLang="ru-RU" sz="2000" b="1" baseline="30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ru-RU" alt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- легкие , остальные - </a:t>
            </a:r>
            <a:r>
              <a:rPr lang="ru-RU" alt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тяжелые</a:t>
            </a:r>
            <a:endParaRPr lang="ru-RU" altLang="ru-RU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7" descr="Pure lithium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785" t="34243" r="29919" b="22687"/>
          <a:stretch/>
        </p:blipFill>
        <p:spPr>
          <a:xfrm>
            <a:off x="1343471" y="486872"/>
            <a:ext cx="4358977" cy="2382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584" y="320427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Литий</a:t>
            </a:r>
            <a:r>
              <a:rPr lang="en-US" b="1" dirty="0" smtClean="0">
                <a:latin typeface="Century Gothic" panose="020B0502020202020204" pitchFamily="34" charset="0"/>
              </a:rPr>
              <a:t>, Li</a:t>
            </a:r>
            <a:endParaRPr lang="ru-RU" b="1" dirty="0">
              <a:latin typeface="Century Gothic" panose="020B0502020202020204" pitchFamily="34" charset="0"/>
            </a:endParaRPr>
          </a:p>
          <a:p>
            <a:pPr algn="ctr"/>
            <a:r>
              <a:rPr lang="ru-RU" altLang="ru-RU" b="1" dirty="0" smtClean="0">
                <a:latin typeface="Century Gothic" panose="020B0502020202020204" pitchFamily="34" charset="0"/>
              </a:rPr>
              <a:t>0,53 г/см</a:t>
            </a:r>
            <a:r>
              <a:rPr lang="ru-RU" altLang="ru-RU" b="1" baseline="30000" dirty="0" smtClean="0">
                <a:latin typeface="Century Gothic" panose="020B0502020202020204" pitchFamily="34" charset="0"/>
              </a:rPr>
              <a:t>3</a:t>
            </a:r>
            <a:endParaRPr lang="ru-RU" dirty="0"/>
          </a:p>
        </p:txBody>
      </p:sp>
      <p:pic>
        <p:nvPicPr>
          <p:cNvPr id="13321" name="Picture 9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56" y="160338"/>
            <a:ext cx="4366135" cy="28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07615" y="32042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Осмий</a:t>
            </a:r>
            <a:r>
              <a:rPr lang="en-US" b="1" dirty="0" smtClean="0">
                <a:latin typeface="Century Gothic" panose="020B0502020202020204" pitchFamily="34" charset="0"/>
              </a:rPr>
              <a:t>,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Os</a:t>
            </a:r>
            <a:endParaRPr lang="ru-RU" b="1" dirty="0">
              <a:latin typeface="Century Gothic" panose="020B0502020202020204" pitchFamily="34" charset="0"/>
            </a:endParaRPr>
          </a:p>
          <a:p>
            <a:pPr algn="ctr"/>
            <a:r>
              <a:rPr lang="en-US" altLang="ru-RU" b="1" dirty="0" smtClean="0">
                <a:latin typeface="Century Gothic" panose="020B0502020202020204" pitchFamily="34" charset="0"/>
              </a:rPr>
              <a:t>22</a:t>
            </a:r>
            <a:r>
              <a:rPr lang="ru-RU" altLang="ru-RU" b="1" dirty="0" smtClean="0">
                <a:latin typeface="Century Gothic" panose="020B0502020202020204" pitchFamily="34" charset="0"/>
              </a:rPr>
              <a:t>,</a:t>
            </a:r>
            <a:r>
              <a:rPr lang="en-US" altLang="ru-RU" b="1" dirty="0" smtClean="0">
                <a:latin typeface="Century Gothic" panose="020B0502020202020204" pitchFamily="34" charset="0"/>
              </a:rPr>
              <a:t>6</a:t>
            </a:r>
            <a:r>
              <a:rPr lang="ru-RU" altLang="ru-RU" b="1" dirty="0" smtClean="0">
                <a:latin typeface="Century Gothic" panose="020B0502020202020204" pitchFamily="34" charset="0"/>
              </a:rPr>
              <a:t> г/см</a:t>
            </a:r>
            <a:r>
              <a:rPr lang="ru-RU" altLang="ru-RU" b="1" baseline="30000" dirty="0" smtClean="0">
                <a:latin typeface="Century Gothic" panose="020B0502020202020204" pitchFamily="34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BA7762-55D4-4218-B754-6741D11A81DD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775521" y="337791"/>
            <a:ext cx="9578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Причины, приводящие к различию   физических свойств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63525" y="1341438"/>
            <a:ext cx="51847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>
                <a:latin typeface="Century Gothic" panose="020B0502020202020204" pitchFamily="34" charset="0"/>
              </a:rPr>
              <a:t>Атомы металлов имеют разное число валентных электронов, участвующих в образовании металлической связи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altLang="ru-RU" sz="2000" b="1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>
                <a:latin typeface="Century Gothic" panose="020B0502020202020204" pitchFamily="34" charset="0"/>
              </a:rPr>
              <a:t>Атомы (ионы) имеют разные радиусы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altLang="ru-RU" sz="2000" b="1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>
                <a:latin typeface="Century Gothic" panose="020B0502020202020204" pitchFamily="34" charset="0"/>
              </a:rPr>
              <a:t>Атомы металлов побочных подгрупп могут образовывать и ковалентную связь с помощью неспаренных d-электронов.</a:t>
            </a:r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7413625" y="1336675"/>
            <a:ext cx="3455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>
                <a:latin typeface="Century Gothic" panose="020B0502020202020204" pitchFamily="34" charset="0"/>
              </a:rPr>
              <a:t>Атомы металлов образуют разные типы кристаллических решёток</a:t>
            </a:r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5197028" y="4605565"/>
            <a:ext cx="27352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кубическая  гранецентрированная решетка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(ГЦК, кубическая плотнейшая упаковка, КПУ)</a:t>
            </a:r>
            <a:endParaRPr lang="ru-RU" altLang="ru-RU" sz="1400" dirty="0">
              <a:latin typeface="Century Gothic" panose="020B0502020202020204" pitchFamily="34" charset="0"/>
            </a:endParaRP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8153400" y="4580712"/>
            <a:ext cx="170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Century Gothic" panose="020B0502020202020204" pitchFamily="34" charset="0"/>
              </a:rPr>
              <a:t>  кубическая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Century Gothic" panose="020B0502020202020204" pitchFamily="34" charset="0"/>
              </a:rPr>
              <a:t>  объемно- </a:t>
            </a:r>
            <a:r>
              <a:rPr lang="ru-RU" altLang="ru-RU" sz="1400" dirty="0" smtClean="0">
                <a:latin typeface="Century Gothic" panose="020B0502020202020204" pitchFamily="34" charset="0"/>
              </a:rPr>
              <a:t>центрированная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(ОЦК)</a:t>
            </a:r>
            <a:endParaRPr lang="ru-RU" altLang="ru-RU" sz="1400" dirty="0">
              <a:latin typeface="Century Gothic" panose="020B0502020202020204" pitchFamily="34" charset="0"/>
            </a:endParaRPr>
          </a:p>
        </p:txBody>
      </p:sp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10344376" y="4713288"/>
            <a:ext cx="16453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Гексагональная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Плотнейшая упаковка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(ГПУ)</a:t>
            </a:r>
            <a:endParaRPr lang="ru-RU" alt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6397" name="Picture 13" descr="http://mech.spbstu.ru/images/a/ac/F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95" y="3135304"/>
            <a:ext cx="1600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676" y="3019508"/>
            <a:ext cx="1391220" cy="16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Файл:G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11" y="3135304"/>
            <a:ext cx="1537978" cy="13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BA7762-55D4-4218-B754-6741D11A81DD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07367" y="380704"/>
            <a:ext cx="9145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Кристаллические решетки металлов</a:t>
            </a:r>
            <a:endParaRPr lang="ru-RU" alt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31091" r="19878" b="9031"/>
          <a:stretch/>
        </p:blipFill>
        <p:spPr>
          <a:xfrm>
            <a:off x="407367" y="1038500"/>
            <a:ext cx="8759699" cy="5486844"/>
          </a:xfrm>
          <a:prstGeom prst="rect">
            <a:avLst/>
          </a:prstGeom>
        </p:spPr>
      </p:pic>
      <p:pic>
        <p:nvPicPr>
          <p:cNvPr id="87042" name="Picture 2" descr="http://mech.spbstu.ru/images/a/ac/F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85" y="286024"/>
            <a:ext cx="1600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25721" y="18391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ГЦК, КПУ</a:t>
            </a:r>
            <a:endParaRPr lang="ru-RU" dirty="0"/>
          </a:p>
        </p:txBody>
      </p:sp>
      <p:pic>
        <p:nvPicPr>
          <p:cNvPr id="87044" name="Picture 4" descr="Файл:G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46" y="2454103"/>
            <a:ext cx="1537978" cy="13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94580" y="38272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ОЦК</a:t>
            </a:r>
            <a:endParaRPr lang="ru-RU" dirty="0"/>
          </a:p>
        </p:txBody>
      </p:sp>
      <p:pic>
        <p:nvPicPr>
          <p:cNvPr id="87046" name="Picture 6" descr="Gp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46" y="4396192"/>
            <a:ext cx="1391220" cy="16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17135" y="601587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entury Gothic" panose="020B0502020202020204" pitchFamily="34" charset="0"/>
              </a:rPr>
              <a:t>ГПУ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324100" y="165101"/>
            <a:ext cx="7886700" cy="993775"/>
          </a:xfrm>
        </p:spPr>
        <p:txBody>
          <a:bodyPr/>
          <a:lstStyle/>
          <a:p>
            <a:r>
              <a:rPr lang="ru-RU" altLang="ru-RU" sz="2400" b="1"/>
              <a:t>Пространственная решетка. Элементарная ячейка</a:t>
            </a:r>
            <a:endParaRPr lang="ru-RU" altLang="ru-RU" sz="2400"/>
          </a:p>
        </p:txBody>
      </p:sp>
      <p:pic>
        <p:nvPicPr>
          <p:cNvPr id="4099" name="Объект 3" descr="Ð Ð°ÑÐ¿Ð¾Ð»Ð¾Ð¶ÐµÐ½Ð¸Ðµ Ð°ÑÐ¾Ð¼Ð¾Ð² Ð² ÐºÑÐ¸ÑÑÐ°Ð»Ð»Ð¸ÑÐµÑÐºÐ¾Ð¹ ÑÐµÑÐµÑÐºÐ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6645" y="1664201"/>
            <a:ext cx="7382645" cy="3278236"/>
          </a:xfrm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695399" y="5011136"/>
            <a:ext cx="10225136" cy="8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Расположение атомов в кристаллической решетке:</a:t>
            </a:r>
          </a:p>
          <a:p>
            <a:pPr algn="ctr">
              <a:lnSpc>
                <a:spcPct val="15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 а - пространственное изображение элементарной ячейки; </a:t>
            </a:r>
            <a:r>
              <a:rPr lang="ru-RU" altLang="ru-RU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б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- схема зарисовки элементарной ячейки</a:t>
            </a:r>
            <a:endParaRPr lang="ru-RU" altLang="ru-RU" sz="1800" dirty="0"/>
          </a:p>
        </p:txBody>
      </p:sp>
      <p:sp>
        <p:nvSpPr>
          <p:cNvPr id="410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4DB994-57F8-46BF-BB02-C158E34541A4}" type="slidenum">
              <a:rPr lang="ru-RU" altLang="ru-RU" sz="1400"/>
              <a:pPr/>
              <a:t>14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9011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EFAB34-006A-43CF-AD90-EA00FB61D35D}" type="slidenum">
              <a:rPr lang="ru-RU" altLang="ru-RU" sz="1400"/>
              <a:pPr/>
              <a:t>15</a:t>
            </a:fld>
            <a:endParaRPr lang="ru-RU" altLang="ru-RU" sz="1400"/>
          </a:p>
        </p:txBody>
      </p:sp>
      <p:pic>
        <p:nvPicPr>
          <p:cNvPr id="5123" name="Picture 2" descr="ÐÑÐ¾ÑÑÑÐ°Ð½ÑÑÐ²ÐµÐ½Ð½Ð¾-ÐºÑÐ¸ÑÑÐ°Ð»Ð»Ð¸ÑÐµÑÐºÐ°Ñ ÑÐµÑÐµÑ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9869" r="8760" b="6892"/>
          <a:stretch>
            <a:fillRect/>
          </a:stretch>
        </p:blipFill>
        <p:spPr>
          <a:xfrm>
            <a:off x="1704975" y="347664"/>
            <a:ext cx="8001000" cy="6065837"/>
          </a:xfrm>
          <a:noFill/>
        </p:spPr>
      </p:pic>
    </p:spTree>
    <p:extLst>
      <p:ext uri="{BB962C8B-B14F-4D97-AF65-F5344CB8AC3E}">
        <p14:creationId xmlns:p14="http://schemas.microsoft.com/office/powerpoint/2010/main" val="19337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52650" y="422276"/>
            <a:ext cx="7886700" cy="555625"/>
          </a:xfrm>
        </p:spPr>
        <p:txBody>
          <a:bodyPr/>
          <a:lstStyle/>
          <a:p>
            <a:r>
              <a:rPr lang="ru-RU" altLang="ru-RU" sz="2400" b="1"/>
              <a:t>Координационное число. Координация</a:t>
            </a:r>
          </a:p>
        </p:txBody>
      </p:sp>
      <p:pic>
        <p:nvPicPr>
          <p:cNvPr id="6147" name="Объект 3" descr="ÐÐ¾Ð¾ÑÐ´Ð¸Ð½Ð°ÑÐ¸Ð¾Ð½Ð½ÑÐµ Ð¼Ð½Ð¾Ð³Ð¾Ð³ÑÐ°Ð½Ð½Ð¸ÐºÐ¸ Ð° â Ð³Ð°Ð½ÑÐµÐ»Ñ (ÐÐ§ â 2); Ð± â ÑÑÐµÑÐ³Ð¾Ð»ÑÐ½Ð¸Ðº (ÐÐ§ â 3); Ð² â ÑÐµÑÑÐ°ÑÐ´Ñ (ÐÐ§ â 4); Ð³ â Ð¾ÐºÑÐ°ÑÐ´Ñ (ÐÐ§ â 6); Ð´ â ÐºÑÐ± (ÐÐ§ â 8); Ðµ â ÐºÑÐ±Ð¾Ð¾ÐºÑÐ°ÑÐ´Ñ (ÐÐ§ â 12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512" y="1412776"/>
            <a:ext cx="4032126" cy="1838425"/>
          </a:xfrm>
        </p:spPr>
      </p:pic>
      <p:pic>
        <p:nvPicPr>
          <p:cNvPr id="6148" name="Рисунок 4" descr="https://studme.org/htm/img/33/1552/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37" y="4048918"/>
            <a:ext cx="4195701" cy="19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6470650" y="2160589"/>
            <a:ext cx="3282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Координационные многогранники: </a:t>
            </a:r>
          </a:p>
          <a:p>
            <a:endParaRPr lang="ru-RU" altLang="ru-R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а – гантель (КЧ – 2); </a:t>
            </a:r>
          </a:p>
          <a:p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б – треугольник (КЧ – 3); </a:t>
            </a:r>
          </a:p>
          <a:p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в – тетраэдр (КЧ – 4); </a:t>
            </a:r>
          </a:p>
          <a:p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г – октаэдр (КЧ – 6); </a:t>
            </a:r>
          </a:p>
          <a:p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д – куб (КЧ – 8); </a:t>
            </a:r>
          </a:p>
          <a:p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е – кубооктаэдр (КЧ – 12)</a:t>
            </a:r>
            <a:endParaRPr lang="ru-RU" altLang="ru-RU" sz="2100"/>
          </a:p>
        </p:txBody>
      </p:sp>
      <p:sp>
        <p:nvSpPr>
          <p:cNvPr id="615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6234A3-2DA1-41E2-9405-B9068BA8D37A}" type="slidenum">
              <a:rPr lang="ru-RU" altLang="ru-RU" sz="1400"/>
              <a:pPr/>
              <a:t>16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568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23137" y="36465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00FF"/>
                </a:solidFill>
              </a:rPr>
              <a:t>Структурный тип </a:t>
            </a:r>
            <a:r>
              <a:rPr lang="ru-RU" altLang="ru-RU" sz="2400" b="1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ru-RU" altLang="ru-RU" sz="2400" b="1" dirty="0">
                <a:solidFill>
                  <a:srgbClr val="0000FF"/>
                </a:solidFill>
              </a:rPr>
              <a:t>-W </a:t>
            </a:r>
            <a:r>
              <a:rPr lang="en-US" altLang="ru-RU" sz="2400" b="1" dirty="0">
                <a:solidFill>
                  <a:srgbClr val="0000FF"/>
                </a:solidFill>
              </a:rPr>
              <a:t>(</a:t>
            </a:r>
            <a:r>
              <a:rPr lang="ru-RU" altLang="ru-RU" sz="2400" b="1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ru-RU" altLang="ru-RU" sz="2400" b="1" dirty="0">
                <a:solidFill>
                  <a:srgbClr val="0000FF"/>
                </a:solidFill>
              </a:rPr>
              <a:t>-</a:t>
            </a:r>
            <a:r>
              <a:rPr lang="ru-RU" altLang="ru-RU" sz="2400" b="1" dirty="0" err="1">
                <a:solidFill>
                  <a:srgbClr val="0000FF"/>
                </a:solidFill>
              </a:rPr>
              <a:t>Fe</a:t>
            </a:r>
            <a:r>
              <a:rPr lang="en-US" altLang="ru-RU" sz="2400" b="1" dirty="0">
                <a:solidFill>
                  <a:srgbClr val="0000FF"/>
                </a:solidFill>
              </a:rPr>
              <a:t>)</a:t>
            </a:r>
            <a:r>
              <a:rPr lang="ru-RU" altLang="ru-RU" dirty="0" smtClean="0"/>
              <a:t> </a:t>
            </a:r>
          </a:p>
        </p:txBody>
      </p:sp>
      <p:pic>
        <p:nvPicPr>
          <p:cNvPr id="2457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24619" r="31239" b="19687"/>
          <a:stretch>
            <a:fillRect/>
          </a:stretch>
        </p:blipFill>
        <p:spPr bwMode="auto">
          <a:xfrm>
            <a:off x="5620544" y="404664"/>
            <a:ext cx="23050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9687" r="31239" b="9843"/>
          <a:stretch>
            <a:fillRect/>
          </a:stretch>
        </p:blipFill>
        <p:spPr bwMode="auto">
          <a:xfrm>
            <a:off x="911424" y="1591320"/>
            <a:ext cx="3672408" cy="37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5443538" y="2564904"/>
            <a:ext cx="540499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КЧ = 8, КП – куб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КЧ = 8 + 6,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КМ – ромбододекаэдр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(12 одинаковых граней </a:t>
            </a:r>
            <a:r>
              <a:rPr lang="en-US" altLang="ru-RU" sz="2400" dirty="0"/>
              <a:t>-</a:t>
            </a:r>
            <a:r>
              <a:rPr lang="ru-RU" altLang="ru-RU" sz="2400" dirty="0"/>
              <a:t> ромбов)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 dirty="0" smtClean="0"/>
              <a:t>a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= </a:t>
            </a:r>
            <a:r>
              <a:rPr lang="ru-RU" altLang="ru-RU" sz="2400" dirty="0" smtClean="0"/>
              <a:t>3.16 А</a:t>
            </a:r>
            <a:r>
              <a:rPr lang="ru-RU" altLang="ru-RU" sz="2400" dirty="0" smtClean="0">
                <a:sym typeface="Symbol" panose="05050102010706020507" pitchFamily="18" charset="2"/>
              </a:rPr>
              <a:t> </a:t>
            </a:r>
            <a:r>
              <a:rPr lang="ru-RU" altLang="ru-RU" sz="2400" dirty="0">
                <a:sym typeface="Symbol" panose="05050102010706020507" pitchFamily="18" charset="2"/>
              </a:rPr>
              <a:t>для </a:t>
            </a:r>
            <a:r>
              <a:rPr lang="ru-RU" altLang="ru-RU" sz="2400" dirty="0"/>
              <a:t>-W,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/>
              <a:t>a</a:t>
            </a:r>
            <a:r>
              <a:rPr lang="ru-RU" altLang="ru-RU" sz="2400" dirty="0"/>
              <a:t> = </a:t>
            </a:r>
            <a:r>
              <a:rPr lang="en-US" altLang="ru-RU" sz="2400" dirty="0"/>
              <a:t>2</a:t>
            </a:r>
            <a:r>
              <a:rPr lang="ru-RU" altLang="ru-RU" sz="2400" dirty="0"/>
              <a:t>.</a:t>
            </a:r>
            <a:r>
              <a:rPr lang="en-US" altLang="ru-RU" sz="2400" dirty="0" smtClean="0"/>
              <a:t>87</a:t>
            </a:r>
            <a:r>
              <a:rPr lang="ru-RU" altLang="ru-RU" sz="2400" dirty="0" smtClean="0"/>
              <a:t> А </a:t>
            </a:r>
            <a:r>
              <a:rPr lang="ru-RU" altLang="ru-RU" sz="2400" dirty="0"/>
              <a:t>для </a:t>
            </a:r>
            <a:r>
              <a:rPr lang="ru-RU" altLang="ru-RU" sz="2400" dirty="0">
                <a:sym typeface="Symbol" panose="05050102010706020507" pitchFamily="18" charset="2"/>
              </a:rPr>
              <a:t></a:t>
            </a:r>
            <a:r>
              <a:rPr lang="ru-RU" altLang="ru-RU" sz="2400" dirty="0"/>
              <a:t>-</a:t>
            </a:r>
            <a:r>
              <a:rPr lang="en-US" altLang="ru-RU" sz="2400" dirty="0"/>
              <a:t>Fe</a:t>
            </a:r>
            <a:endParaRPr lang="ru-RU" altLang="ru-RU" sz="2400" dirty="0"/>
          </a:p>
        </p:txBody>
      </p:sp>
      <p:sp>
        <p:nvSpPr>
          <p:cNvPr id="2458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33409-AFC7-4CA8-9833-2E0C7ED820A3}" type="slidenum">
              <a:rPr lang="ru-RU" altLang="ru-RU" sz="1400"/>
              <a:pPr/>
              <a:t>17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0342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0"/>
          <p:cNvGrpSpPr>
            <a:grpSpLocks/>
          </p:cNvGrpSpPr>
          <p:nvPr/>
        </p:nvGrpSpPr>
        <p:grpSpPr bwMode="auto">
          <a:xfrm>
            <a:off x="4503739" y="3197226"/>
            <a:ext cx="928687" cy="563563"/>
            <a:chOff x="1785" y="1986"/>
            <a:chExt cx="585" cy="355"/>
          </a:xfrm>
        </p:grpSpPr>
        <p:sp>
          <p:nvSpPr>
            <p:cNvPr id="26832" name="Line 259"/>
            <p:cNvSpPr>
              <a:spLocks noChangeShapeType="1"/>
            </p:cNvSpPr>
            <p:nvPr/>
          </p:nvSpPr>
          <p:spPr bwMode="auto">
            <a:xfrm flipH="1" flipV="1">
              <a:off x="1887" y="2166"/>
              <a:ext cx="285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33" name="Line 258"/>
            <p:cNvSpPr>
              <a:spLocks noChangeShapeType="1"/>
            </p:cNvSpPr>
            <p:nvPr/>
          </p:nvSpPr>
          <p:spPr bwMode="auto">
            <a:xfrm flipH="1" flipV="1">
              <a:off x="1988" y="1997"/>
              <a:ext cx="285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34" name="Line 257"/>
            <p:cNvSpPr>
              <a:spLocks noChangeShapeType="1"/>
            </p:cNvSpPr>
            <p:nvPr/>
          </p:nvSpPr>
          <p:spPr bwMode="auto">
            <a:xfrm flipH="1" flipV="1">
              <a:off x="2168" y="1988"/>
              <a:ext cx="0" cy="3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35" name="Line 256"/>
            <p:cNvSpPr>
              <a:spLocks noChangeShapeType="1"/>
            </p:cNvSpPr>
            <p:nvPr/>
          </p:nvSpPr>
          <p:spPr bwMode="auto">
            <a:xfrm flipH="1" flipV="1">
              <a:off x="1984" y="1999"/>
              <a:ext cx="0" cy="3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36" name="Line 255"/>
            <p:cNvSpPr>
              <a:spLocks noChangeShapeType="1"/>
            </p:cNvSpPr>
            <p:nvPr/>
          </p:nvSpPr>
          <p:spPr bwMode="auto">
            <a:xfrm flipV="1">
              <a:off x="1785" y="1986"/>
              <a:ext cx="585" cy="3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3"/>
          <p:cNvGrpSpPr>
            <a:grpSpLocks/>
          </p:cNvGrpSpPr>
          <p:nvPr/>
        </p:nvGrpSpPr>
        <p:grpSpPr bwMode="auto">
          <a:xfrm>
            <a:off x="1744663" y="1635125"/>
            <a:ext cx="4659312" cy="2522538"/>
            <a:chOff x="242" y="1299"/>
            <a:chExt cx="2410" cy="1305"/>
          </a:xfrm>
        </p:grpSpPr>
        <p:grpSp>
          <p:nvGrpSpPr>
            <p:cNvPr id="26781" name="Group 90"/>
            <p:cNvGrpSpPr>
              <a:grpSpLocks/>
            </p:cNvGrpSpPr>
            <p:nvPr/>
          </p:nvGrpSpPr>
          <p:grpSpPr bwMode="auto">
            <a:xfrm>
              <a:off x="700" y="1412"/>
              <a:ext cx="1952" cy="1192"/>
              <a:chOff x="688" y="1432"/>
              <a:chExt cx="1952" cy="1192"/>
            </a:xfrm>
          </p:grpSpPr>
          <p:grpSp>
            <p:nvGrpSpPr>
              <p:cNvPr id="26783" name="Group 82"/>
              <p:cNvGrpSpPr>
                <a:grpSpLocks/>
              </p:cNvGrpSpPr>
              <p:nvPr/>
            </p:nvGrpSpPr>
            <p:grpSpPr bwMode="auto">
              <a:xfrm>
                <a:off x="688" y="1432"/>
                <a:ext cx="1952" cy="1192"/>
                <a:chOff x="680" y="1432"/>
                <a:chExt cx="1952" cy="1192"/>
              </a:xfrm>
            </p:grpSpPr>
            <p:grpSp>
              <p:nvGrpSpPr>
                <p:cNvPr id="26791" name="Group 71"/>
                <p:cNvGrpSpPr>
                  <a:grpSpLocks/>
                </p:cNvGrpSpPr>
                <p:nvPr/>
              </p:nvGrpSpPr>
              <p:grpSpPr bwMode="auto">
                <a:xfrm>
                  <a:off x="680" y="1432"/>
                  <a:ext cx="1952" cy="1192"/>
                  <a:chOff x="680" y="1432"/>
                  <a:chExt cx="1952" cy="1192"/>
                </a:xfrm>
              </p:grpSpPr>
              <p:grpSp>
                <p:nvGrpSpPr>
                  <p:cNvPr id="2680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680" y="1432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827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8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9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30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31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803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824" y="1716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82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4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5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6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80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980" y="2000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817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8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9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0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21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80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148" y="2284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812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3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4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5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6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806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296" y="2568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807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08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09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0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811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</p:grpSp>
            <p:sp>
              <p:nvSpPr>
                <p:cNvPr id="26792" name="Line 72"/>
                <p:cNvSpPr>
                  <a:spLocks noChangeShapeType="1"/>
                </p:cNvSpPr>
                <p:nvPr/>
              </p:nvSpPr>
              <p:spPr bwMode="auto">
                <a:xfrm>
                  <a:off x="708" y="1460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3" name="Line 73"/>
                <p:cNvSpPr>
                  <a:spLocks noChangeShapeType="1"/>
                </p:cNvSpPr>
                <p:nvPr/>
              </p:nvSpPr>
              <p:spPr bwMode="auto">
                <a:xfrm>
                  <a:off x="848" y="1744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4" name="Line 74"/>
                <p:cNvSpPr>
                  <a:spLocks noChangeShapeType="1"/>
                </p:cNvSpPr>
                <p:nvPr/>
              </p:nvSpPr>
              <p:spPr bwMode="auto">
                <a:xfrm>
                  <a:off x="1004" y="2028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5" name="Line 75"/>
                <p:cNvSpPr>
                  <a:spLocks noChangeShapeType="1"/>
                </p:cNvSpPr>
                <p:nvPr/>
              </p:nvSpPr>
              <p:spPr bwMode="auto">
                <a:xfrm>
                  <a:off x="1172" y="2312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6" name="Line 76"/>
                <p:cNvSpPr>
                  <a:spLocks noChangeShapeType="1"/>
                </p:cNvSpPr>
                <p:nvPr/>
              </p:nvSpPr>
              <p:spPr bwMode="auto">
                <a:xfrm>
                  <a:off x="1316" y="2596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7" name="Line 77"/>
                <p:cNvSpPr>
                  <a:spLocks noChangeShapeType="1"/>
                </p:cNvSpPr>
                <p:nvPr/>
              </p:nvSpPr>
              <p:spPr bwMode="auto">
                <a:xfrm>
                  <a:off x="1980" y="1456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8" name="Line 78"/>
                <p:cNvSpPr>
                  <a:spLocks noChangeShapeType="1"/>
                </p:cNvSpPr>
                <p:nvPr/>
              </p:nvSpPr>
              <p:spPr bwMode="auto">
                <a:xfrm>
                  <a:off x="1660" y="1460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9" name="Line 79"/>
                <p:cNvSpPr>
                  <a:spLocks noChangeShapeType="1"/>
                </p:cNvSpPr>
                <p:nvPr/>
              </p:nvSpPr>
              <p:spPr bwMode="auto">
                <a:xfrm>
                  <a:off x="1340" y="1464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0" name="Line 80"/>
                <p:cNvSpPr>
                  <a:spLocks noChangeShapeType="1"/>
                </p:cNvSpPr>
                <p:nvPr/>
              </p:nvSpPr>
              <p:spPr bwMode="auto">
                <a:xfrm>
                  <a:off x="700" y="1460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1" name="Line 81"/>
                <p:cNvSpPr>
                  <a:spLocks noChangeShapeType="1"/>
                </p:cNvSpPr>
                <p:nvPr/>
              </p:nvSpPr>
              <p:spPr bwMode="auto">
                <a:xfrm>
                  <a:off x="1020" y="1460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784" name="Line 83"/>
              <p:cNvSpPr>
                <a:spLocks noChangeShapeType="1"/>
              </p:cNvSpPr>
              <p:nvPr/>
            </p:nvSpPr>
            <p:spPr bwMode="auto">
              <a:xfrm flipH="1">
                <a:off x="1332" y="1460"/>
                <a:ext cx="660" cy="1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5" name="Line 84"/>
              <p:cNvSpPr>
                <a:spLocks noChangeShapeType="1"/>
              </p:cNvSpPr>
              <p:nvPr/>
            </p:nvSpPr>
            <p:spPr bwMode="auto">
              <a:xfrm flipH="1">
                <a:off x="1648" y="1740"/>
                <a:ext cx="492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6" name="Line 85"/>
              <p:cNvSpPr>
                <a:spLocks noChangeShapeType="1"/>
              </p:cNvSpPr>
              <p:nvPr/>
            </p:nvSpPr>
            <p:spPr bwMode="auto">
              <a:xfrm flipH="1">
                <a:off x="1968" y="2024"/>
                <a:ext cx="328" cy="5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7" name="Line 86"/>
              <p:cNvSpPr>
                <a:spLocks noChangeShapeType="1"/>
              </p:cNvSpPr>
              <p:nvPr/>
            </p:nvSpPr>
            <p:spPr bwMode="auto">
              <a:xfrm flipH="1">
                <a:off x="2284" y="2312"/>
                <a:ext cx="172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8" name="Line 87"/>
              <p:cNvSpPr>
                <a:spLocks noChangeShapeType="1"/>
              </p:cNvSpPr>
              <p:nvPr/>
            </p:nvSpPr>
            <p:spPr bwMode="auto">
              <a:xfrm flipH="1">
                <a:off x="852" y="1460"/>
                <a:ext cx="172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89" name="Line 88"/>
              <p:cNvSpPr>
                <a:spLocks noChangeShapeType="1"/>
              </p:cNvSpPr>
              <p:nvPr/>
            </p:nvSpPr>
            <p:spPr bwMode="auto">
              <a:xfrm flipH="1">
                <a:off x="1024" y="1452"/>
                <a:ext cx="328" cy="5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90" name="Line 89"/>
              <p:cNvSpPr>
                <a:spLocks noChangeShapeType="1"/>
              </p:cNvSpPr>
              <p:nvPr/>
            </p:nvSpPr>
            <p:spPr bwMode="auto">
              <a:xfrm flipH="1">
                <a:off x="1180" y="1456"/>
                <a:ext cx="492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782" name="Text Box 180"/>
            <p:cNvSpPr txBox="1">
              <a:spLocks noChangeArrowheads="1"/>
            </p:cNvSpPr>
            <p:nvPr/>
          </p:nvSpPr>
          <p:spPr bwMode="auto">
            <a:xfrm>
              <a:off x="242" y="1299"/>
              <a:ext cx="18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/>
                <a:t>A</a:t>
              </a:r>
              <a:endParaRPr lang="ru-RU" altLang="ru-RU" sz="1800" b="1"/>
            </a:p>
          </p:txBody>
        </p:sp>
      </p:grpSp>
      <p:grpSp>
        <p:nvGrpSpPr>
          <p:cNvPr id="12" name="Group 184"/>
          <p:cNvGrpSpPr>
            <a:grpSpLocks/>
          </p:cNvGrpSpPr>
          <p:nvPr/>
        </p:nvGrpSpPr>
        <p:grpSpPr bwMode="auto">
          <a:xfrm>
            <a:off x="2041525" y="2030413"/>
            <a:ext cx="4349750" cy="2514600"/>
            <a:chOff x="402" y="1503"/>
            <a:chExt cx="2250" cy="1301"/>
          </a:xfrm>
        </p:grpSpPr>
        <p:grpSp>
          <p:nvGrpSpPr>
            <p:cNvPr id="26730" name="Group 91"/>
            <p:cNvGrpSpPr>
              <a:grpSpLocks/>
            </p:cNvGrpSpPr>
            <p:nvPr/>
          </p:nvGrpSpPr>
          <p:grpSpPr bwMode="auto">
            <a:xfrm>
              <a:off x="700" y="1612"/>
              <a:ext cx="1952" cy="1192"/>
              <a:chOff x="688" y="1432"/>
              <a:chExt cx="1952" cy="1192"/>
            </a:xfrm>
          </p:grpSpPr>
          <p:grpSp>
            <p:nvGrpSpPr>
              <p:cNvPr id="26732" name="Group 92"/>
              <p:cNvGrpSpPr>
                <a:grpSpLocks/>
              </p:cNvGrpSpPr>
              <p:nvPr/>
            </p:nvGrpSpPr>
            <p:grpSpPr bwMode="auto">
              <a:xfrm>
                <a:off x="688" y="1432"/>
                <a:ext cx="1952" cy="1192"/>
                <a:chOff x="680" y="1432"/>
                <a:chExt cx="1952" cy="1192"/>
              </a:xfrm>
            </p:grpSpPr>
            <p:grpSp>
              <p:nvGrpSpPr>
                <p:cNvPr id="26740" name="Group 93"/>
                <p:cNvGrpSpPr>
                  <a:grpSpLocks/>
                </p:cNvGrpSpPr>
                <p:nvPr/>
              </p:nvGrpSpPr>
              <p:grpSpPr bwMode="auto">
                <a:xfrm>
                  <a:off x="680" y="1432"/>
                  <a:ext cx="1952" cy="1192"/>
                  <a:chOff x="680" y="1432"/>
                  <a:chExt cx="1952" cy="1192"/>
                </a:xfrm>
              </p:grpSpPr>
              <p:grpSp>
                <p:nvGrpSpPr>
                  <p:cNvPr id="26751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0" y="1432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776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7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8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9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80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752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824" y="1716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771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2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3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4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5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753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980" y="2000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766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7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8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9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70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754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148" y="2284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761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2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3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4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5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755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296" y="2568"/>
                    <a:ext cx="1336" cy="56"/>
                    <a:chOff x="680" y="1432"/>
                    <a:chExt cx="1336" cy="56"/>
                  </a:xfrm>
                </p:grpSpPr>
                <p:sp>
                  <p:nvSpPr>
                    <p:cNvPr id="26756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57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58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59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760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" y="1432"/>
                      <a:ext cx="56" cy="5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</p:grpSp>
            <p:sp>
              <p:nvSpPr>
                <p:cNvPr id="26741" name="Line 124"/>
                <p:cNvSpPr>
                  <a:spLocks noChangeShapeType="1"/>
                </p:cNvSpPr>
                <p:nvPr/>
              </p:nvSpPr>
              <p:spPr bwMode="auto">
                <a:xfrm>
                  <a:off x="708" y="1460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2" name="Line 125"/>
                <p:cNvSpPr>
                  <a:spLocks noChangeShapeType="1"/>
                </p:cNvSpPr>
                <p:nvPr/>
              </p:nvSpPr>
              <p:spPr bwMode="auto">
                <a:xfrm>
                  <a:off x="848" y="1744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3" name="Line 126"/>
                <p:cNvSpPr>
                  <a:spLocks noChangeShapeType="1"/>
                </p:cNvSpPr>
                <p:nvPr/>
              </p:nvSpPr>
              <p:spPr bwMode="auto">
                <a:xfrm>
                  <a:off x="1004" y="2028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4" name="Line 127"/>
                <p:cNvSpPr>
                  <a:spLocks noChangeShapeType="1"/>
                </p:cNvSpPr>
                <p:nvPr/>
              </p:nvSpPr>
              <p:spPr bwMode="auto">
                <a:xfrm>
                  <a:off x="1172" y="2312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5" name="Line 128"/>
                <p:cNvSpPr>
                  <a:spLocks noChangeShapeType="1"/>
                </p:cNvSpPr>
                <p:nvPr/>
              </p:nvSpPr>
              <p:spPr bwMode="auto">
                <a:xfrm>
                  <a:off x="1316" y="2596"/>
                  <a:ext cx="128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6" name="Line 129"/>
                <p:cNvSpPr>
                  <a:spLocks noChangeShapeType="1"/>
                </p:cNvSpPr>
                <p:nvPr/>
              </p:nvSpPr>
              <p:spPr bwMode="auto">
                <a:xfrm>
                  <a:off x="1980" y="1456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7" name="Line 130"/>
                <p:cNvSpPr>
                  <a:spLocks noChangeShapeType="1"/>
                </p:cNvSpPr>
                <p:nvPr/>
              </p:nvSpPr>
              <p:spPr bwMode="auto">
                <a:xfrm>
                  <a:off x="1660" y="1460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8" name="Line 131"/>
                <p:cNvSpPr>
                  <a:spLocks noChangeShapeType="1"/>
                </p:cNvSpPr>
                <p:nvPr/>
              </p:nvSpPr>
              <p:spPr bwMode="auto">
                <a:xfrm>
                  <a:off x="1340" y="1464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9" name="Line 132"/>
                <p:cNvSpPr>
                  <a:spLocks noChangeShapeType="1"/>
                </p:cNvSpPr>
                <p:nvPr/>
              </p:nvSpPr>
              <p:spPr bwMode="auto">
                <a:xfrm>
                  <a:off x="700" y="1460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0" name="Line 133"/>
                <p:cNvSpPr>
                  <a:spLocks noChangeShapeType="1"/>
                </p:cNvSpPr>
                <p:nvPr/>
              </p:nvSpPr>
              <p:spPr bwMode="auto">
                <a:xfrm>
                  <a:off x="1020" y="1460"/>
                  <a:ext cx="628" cy="1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733" name="Line 134"/>
              <p:cNvSpPr>
                <a:spLocks noChangeShapeType="1"/>
              </p:cNvSpPr>
              <p:nvPr/>
            </p:nvSpPr>
            <p:spPr bwMode="auto">
              <a:xfrm flipH="1">
                <a:off x="1332" y="1460"/>
                <a:ext cx="660" cy="11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4" name="Line 135"/>
              <p:cNvSpPr>
                <a:spLocks noChangeShapeType="1"/>
              </p:cNvSpPr>
              <p:nvPr/>
            </p:nvSpPr>
            <p:spPr bwMode="auto">
              <a:xfrm flipH="1">
                <a:off x="1648" y="1740"/>
                <a:ext cx="492" cy="85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5" name="Line 136"/>
              <p:cNvSpPr>
                <a:spLocks noChangeShapeType="1"/>
              </p:cNvSpPr>
              <p:nvPr/>
            </p:nvSpPr>
            <p:spPr bwMode="auto">
              <a:xfrm flipH="1">
                <a:off x="1968" y="2024"/>
                <a:ext cx="328" cy="5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6" name="Line 137"/>
              <p:cNvSpPr>
                <a:spLocks noChangeShapeType="1"/>
              </p:cNvSpPr>
              <p:nvPr/>
            </p:nvSpPr>
            <p:spPr bwMode="auto">
              <a:xfrm flipH="1">
                <a:off x="2284" y="2312"/>
                <a:ext cx="172" cy="2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7" name="Line 138"/>
              <p:cNvSpPr>
                <a:spLocks noChangeShapeType="1"/>
              </p:cNvSpPr>
              <p:nvPr/>
            </p:nvSpPr>
            <p:spPr bwMode="auto">
              <a:xfrm flipH="1">
                <a:off x="852" y="1460"/>
                <a:ext cx="172" cy="2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8" name="Line 139"/>
              <p:cNvSpPr>
                <a:spLocks noChangeShapeType="1"/>
              </p:cNvSpPr>
              <p:nvPr/>
            </p:nvSpPr>
            <p:spPr bwMode="auto">
              <a:xfrm flipH="1">
                <a:off x="1024" y="1452"/>
                <a:ext cx="328" cy="5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39" name="Line 140"/>
              <p:cNvSpPr>
                <a:spLocks noChangeShapeType="1"/>
              </p:cNvSpPr>
              <p:nvPr/>
            </p:nvSpPr>
            <p:spPr bwMode="auto">
              <a:xfrm flipH="1">
                <a:off x="1180" y="1456"/>
                <a:ext cx="492" cy="85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731" name="Text Box 181"/>
            <p:cNvSpPr txBox="1">
              <a:spLocks noChangeArrowheads="1"/>
            </p:cNvSpPr>
            <p:nvPr/>
          </p:nvSpPr>
          <p:spPr bwMode="auto">
            <a:xfrm>
              <a:off x="402" y="1503"/>
              <a:ext cx="18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00FF"/>
                  </a:solidFill>
                </a:rPr>
                <a:t>B</a:t>
              </a:r>
              <a:endParaRPr lang="ru-RU" altLang="ru-RU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2191994" y="1663701"/>
            <a:ext cx="4207221" cy="2517775"/>
            <a:chOff x="473" y="1299"/>
            <a:chExt cx="2177" cy="1303"/>
          </a:xfrm>
        </p:grpSpPr>
        <p:grpSp>
          <p:nvGrpSpPr>
            <p:cNvPr id="26698" name="Group 179"/>
            <p:cNvGrpSpPr>
              <a:grpSpLocks/>
            </p:cNvGrpSpPr>
            <p:nvPr/>
          </p:nvGrpSpPr>
          <p:grpSpPr bwMode="auto">
            <a:xfrm>
              <a:off x="706" y="1418"/>
              <a:ext cx="1944" cy="1184"/>
              <a:chOff x="706" y="1418"/>
              <a:chExt cx="1944" cy="1184"/>
            </a:xfrm>
          </p:grpSpPr>
          <p:grpSp>
            <p:nvGrpSpPr>
              <p:cNvPr id="26700" name="Group 148"/>
              <p:cNvGrpSpPr>
                <a:grpSpLocks/>
              </p:cNvGrpSpPr>
              <p:nvPr/>
            </p:nvGrpSpPr>
            <p:grpSpPr bwMode="auto">
              <a:xfrm>
                <a:off x="706" y="1418"/>
                <a:ext cx="1328" cy="48"/>
                <a:chOff x="706" y="1418"/>
                <a:chExt cx="1328" cy="48"/>
              </a:xfrm>
            </p:grpSpPr>
            <p:sp>
              <p:nvSpPr>
                <p:cNvPr id="26725" name="Oval 143"/>
                <p:cNvSpPr>
                  <a:spLocks noChangeArrowheads="1"/>
                </p:cNvSpPr>
                <p:nvPr/>
              </p:nvSpPr>
              <p:spPr bwMode="auto">
                <a:xfrm flipH="1" flipV="1">
                  <a:off x="70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6" name="Oval 144"/>
                <p:cNvSpPr>
                  <a:spLocks noChangeArrowheads="1"/>
                </p:cNvSpPr>
                <p:nvPr/>
              </p:nvSpPr>
              <p:spPr bwMode="auto">
                <a:xfrm flipH="1" flipV="1">
                  <a:off x="102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7" name="Oval 145"/>
                <p:cNvSpPr>
                  <a:spLocks noChangeArrowheads="1"/>
                </p:cNvSpPr>
                <p:nvPr/>
              </p:nvSpPr>
              <p:spPr bwMode="auto">
                <a:xfrm flipH="1" flipV="1">
                  <a:off x="134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8" name="Oval 146"/>
                <p:cNvSpPr>
                  <a:spLocks noChangeArrowheads="1"/>
                </p:cNvSpPr>
                <p:nvPr/>
              </p:nvSpPr>
              <p:spPr bwMode="auto">
                <a:xfrm flipH="1" flipV="1">
                  <a:off x="166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9" name="Oval 147"/>
                <p:cNvSpPr>
                  <a:spLocks noChangeArrowheads="1"/>
                </p:cNvSpPr>
                <p:nvPr/>
              </p:nvSpPr>
              <p:spPr bwMode="auto">
                <a:xfrm flipH="1" flipV="1">
                  <a:off x="198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</p:grpSp>
          <p:grpSp>
            <p:nvGrpSpPr>
              <p:cNvPr id="26701" name="Group 149"/>
              <p:cNvGrpSpPr>
                <a:grpSpLocks/>
              </p:cNvGrpSpPr>
              <p:nvPr/>
            </p:nvGrpSpPr>
            <p:grpSpPr bwMode="auto">
              <a:xfrm>
                <a:off x="850" y="1698"/>
                <a:ext cx="1328" cy="48"/>
                <a:chOff x="706" y="1418"/>
                <a:chExt cx="1328" cy="48"/>
              </a:xfrm>
            </p:grpSpPr>
            <p:sp>
              <p:nvSpPr>
                <p:cNvPr id="26720" name="Oval 150"/>
                <p:cNvSpPr>
                  <a:spLocks noChangeArrowheads="1"/>
                </p:cNvSpPr>
                <p:nvPr/>
              </p:nvSpPr>
              <p:spPr bwMode="auto">
                <a:xfrm flipH="1" flipV="1">
                  <a:off x="70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1" name="Oval 151"/>
                <p:cNvSpPr>
                  <a:spLocks noChangeArrowheads="1"/>
                </p:cNvSpPr>
                <p:nvPr/>
              </p:nvSpPr>
              <p:spPr bwMode="auto">
                <a:xfrm flipH="1" flipV="1">
                  <a:off x="102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2" name="Oval 152"/>
                <p:cNvSpPr>
                  <a:spLocks noChangeArrowheads="1"/>
                </p:cNvSpPr>
                <p:nvPr/>
              </p:nvSpPr>
              <p:spPr bwMode="auto">
                <a:xfrm flipH="1" flipV="1">
                  <a:off x="134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3" name="Oval 153"/>
                <p:cNvSpPr>
                  <a:spLocks noChangeArrowheads="1"/>
                </p:cNvSpPr>
                <p:nvPr/>
              </p:nvSpPr>
              <p:spPr bwMode="auto">
                <a:xfrm flipH="1" flipV="1">
                  <a:off x="166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24" name="Oval 154"/>
                <p:cNvSpPr>
                  <a:spLocks noChangeArrowheads="1"/>
                </p:cNvSpPr>
                <p:nvPr/>
              </p:nvSpPr>
              <p:spPr bwMode="auto">
                <a:xfrm flipH="1" flipV="1">
                  <a:off x="198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</p:grpSp>
          <p:grpSp>
            <p:nvGrpSpPr>
              <p:cNvPr id="26702" name="Group 155"/>
              <p:cNvGrpSpPr>
                <a:grpSpLocks/>
              </p:cNvGrpSpPr>
              <p:nvPr/>
            </p:nvGrpSpPr>
            <p:grpSpPr bwMode="auto">
              <a:xfrm>
                <a:off x="1006" y="1986"/>
                <a:ext cx="1328" cy="48"/>
                <a:chOff x="706" y="1418"/>
                <a:chExt cx="1328" cy="48"/>
              </a:xfrm>
            </p:grpSpPr>
            <p:sp>
              <p:nvSpPr>
                <p:cNvPr id="26715" name="Oval 156"/>
                <p:cNvSpPr>
                  <a:spLocks noChangeArrowheads="1"/>
                </p:cNvSpPr>
                <p:nvPr/>
              </p:nvSpPr>
              <p:spPr bwMode="auto">
                <a:xfrm flipH="1" flipV="1">
                  <a:off x="70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6" name="Oval 157"/>
                <p:cNvSpPr>
                  <a:spLocks noChangeArrowheads="1"/>
                </p:cNvSpPr>
                <p:nvPr/>
              </p:nvSpPr>
              <p:spPr bwMode="auto">
                <a:xfrm flipH="1" flipV="1">
                  <a:off x="102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7" name="Oval 158"/>
                <p:cNvSpPr>
                  <a:spLocks noChangeArrowheads="1"/>
                </p:cNvSpPr>
                <p:nvPr/>
              </p:nvSpPr>
              <p:spPr bwMode="auto">
                <a:xfrm flipH="1" flipV="1">
                  <a:off x="134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8" name="Oval 159"/>
                <p:cNvSpPr>
                  <a:spLocks noChangeArrowheads="1"/>
                </p:cNvSpPr>
                <p:nvPr/>
              </p:nvSpPr>
              <p:spPr bwMode="auto">
                <a:xfrm flipH="1" flipV="1">
                  <a:off x="166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9" name="Oval 160"/>
                <p:cNvSpPr>
                  <a:spLocks noChangeArrowheads="1"/>
                </p:cNvSpPr>
                <p:nvPr/>
              </p:nvSpPr>
              <p:spPr bwMode="auto">
                <a:xfrm flipH="1" flipV="1">
                  <a:off x="198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</p:grpSp>
          <p:grpSp>
            <p:nvGrpSpPr>
              <p:cNvPr id="26703" name="Group 161"/>
              <p:cNvGrpSpPr>
                <a:grpSpLocks/>
              </p:cNvGrpSpPr>
              <p:nvPr/>
            </p:nvGrpSpPr>
            <p:grpSpPr bwMode="auto">
              <a:xfrm>
                <a:off x="1174" y="2270"/>
                <a:ext cx="1328" cy="48"/>
                <a:chOff x="706" y="1418"/>
                <a:chExt cx="1328" cy="48"/>
              </a:xfrm>
            </p:grpSpPr>
            <p:sp>
              <p:nvSpPr>
                <p:cNvPr id="26710" name="Oval 162"/>
                <p:cNvSpPr>
                  <a:spLocks noChangeArrowheads="1"/>
                </p:cNvSpPr>
                <p:nvPr/>
              </p:nvSpPr>
              <p:spPr bwMode="auto">
                <a:xfrm flipH="1" flipV="1">
                  <a:off x="70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1" name="Oval 163"/>
                <p:cNvSpPr>
                  <a:spLocks noChangeArrowheads="1"/>
                </p:cNvSpPr>
                <p:nvPr/>
              </p:nvSpPr>
              <p:spPr bwMode="auto">
                <a:xfrm flipH="1" flipV="1">
                  <a:off x="102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2" name="Oval 164"/>
                <p:cNvSpPr>
                  <a:spLocks noChangeArrowheads="1"/>
                </p:cNvSpPr>
                <p:nvPr/>
              </p:nvSpPr>
              <p:spPr bwMode="auto">
                <a:xfrm flipH="1" flipV="1">
                  <a:off x="134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3" name="Oval 165"/>
                <p:cNvSpPr>
                  <a:spLocks noChangeArrowheads="1"/>
                </p:cNvSpPr>
                <p:nvPr/>
              </p:nvSpPr>
              <p:spPr bwMode="auto">
                <a:xfrm flipH="1" flipV="1">
                  <a:off x="166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14" name="Oval 166"/>
                <p:cNvSpPr>
                  <a:spLocks noChangeArrowheads="1"/>
                </p:cNvSpPr>
                <p:nvPr/>
              </p:nvSpPr>
              <p:spPr bwMode="auto">
                <a:xfrm flipH="1" flipV="1">
                  <a:off x="198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</p:grpSp>
          <p:grpSp>
            <p:nvGrpSpPr>
              <p:cNvPr id="26704" name="Group 167"/>
              <p:cNvGrpSpPr>
                <a:grpSpLocks/>
              </p:cNvGrpSpPr>
              <p:nvPr/>
            </p:nvGrpSpPr>
            <p:grpSpPr bwMode="auto">
              <a:xfrm>
                <a:off x="1322" y="2554"/>
                <a:ext cx="1328" cy="48"/>
                <a:chOff x="706" y="1418"/>
                <a:chExt cx="1328" cy="48"/>
              </a:xfrm>
            </p:grpSpPr>
            <p:sp>
              <p:nvSpPr>
                <p:cNvPr id="26705" name="Oval 168"/>
                <p:cNvSpPr>
                  <a:spLocks noChangeArrowheads="1"/>
                </p:cNvSpPr>
                <p:nvPr/>
              </p:nvSpPr>
              <p:spPr bwMode="auto">
                <a:xfrm flipH="1" flipV="1">
                  <a:off x="70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06" name="Oval 169"/>
                <p:cNvSpPr>
                  <a:spLocks noChangeArrowheads="1"/>
                </p:cNvSpPr>
                <p:nvPr/>
              </p:nvSpPr>
              <p:spPr bwMode="auto">
                <a:xfrm flipH="1" flipV="1">
                  <a:off x="102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07" name="Oval 170"/>
                <p:cNvSpPr>
                  <a:spLocks noChangeArrowheads="1"/>
                </p:cNvSpPr>
                <p:nvPr/>
              </p:nvSpPr>
              <p:spPr bwMode="auto">
                <a:xfrm flipH="1" flipV="1">
                  <a:off x="134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08" name="Oval 17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6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26709" name="Oval 172"/>
                <p:cNvSpPr>
                  <a:spLocks noChangeArrowheads="1"/>
                </p:cNvSpPr>
                <p:nvPr/>
              </p:nvSpPr>
              <p:spPr bwMode="auto">
                <a:xfrm flipH="1" flipV="1">
                  <a:off x="1986" y="141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</p:grpSp>
        </p:grpSp>
        <p:sp>
          <p:nvSpPr>
            <p:cNvPr id="26699" name="Text Box 182"/>
            <p:cNvSpPr txBox="1">
              <a:spLocks noChangeArrowheads="1"/>
            </p:cNvSpPr>
            <p:nvPr/>
          </p:nvSpPr>
          <p:spPr bwMode="auto">
            <a:xfrm>
              <a:off x="473" y="1299"/>
              <a:ext cx="18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0000"/>
                  </a:solidFill>
                </a:rPr>
                <a:t>A</a:t>
              </a:r>
              <a:endParaRPr lang="ru-RU" altLang="ru-RU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23739" name="Text Box 187"/>
          <p:cNvSpPr txBox="1">
            <a:spLocks noChangeArrowheads="1"/>
          </p:cNvSpPr>
          <p:nvPr/>
        </p:nvSpPr>
        <p:spPr bwMode="auto">
          <a:xfrm>
            <a:off x="6415088" y="4178301"/>
            <a:ext cx="4049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ГПУ (...АВАВА....)</a:t>
            </a:r>
            <a:endParaRPr lang="en-US" altLang="ru-RU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a=b</a:t>
            </a:r>
            <a:r>
              <a:rPr lang="ru-RU" altLang="ru-RU" sz="2400"/>
              <a:t>, </a:t>
            </a:r>
            <a:r>
              <a:rPr lang="en-US" altLang="ru-RU" sz="2400"/>
              <a:t>c=1.63a</a:t>
            </a:r>
            <a:r>
              <a:rPr lang="en-US" altLang="ru-RU" sz="2400" i="1"/>
              <a:t>,</a:t>
            </a:r>
            <a:r>
              <a:rPr lang="en-US" altLang="ru-RU" sz="2400"/>
              <a:t> </a:t>
            </a:r>
            <a:r>
              <a:rPr lang="en-US" altLang="ru-RU" sz="2400">
                <a:latin typeface="Symbol" panose="05050102010706020507" pitchFamily="18" charset="2"/>
              </a:rPr>
              <a:t>g</a:t>
            </a:r>
            <a:r>
              <a:rPr lang="en-US" altLang="ru-RU" sz="2400"/>
              <a:t>=120</a:t>
            </a:r>
            <a:r>
              <a:rPr lang="en-US" altLang="ru-RU" sz="2400" baseline="30000"/>
              <a:t>0</a:t>
            </a:r>
            <a:endParaRPr lang="ru-RU" altLang="ru-RU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Z = </a:t>
            </a:r>
            <a:r>
              <a:rPr lang="ru-RU" altLang="ru-RU" sz="2400" b="1">
                <a:solidFill>
                  <a:srgbClr val="FF0000"/>
                </a:solidFill>
              </a:rPr>
              <a:t>2; КЧ = 12; КП – антикубооктаэдр (</a:t>
            </a:r>
            <a:r>
              <a:rPr lang="en-US" altLang="ru-RU" sz="2400" b="1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</a:t>
            </a:r>
            <a:r>
              <a:rPr lang="ru-RU" altLang="ru-RU" sz="2400" b="1">
                <a:solidFill>
                  <a:srgbClr val="FF0000"/>
                </a:solidFill>
              </a:rPr>
              <a:t>6</a:t>
            </a:r>
            <a:r>
              <a:rPr lang="en-US" altLang="ru-RU" sz="2400" b="1">
                <a:solidFill>
                  <a:srgbClr val="FF0000"/>
                </a:solidFill>
              </a:rPr>
              <a:t>m</a:t>
            </a:r>
            <a:r>
              <a:rPr lang="ru-RU" altLang="ru-RU" sz="2400" b="1">
                <a:solidFill>
                  <a:srgbClr val="FF0000"/>
                </a:solidFill>
              </a:rPr>
              <a:t>2);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P6</a:t>
            </a:r>
            <a:r>
              <a:rPr lang="ru-RU" altLang="ru-RU" sz="2400" b="1" baseline="-25000">
                <a:solidFill>
                  <a:srgbClr val="FF0000"/>
                </a:solidFill>
              </a:rPr>
              <a:t>3</a:t>
            </a:r>
            <a:r>
              <a:rPr lang="en-US" altLang="ru-RU" sz="2400" b="1">
                <a:solidFill>
                  <a:srgbClr val="FF0000"/>
                </a:solidFill>
              </a:rPr>
              <a:t>/mm</a:t>
            </a:r>
            <a:r>
              <a:rPr lang="ru-RU" altLang="ru-RU" sz="2400" b="1">
                <a:solidFill>
                  <a:srgbClr val="FF0000"/>
                </a:solidFill>
              </a:rPr>
              <a:t>с;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k =</a:t>
            </a:r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en-US" altLang="ru-RU" sz="2400" b="1">
                <a:solidFill>
                  <a:srgbClr val="FF0000"/>
                </a:solidFill>
              </a:rPr>
              <a:t>0.</a:t>
            </a:r>
            <a:r>
              <a:rPr lang="ru-RU" altLang="ru-RU" sz="2400" b="1">
                <a:solidFill>
                  <a:srgbClr val="FF0000"/>
                </a:solidFill>
              </a:rPr>
              <a:t>73</a:t>
            </a:r>
          </a:p>
        </p:txBody>
      </p:sp>
      <p:grpSp>
        <p:nvGrpSpPr>
          <p:cNvPr id="28" name="Group 250"/>
          <p:cNvGrpSpPr>
            <a:grpSpLocks/>
          </p:cNvGrpSpPr>
          <p:nvPr/>
        </p:nvGrpSpPr>
        <p:grpSpPr bwMode="auto">
          <a:xfrm>
            <a:off x="4440238" y="3109914"/>
            <a:ext cx="1047750" cy="739775"/>
            <a:chOff x="1745" y="1931"/>
            <a:chExt cx="660" cy="466"/>
          </a:xfrm>
        </p:grpSpPr>
        <p:grpSp>
          <p:nvGrpSpPr>
            <p:cNvPr id="26682" name="Group 225"/>
            <p:cNvGrpSpPr>
              <a:grpSpLocks/>
            </p:cNvGrpSpPr>
            <p:nvPr/>
          </p:nvGrpSpPr>
          <p:grpSpPr bwMode="auto">
            <a:xfrm>
              <a:off x="1950" y="1936"/>
              <a:ext cx="67" cy="113"/>
              <a:chOff x="1950" y="1936"/>
              <a:chExt cx="67" cy="113"/>
            </a:xfrm>
          </p:grpSpPr>
          <p:sp>
            <p:nvSpPr>
              <p:cNvPr id="26695" name="AutoShape 221"/>
              <p:cNvSpPr>
                <a:spLocks noChangeArrowheads="1"/>
              </p:cNvSpPr>
              <p:nvPr/>
            </p:nvSpPr>
            <p:spPr bwMode="auto">
              <a:xfrm>
                <a:off x="1950" y="1968"/>
                <a:ext cx="65" cy="56"/>
              </a:xfrm>
              <a:prstGeom prst="hexagon">
                <a:avLst>
                  <a:gd name="adj" fmla="val 29018"/>
                  <a:gd name="vf" fmla="val 11547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96" name="Line 222"/>
              <p:cNvSpPr>
                <a:spLocks noChangeShapeType="1"/>
              </p:cNvSpPr>
              <p:nvPr/>
            </p:nvSpPr>
            <p:spPr bwMode="auto">
              <a:xfrm>
                <a:off x="1950" y="1995"/>
                <a:ext cx="36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7" name="Line 224"/>
              <p:cNvSpPr>
                <a:spLocks noChangeShapeType="1"/>
              </p:cNvSpPr>
              <p:nvPr/>
            </p:nvSpPr>
            <p:spPr bwMode="auto">
              <a:xfrm>
                <a:off x="1981" y="1936"/>
                <a:ext cx="36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83" name="Group 226"/>
            <p:cNvGrpSpPr>
              <a:grpSpLocks/>
            </p:cNvGrpSpPr>
            <p:nvPr/>
          </p:nvGrpSpPr>
          <p:grpSpPr bwMode="auto">
            <a:xfrm>
              <a:off x="2338" y="1931"/>
              <a:ext cx="67" cy="113"/>
              <a:chOff x="1950" y="1936"/>
              <a:chExt cx="67" cy="113"/>
            </a:xfrm>
          </p:grpSpPr>
          <p:sp>
            <p:nvSpPr>
              <p:cNvPr id="26692" name="AutoShape 227"/>
              <p:cNvSpPr>
                <a:spLocks noChangeArrowheads="1"/>
              </p:cNvSpPr>
              <p:nvPr/>
            </p:nvSpPr>
            <p:spPr bwMode="auto">
              <a:xfrm>
                <a:off x="1950" y="1968"/>
                <a:ext cx="65" cy="56"/>
              </a:xfrm>
              <a:prstGeom prst="hexagon">
                <a:avLst>
                  <a:gd name="adj" fmla="val 29018"/>
                  <a:gd name="vf" fmla="val 11547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93" name="Line 228"/>
              <p:cNvSpPr>
                <a:spLocks noChangeShapeType="1"/>
              </p:cNvSpPr>
              <p:nvPr/>
            </p:nvSpPr>
            <p:spPr bwMode="auto">
              <a:xfrm>
                <a:off x="1950" y="1995"/>
                <a:ext cx="36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4" name="Line 229"/>
              <p:cNvSpPr>
                <a:spLocks noChangeShapeType="1"/>
              </p:cNvSpPr>
              <p:nvPr/>
            </p:nvSpPr>
            <p:spPr bwMode="auto">
              <a:xfrm>
                <a:off x="1981" y="1936"/>
                <a:ext cx="36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84" name="Group 230"/>
            <p:cNvGrpSpPr>
              <a:grpSpLocks/>
            </p:cNvGrpSpPr>
            <p:nvPr/>
          </p:nvGrpSpPr>
          <p:grpSpPr bwMode="auto">
            <a:xfrm>
              <a:off x="1745" y="2280"/>
              <a:ext cx="67" cy="113"/>
              <a:chOff x="1950" y="1936"/>
              <a:chExt cx="67" cy="113"/>
            </a:xfrm>
          </p:grpSpPr>
          <p:sp>
            <p:nvSpPr>
              <p:cNvPr id="26689" name="AutoShape 231"/>
              <p:cNvSpPr>
                <a:spLocks noChangeArrowheads="1"/>
              </p:cNvSpPr>
              <p:nvPr/>
            </p:nvSpPr>
            <p:spPr bwMode="auto">
              <a:xfrm>
                <a:off x="1950" y="1968"/>
                <a:ext cx="65" cy="56"/>
              </a:xfrm>
              <a:prstGeom prst="hexagon">
                <a:avLst>
                  <a:gd name="adj" fmla="val 29018"/>
                  <a:gd name="vf" fmla="val 11547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90" name="Line 232"/>
              <p:cNvSpPr>
                <a:spLocks noChangeShapeType="1"/>
              </p:cNvSpPr>
              <p:nvPr/>
            </p:nvSpPr>
            <p:spPr bwMode="auto">
              <a:xfrm>
                <a:off x="1950" y="1995"/>
                <a:ext cx="36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1" name="Line 233"/>
              <p:cNvSpPr>
                <a:spLocks noChangeShapeType="1"/>
              </p:cNvSpPr>
              <p:nvPr/>
            </p:nvSpPr>
            <p:spPr bwMode="auto">
              <a:xfrm>
                <a:off x="1981" y="1936"/>
                <a:ext cx="36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85" name="Group 234"/>
            <p:cNvGrpSpPr>
              <a:grpSpLocks/>
            </p:cNvGrpSpPr>
            <p:nvPr/>
          </p:nvGrpSpPr>
          <p:grpSpPr bwMode="auto">
            <a:xfrm>
              <a:off x="2139" y="2284"/>
              <a:ext cx="67" cy="113"/>
              <a:chOff x="1950" y="1936"/>
              <a:chExt cx="67" cy="113"/>
            </a:xfrm>
          </p:grpSpPr>
          <p:sp>
            <p:nvSpPr>
              <p:cNvPr id="26686" name="AutoShape 235"/>
              <p:cNvSpPr>
                <a:spLocks noChangeArrowheads="1"/>
              </p:cNvSpPr>
              <p:nvPr/>
            </p:nvSpPr>
            <p:spPr bwMode="auto">
              <a:xfrm>
                <a:off x="1950" y="1968"/>
                <a:ext cx="65" cy="56"/>
              </a:xfrm>
              <a:prstGeom prst="hexagon">
                <a:avLst>
                  <a:gd name="adj" fmla="val 29018"/>
                  <a:gd name="vf" fmla="val 11547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87" name="Line 236"/>
              <p:cNvSpPr>
                <a:spLocks noChangeShapeType="1"/>
              </p:cNvSpPr>
              <p:nvPr/>
            </p:nvSpPr>
            <p:spPr bwMode="auto">
              <a:xfrm>
                <a:off x="1950" y="1995"/>
                <a:ext cx="36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8" name="Line 237"/>
              <p:cNvSpPr>
                <a:spLocks noChangeShapeType="1"/>
              </p:cNvSpPr>
              <p:nvPr/>
            </p:nvSpPr>
            <p:spPr bwMode="auto">
              <a:xfrm>
                <a:off x="1981" y="1936"/>
                <a:ext cx="36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796" name="Line 244"/>
          <p:cNvSpPr>
            <a:spLocks noChangeShapeType="1"/>
          </p:cNvSpPr>
          <p:nvPr/>
        </p:nvSpPr>
        <p:spPr bwMode="auto">
          <a:xfrm>
            <a:off x="3360738" y="3201988"/>
            <a:ext cx="2381250" cy="47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7" name="Line 245"/>
          <p:cNvSpPr>
            <a:spLocks noChangeShapeType="1"/>
          </p:cNvSpPr>
          <p:nvPr/>
        </p:nvSpPr>
        <p:spPr bwMode="auto">
          <a:xfrm flipH="1">
            <a:off x="4494214" y="3201989"/>
            <a:ext cx="319087" cy="561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8" name="Line 246"/>
          <p:cNvSpPr>
            <a:spLocks noChangeShapeType="1"/>
          </p:cNvSpPr>
          <p:nvPr/>
        </p:nvSpPr>
        <p:spPr bwMode="auto">
          <a:xfrm flipH="1">
            <a:off x="5119689" y="3203576"/>
            <a:ext cx="319087" cy="561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9" name="Line 247"/>
          <p:cNvSpPr>
            <a:spLocks noChangeShapeType="1"/>
          </p:cNvSpPr>
          <p:nvPr/>
        </p:nvSpPr>
        <p:spPr bwMode="auto">
          <a:xfrm flipH="1">
            <a:off x="4497388" y="3762375"/>
            <a:ext cx="614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0" name="Line 248"/>
          <p:cNvSpPr>
            <a:spLocks noChangeShapeType="1"/>
          </p:cNvSpPr>
          <p:nvPr/>
        </p:nvSpPr>
        <p:spPr bwMode="auto">
          <a:xfrm flipH="1" flipV="1">
            <a:off x="4813300" y="3201988"/>
            <a:ext cx="300038" cy="5572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Text Box 261"/>
          <p:cNvSpPr txBox="1">
            <a:spLocks noChangeArrowheads="1"/>
          </p:cNvSpPr>
          <p:nvPr/>
        </p:nvSpPr>
        <p:spPr bwMode="auto">
          <a:xfrm>
            <a:off x="6743700" y="58864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8" name="Text Box 262"/>
          <p:cNvSpPr txBox="1">
            <a:spLocks noChangeArrowheads="1"/>
          </p:cNvSpPr>
          <p:nvPr/>
        </p:nvSpPr>
        <p:spPr bwMode="auto">
          <a:xfrm>
            <a:off x="2582788" y="400051"/>
            <a:ext cx="7126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Двухслойная ПШУ</a:t>
            </a:r>
            <a:r>
              <a:rPr lang="en-US" altLang="ru-RU" sz="2400" b="1"/>
              <a:t> </a:t>
            </a: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= </a:t>
            </a:r>
            <a:r>
              <a:rPr lang="ru-RU" altLang="ru-RU" sz="2400" b="1"/>
              <a:t>гексагональная плотнейшая упаковка (ГПУ)</a:t>
            </a:r>
          </a:p>
        </p:txBody>
      </p:sp>
      <p:grpSp>
        <p:nvGrpSpPr>
          <p:cNvPr id="23713" name="Group 268"/>
          <p:cNvGrpSpPr>
            <a:grpSpLocks/>
          </p:cNvGrpSpPr>
          <p:nvPr/>
        </p:nvGrpSpPr>
        <p:grpSpPr bwMode="auto">
          <a:xfrm>
            <a:off x="4735513" y="3303589"/>
            <a:ext cx="455612" cy="346075"/>
            <a:chOff x="1931" y="2053"/>
            <a:chExt cx="287" cy="218"/>
          </a:xfrm>
        </p:grpSpPr>
        <p:grpSp>
          <p:nvGrpSpPr>
            <p:cNvPr id="26676" name="Group 264"/>
            <p:cNvGrpSpPr>
              <a:grpSpLocks/>
            </p:cNvGrpSpPr>
            <p:nvPr/>
          </p:nvGrpSpPr>
          <p:grpSpPr bwMode="auto">
            <a:xfrm>
              <a:off x="2113" y="2053"/>
              <a:ext cx="105" cy="103"/>
              <a:chOff x="2113" y="2053"/>
              <a:chExt cx="105" cy="103"/>
            </a:xfrm>
          </p:grpSpPr>
          <p:sp>
            <p:nvSpPr>
              <p:cNvPr id="26680" name="AutoShape 263"/>
              <p:cNvSpPr>
                <a:spLocks noChangeArrowheads="1"/>
              </p:cNvSpPr>
              <p:nvPr/>
            </p:nvSpPr>
            <p:spPr bwMode="auto">
              <a:xfrm rot="-1769227">
                <a:off x="2113" y="2065"/>
                <a:ext cx="105" cy="91"/>
              </a:xfrm>
              <a:prstGeom prst="hexagon">
                <a:avLst>
                  <a:gd name="adj" fmla="val 2884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81" name="AutoShape 252"/>
              <p:cNvSpPr>
                <a:spLocks noChangeArrowheads="1"/>
              </p:cNvSpPr>
              <p:nvPr/>
            </p:nvSpPr>
            <p:spPr bwMode="auto">
              <a:xfrm>
                <a:off x="2116" y="2053"/>
                <a:ext cx="97" cy="8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26677" name="Group 265"/>
            <p:cNvGrpSpPr>
              <a:grpSpLocks/>
            </p:cNvGrpSpPr>
            <p:nvPr/>
          </p:nvGrpSpPr>
          <p:grpSpPr bwMode="auto">
            <a:xfrm>
              <a:off x="1931" y="2168"/>
              <a:ext cx="105" cy="103"/>
              <a:chOff x="2113" y="2053"/>
              <a:chExt cx="105" cy="103"/>
            </a:xfrm>
          </p:grpSpPr>
          <p:sp>
            <p:nvSpPr>
              <p:cNvPr id="26678" name="AutoShape 266"/>
              <p:cNvSpPr>
                <a:spLocks noChangeArrowheads="1"/>
              </p:cNvSpPr>
              <p:nvPr/>
            </p:nvSpPr>
            <p:spPr bwMode="auto">
              <a:xfrm rot="-1769227">
                <a:off x="2113" y="2065"/>
                <a:ext cx="105" cy="91"/>
              </a:xfrm>
              <a:prstGeom prst="hexagon">
                <a:avLst>
                  <a:gd name="adj" fmla="val 28846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79" name="AutoShape 267"/>
              <p:cNvSpPr>
                <a:spLocks noChangeArrowheads="1"/>
              </p:cNvSpPr>
              <p:nvPr/>
            </p:nvSpPr>
            <p:spPr bwMode="auto">
              <a:xfrm>
                <a:off x="2116" y="2053"/>
                <a:ext cx="97" cy="8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</p:grpSp>
      <p:grpSp>
        <p:nvGrpSpPr>
          <p:cNvPr id="23716" name="Group 276"/>
          <p:cNvGrpSpPr>
            <a:grpSpLocks/>
          </p:cNvGrpSpPr>
          <p:nvPr/>
        </p:nvGrpSpPr>
        <p:grpSpPr bwMode="auto">
          <a:xfrm>
            <a:off x="6178550" y="1319214"/>
            <a:ext cx="2667000" cy="2217737"/>
            <a:chOff x="3435" y="1068"/>
            <a:chExt cx="1680" cy="1397"/>
          </a:xfrm>
        </p:grpSpPr>
        <p:grpSp>
          <p:nvGrpSpPr>
            <p:cNvPr id="26644" name="Group 270"/>
            <p:cNvGrpSpPr>
              <a:grpSpLocks/>
            </p:cNvGrpSpPr>
            <p:nvPr/>
          </p:nvGrpSpPr>
          <p:grpSpPr bwMode="auto">
            <a:xfrm>
              <a:off x="3961" y="1068"/>
              <a:ext cx="1154" cy="1247"/>
              <a:chOff x="3605" y="1480"/>
              <a:chExt cx="1154" cy="1247"/>
            </a:xfrm>
          </p:grpSpPr>
          <p:grpSp>
            <p:nvGrpSpPr>
              <p:cNvPr id="26648" name="Group 188"/>
              <p:cNvGrpSpPr>
                <a:grpSpLocks/>
              </p:cNvGrpSpPr>
              <p:nvPr/>
            </p:nvGrpSpPr>
            <p:grpSpPr bwMode="auto">
              <a:xfrm>
                <a:off x="3605" y="1480"/>
                <a:ext cx="1154" cy="1247"/>
                <a:chOff x="3758" y="1148"/>
                <a:chExt cx="1154" cy="1123"/>
              </a:xfrm>
            </p:grpSpPr>
            <p:grpSp>
              <p:nvGrpSpPr>
                <p:cNvPr id="26650" name="Group 189"/>
                <p:cNvGrpSpPr>
                  <a:grpSpLocks/>
                </p:cNvGrpSpPr>
                <p:nvPr/>
              </p:nvGrpSpPr>
              <p:grpSpPr bwMode="auto">
                <a:xfrm>
                  <a:off x="3758" y="1305"/>
                  <a:ext cx="1154" cy="966"/>
                  <a:chOff x="3344" y="1580"/>
                  <a:chExt cx="880" cy="884"/>
                </a:xfrm>
              </p:grpSpPr>
              <p:grpSp>
                <p:nvGrpSpPr>
                  <p:cNvPr id="26654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3352" y="2220"/>
                    <a:ext cx="872" cy="244"/>
                    <a:chOff x="3344" y="2216"/>
                    <a:chExt cx="872" cy="244"/>
                  </a:xfrm>
                </p:grpSpPr>
                <p:sp>
                  <p:nvSpPr>
                    <p:cNvPr id="26668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0" y="2252"/>
                      <a:ext cx="50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69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6" y="2424"/>
                      <a:ext cx="50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70" name="Line 1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76" y="2252"/>
                      <a:ext cx="304" cy="17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71" name="Line 1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76" y="2252"/>
                      <a:ext cx="304" cy="17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72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44" y="2384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673" name="Oval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4" y="2216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674" name="Oval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4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675" name="Oval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0" y="2216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grpSp>
                <p:nvGrpSpPr>
                  <p:cNvPr id="26655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3344" y="1580"/>
                    <a:ext cx="872" cy="244"/>
                    <a:chOff x="3344" y="2216"/>
                    <a:chExt cx="872" cy="244"/>
                  </a:xfrm>
                </p:grpSpPr>
                <p:sp>
                  <p:nvSpPr>
                    <p:cNvPr id="26660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0" y="2252"/>
                      <a:ext cx="50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61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6" y="2424"/>
                      <a:ext cx="50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62" name="Line 2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76" y="2252"/>
                      <a:ext cx="304" cy="17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63" name="Line 2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76" y="2252"/>
                      <a:ext cx="304" cy="17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64" name="Oval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44" y="2384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665" name="Oval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4" y="2216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666" name="Oval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4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  <p:sp>
                  <p:nvSpPr>
                    <p:cNvPr id="26667" name="Oval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0" y="2216"/>
                      <a:ext cx="76" cy="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/>
                    </a:p>
                  </p:txBody>
                </p:sp>
              </p:grpSp>
              <p:sp>
                <p:nvSpPr>
                  <p:cNvPr id="2665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3384" y="1788"/>
                    <a:ext cx="4" cy="6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5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680" y="1616"/>
                    <a:ext cx="4" cy="6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5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4180" y="1620"/>
                    <a:ext cx="4" cy="6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5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864" y="1788"/>
                    <a:ext cx="4" cy="6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651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4168" y="1148"/>
                  <a:ext cx="116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1"/>
                </a:p>
              </p:txBody>
            </p:sp>
            <p:sp>
              <p:nvSpPr>
                <p:cNvPr id="26652" name="Line 213"/>
                <p:cNvSpPr>
                  <a:spLocks noChangeShapeType="1"/>
                </p:cNvSpPr>
                <p:nvPr/>
              </p:nvSpPr>
              <p:spPr bwMode="auto">
                <a:xfrm>
                  <a:off x="4200" y="1348"/>
                  <a:ext cx="248" cy="184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3" name="Line 214"/>
                <p:cNvSpPr>
                  <a:spLocks noChangeShapeType="1"/>
                </p:cNvSpPr>
                <p:nvPr/>
              </p:nvSpPr>
              <p:spPr bwMode="auto">
                <a:xfrm>
                  <a:off x="4204" y="2044"/>
                  <a:ext cx="248" cy="184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649" name="Oval 217"/>
              <p:cNvSpPr>
                <a:spLocks noChangeArrowheads="1"/>
              </p:cNvSpPr>
              <p:nvPr/>
            </p:nvSpPr>
            <p:spPr bwMode="auto">
              <a:xfrm>
                <a:off x="3968" y="2183"/>
                <a:ext cx="94" cy="9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26645" name="Text Box 272"/>
            <p:cNvSpPr txBox="1">
              <a:spLocks noChangeArrowheads="1"/>
            </p:cNvSpPr>
            <p:nvPr/>
          </p:nvSpPr>
          <p:spPr bwMode="auto">
            <a:xfrm>
              <a:off x="3454" y="1249"/>
              <a:ext cx="6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слой А</a:t>
              </a:r>
            </a:p>
          </p:txBody>
        </p:sp>
        <p:sp>
          <p:nvSpPr>
            <p:cNvPr id="26646" name="Text Box 273"/>
            <p:cNvSpPr txBox="1">
              <a:spLocks noChangeArrowheads="1"/>
            </p:cNvSpPr>
            <p:nvPr/>
          </p:nvSpPr>
          <p:spPr bwMode="auto">
            <a:xfrm>
              <a:off x="3592" y="1732"/>
              <a:ext cx="6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слой В</a:t>
              </a:r>
            </a:p>
          </p:txBody>
        </p:sp>
        <p:sp>
          <p:nvSpPr>
            <p:cNvPr id="26647" name="Text Box 274"/>
            <p:cNvSpPr txBox="1">
              <a:spLocks noChangeArrowheads="1"/>
            </p:cNvSpPr>
            <p:nvPr/>
          </p:nvSpPr>
          <p:spPr bwMode="auto">
            <a:xfrm>
              <a:off x="3435" y="2234"/>
              <a:ext cx="6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слой А</a:t>
              </a:r>
            </a:p>
          </p:txBody>
        </p:sp>
      </p:grpSp>
      <p:sp>
        <p:nvSpPr>
          <p:cNvPr id="23827" name="Text Box 275"/>
          <p:cNvSpPr txBox="1">
            <a:spLocks noChangeArrowheads="1"/>
          </p:cNvSpPr>
          <p:nvPr/>
        </p:nvSpPr>
        <p:spPr bwMode="auto">
          <a:xfrm>
            <a:off x="1803401" y="4935538"/>
            <a:ext cx="4410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Be, Zn, Cd, </a:t>
            </a:r>
            <a:r>
              <a:rPr lang="en-US" altLang="ru-RU" sz="2400">
                <a:sym typeface="Symbol" panose="05050102010706020507" pitchFamily="18" charset="2"/>
              </a:rPr>
              <a:t>-</a:t>
            </a:r>
            <a:r>
              <a:rPr lang="en-US" altLang="ru-RU" sz="2400"/>
              <a:t>Ce, Tl, Ti, Zr, Hf, </a:t>
            </a:r>
            <a:endParaRPr lang="ru-RU" altLang="ru-RU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ym typeface="Symbol" panose="05050102010706020507" pitchFamily="18" charset="2"/>
              </a:rPr>
              <a:t>-Cr, -Co, Ru, Os </a:t>
            </a:r>
            <a:r>
              <a:rPr lang="ru-RU" altLang="ru-RU" sz="2400">
                <a:sym typeface="Symbol" panose="05050102010706020507" pitchFamily="18" charset="2"/>
              </a:rPr>
              <a:t>и др.</a:t>
            </a:r>
            <a:r>
              <a:rPr lang="en-US" altLang="ru-RU" sz="24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3829" name="Text Box 277"/>
          <p:cNvSpPr txBox="1">
            <a:spLocks noChangeArrowheads="1"/>
          </p:cNvSpPr>
          <p:nvPr/>
        </p:nvSpPr>
        <p:spPr bwMode="auto">
          <a:xfrm>
            <a:off x="9015414" y="1544638"/>
            <a:ext cx="122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тип </a:t>
            </a:r>
            <a:r>
              <a:rPr lang="en-US" altLang="ru-RU" sz="2400" b="1">
                <a:solidFill>
                  <a:srgbClr val="0000FF"/>
                </a:solidFill>
              </a:rPr>
              <a:t>Mg</a:t>
            </a:r>
            <a:endParaRPr lang="ru-RU" altLang="ru-RU" sz="2400" b="1">
              <a:solidFill>
                <a:srgbClr val="0000FF"/>
              </a:solidFill>
            </a:endParaRPr>
          </a:p>
        </p:txBody>
      </p:sp>
      <p:sp>
        <p:nvSpPr>
          <p:cNvPr id="266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0906C-091C-4028-908C-A6837EEF0810}" type="slidenum">
              <a:rPr lang="ru-RU" altLang="ru-RU" sz="1400"/>
              <a:pPr/>
              <a:t>18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6494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39" grpId="0"/>
      <p:bldP spid="23796" grpId="0" animBg="1"/>
      <p:bldP spid="23797" grpId="0" animBg="1"/>
      <p:bldP spid="23798" grpId="0" animBg="1"/>
      <p:bldP spid="23799" grpId="0" animBg="1"/>
      <p:bldP spid="23800" grpId="0" animBg="1"/>
      <p:bldP spid="23827" grpId="0"/>
      <p:bldP spid="238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Шаскольская, 2 из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799008"/>
            <a:ext cx="3621087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4D203D-CDF9-4E9C-8F39-8C14BC48BE29}" type="slidenum">
              <a:rPr lang="ru-RU" altLang="ru-RU" sz="1400"/>
              <a:pPr/>
              <a:t>19</a:t>
            </a:fld>
            <a:endParaRPr lang="ru-RU" altLang="ru-RU" sz="1400"/>
          </a:p>
        </p:txBody>
      </p:sp>
      <p:pic>
        <p:nvPicPr>
          <p:cNvPr id="4" name="Picture 4" descr="Егоров-Тисм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031576"/>
            <a:ext cx="3255962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CACC4F-B8DB-4724-8C49-343A80DF6DBF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86018" name="Picture 2" descr="Metallic Bo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6" r="21920"/>
          <a:stretch/>
        </p:blipFill>
        <p:spPr bwMode="auto">
          <a:xfrm>
            <a:off x="4616612" y="3100992"/>
            <a:ext cx="5205958" cy="29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40416" y="295291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E90068"/>
                </a:solidFill>
              </a:rPr>
              <a:t>д</a:t>
            </a:r>
            <a:r>
              <a:rPr lang="ru-RU" b="1" dirty="0" err="1" smtClean="0">
                <a:solidFill>
                  <a:srgbClr val="E90068"/>
                </a:solidFill>
              </a:rPr>
              <a:t>елокализованные</a:t>
            </a:r>
            <a:r>
              <a:rPr lang="ru-RU" b="1" dirty="0" smtClean="0">
                <a:solidFill>
                  <a:srgbClr val="E90068"/>
                </a:solidFill>
              </a:rPr>
              <a:t> электроны</a:t>
            </a:r>
            <a:endParaRPr lang="ru-RU" b="1" dirty="0">
              <a:solidFill>
                <a:srgbClr val="E9006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8418" y="43799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E90068"/>
                </a:solidFill>
              </a:defRPr>
            </a:lvl1pPr>
          </a:lstStyle>
          <a:p>
            <a:r>
              <a:rPr lang="ru-RU" dirty="0">
                <a:solidFill>
                  <a:srgbClr val="6E6A2B"/>
                </a:solidFill>
              </a:rPr>
              <a:t>ионы металлов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0933" y="332656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Строение кристаллические решеток металлов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1016436"/>
            <a:ext cx="11449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Кристаллические решетки, в узлах которых находятся положительно заряженные ионы и некоторое количество нейтральных атомов, между которыми двигаются отрицательно заряженные электроны называют </a:t>
            </a:r>
            <a:r>
              <a:rPr lang="ru-RU" sz="2800" u="sng" dirty="0" smtClean="0">
                <a:solidFill>
                  <a:srgbClr val="C00000"/>
                </a:solidFill>
              </a:rPr>
              <a:t>металлическими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3356992"/>
            <a:ext cx="411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Связь, которую осуществляют эти относительно свободные электроны между ионами металлов, образующих кристаллическую решетку, называют </a:t>
            </a:r>
            <a:r>
              <a:rPr lang="ru-RU" sz="2400" u="sng" dirty="0" smtClean="0">
                <a:solidFill>
                  <a:srgbClr val="C00000"/>
                </a:solidFill>
              </a:rPr>
              <a:t>металлической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3702051" y="2484438"/>
            <a:ext cx="3649663" cy="3625850"/>
            <a:chOff x="1471" y="1835"/>
            <a:chExt cx="2299" cy="2284"/>
          </a:xfrm>
        </p:grpSpPr>
        <p:sp>
          <p:nvSpPr>
            <p:cNvPr id="30823" name="Oval 44"/>
            <p:cNvSpPr>
              <a:spLocks noChangeArrowheads="1"/>
            </p:cNvSpPr>
            <p:nvPr/>
          </p:nvSpPr>
          <p:spPr bwMode="auto">
            <a:xfrm>
              <a:off x="1929" y="1835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824" name="Oval 48"/>
            <p:cNvSpPr>
              <a:spLocks noChangeArrowheads="1"/>
            </p:cNvSpPr>
            <p:nvPr/>
          </p:nvSpPr>
          <p:spPr bwMode="auto">
            <a:xfrm>
              <a:off x="1471" y="3945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825" name="Text Box 49"/>
            <p:cNvSpPr txBox="1">
              <a:spLocks noChangeArrowheads="1"/>
            </p:cNvSpPr>
            <p:nvPr/>
          </p:nvSpPr>
          <p:spPr bwMode="auto">
            <a:xfrm>
              <a:off x="1575" y="3888"/>
              <a:ext cx="2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тетраэдрические пустоты (8)</a:t>
              </a:r>
            </a:p>
          </p:txBody>
        </p:sp>
      </p:grpSp>
      <p:sp>
        <p:nvSpPr>
          <p:cNvPr id="24668" name="Oval 92"/>
          <p:cNvSpPr>
            <a:spLocks noChangeArrowheads="1"/>
          </p:cNvSpPr>
          <p:nvPr/>
        </p:nvSpPr>
        <p:spPr bwMode="auto">
          <a:xfrm>
            <a:off x="8129588" y="3140075"/>
            <a:ext cx="279400" cy="27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26074" y="257176"/>
            <a:ext cx="7855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Трехслойная ПШУ</a:t>
            </a:r>
            <a:r>
              <a:rPr lang="en-US" altLang="ru-RU" sz="2400" b="1"/>
              <a:t> </a:t>
            </a: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= </a:t>
            </a:r>
            <a:r>
              <a:rPr lang="ru-RU" altLang="ru-RU" sz="2400" b="1"/>
              <a:t>кубическая плотнейшая упаковка (КПУ)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= гранецентрированная кубическая решетка (ГЦК)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592388" y="2740025"/>
            <a:ext cx="2667000" cy="2332038"/>
            <a:chOff x="772" y="1996"/>
            <a:chExt cx="1680" cy="1469"/>
          </a:xfrm>
        </p:grpSpPr>
        <p:grpSp>
          <p:nvGrpSpPr>
            <p:cNvPr id="30818" name="Group 25"/>
            <p:cNvGrpSpPr>
              <a:grpSpLocks/>
            </p:cNvGrpSpPr>
            <p:nvPr/>
          </p:nvGrpSpPr>
          <p:grpSpPr bwMode="auto">
            <a:xfrm>
              <a:off x="772" y="1996"/>
              <a:ext cx="1096" cy="1072"/>
              <a:chOff x="776" y="1988"/>
              <a:chExt cx="1096" cy="1072"/>
            </a:xfrm>
          </p:grpSpPr>
          <p:sp>
            <p:nvSpPr>
              <p:cNvPr id="30820" name="Line 22"/>
              <p:cNvSpPr>
                <a:spLocks noChangeShapeType="1"/>
              </p:cNvSpPr>
              <p:nvPr/>
            </p:nvSpPr>
            <p:spPr bwMode="auto">
              <a:xfrm>
                <a:off x="776" y="1992"/>
                <a:ext cx="1096" cy="106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1" name="Line 23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712" cy="3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2" name="Line 24"/>
              <p:cNvSpPr>
                <a:spLocks noChangeShapeType="1"/>
              </p:cNvSpPr>
              <p:nvPr/>
            </p:nvSpPr>
            <p:spPr bwMode="auto">
              <a:xfrm>
                <a:off x="776" y="1988"/>
                <a:ext cx="376" cy="6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19" name="Text Box 29"/>
            <p:cNvSpPr txBox="1">
              <a:spLocks noChangeArrowheads="1"/>
            </p:cNvSpPr>
            <p:nvPr/>
          </p:nvSpPr>
          <p:spPr bwMode="auto">
            <a:xfrm>
              <a:off x="1789" y="3215"/>
              <a:ext cx="6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0000FF"/>
                  </a:solidFill>
                </a:rPr>
                <a:t>слой </a:t>
              </a:r>
              <a:r>
                <a:rPr lang="en-US" altLang="ru-RU" sz="2000" b="1">
                  <a:solidFill>
                    <a:srgbClr val="0000FF"/>
                  </a:solidFill>
                </a:rPr>
                <a:t>C</a:t>
              </a:r>
              <a:endParaRPr lang="ru-RU" altLang="ru-RU" sz="20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201988" y="2149475"/>
            <a:ext cx="2927350" cy="2020888"/>
            <a:chOff x="1156" y="1624"/>
            <a:chExt cx="1844" cy="1273"/>
          </a:xfrm>
        </p:grpSpPr>
        <p:grpSp>
          <p:nvGrpSpPr>
            <p:cNvPr id="30813" name="Group 21"/>
            <p:cNvGrpSpPr>
              <a:grpSpLocks/>
            </p:cNvGrpSpPr>
            <p:nvPr/>
          </p:nvGrpSpPr>
          <p:grpSpPr bwMode="auto">
            <a:xfrm>
              <a:off x="1156" y="1624"/>
              <a:ext cx="1066" cy="1079"/>
              <a:chOff x="1156" y="1624"/>
              <a:chExt cx="1066" cy="1079"/>
            </a:xfrm>
          </p:grpSpPr>
          <p:sp>
            <p:nvSpPr>
              <p:cNvPr id="30815" name="Line 18"/>
              <p:cNvSpPr>
                <a:spLocks noChangeShapeType="1"/>
              </p:cNvSpPr>
              <p:nvPr/>
            </p:nvSpPr>
            <p:spPr bwMode="auto">
              <a:xfrm>
                <a:off x="1161" y="1627"/>
                <a:ext cx="701" cy="34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6" name="Line 19"/>
              <p:cNvSpPr>
                <a:spLocks noChangeShapeType="1"/>
              </p:cNvSpPr>
              <p:nvPr/>
            </p:nvSpPr>
            <p:spPr bwMode="auto">
              <a:xfrm>
                <a:off x="1866" y="1966"/>
                <a:ext cx="356" cy="7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7" name="Line 20"/>
              <p:cNvSpPr>
                <a:spLocks noChangeShapeType="1"/>
              </p:cNvSpPr>
              <p:nvPr/>
            </p:nvSpPr>
            <p:spPr bwMode="auto">
              <a:xfrm>
                <a:off x="1156" y="1624"/>
                <a:ext cx="1060" cy="10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14" name="Text Box 30"/>
            <p:cNvSpPr txBox="1">
              <a:spLocks noChangeArrowheads="1"/>
            </p:cNvSpPr>
            <p:nvPr/>
          </p:nvSpPr>
          <p:spPr bwMode="auto">
            <a:xfrm>
              <a:off x="2337" y="2647"/>
              <a:ext cx="6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0000FF"/>
                  </a:solidFill>
                </a:rPr>
                <a:t>слой </a:t>
              </a:r>
              <a:r>
                <a:rPr lang="en-US" altLang="ru-RU" sz="2000" b="1">
                  <a:solidFill>
                    <a:srgbClr val="0000FF"/>
                  </a:solidFill>
                </a:rPr>
                <a:t>B</a:t>
              </a:r>
              <a:endParaRPr lang="ru-RU" altLang="ru-RU" sz="20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2024063" y="1643063"/>
            <a:ext cx="4425950" cy="3808412"/>
            <a:chOff x="414" y="1305"/>
            <a:chExt cx="2788" cy="2399"/>
          </a:xfrm>
        </p:grpSpPr>
        <p:grpSp>
          <p:nvGrpSpPr>
            <p:cNvPr id="30807" name="Group 39"/>
            <p:cNvGrpSpPr>
              <a:grpSpLocks/>
            </p:cNvGrpSpPr>
            <p:nvPr/>
          </p:nvGrpSpPr>
          <p:grpSpPr bwMode="auto">
            <a:xfrm>
              <a:off x="414" y="2702"/>
              <a:ext cx="851" cy="1002"/>
              <a:chOff x="414" y="2702"/>
              <a:chExt cx="851" cy="1002"/>
            </a:xfrm>
          </p:grpSpPr>
          <p:sp>
            <p:nvSpPr>
              <p:cNvPr id="30811" name="Line 26"/>
              <p:cNvSpPr>
                <a:spLocks noChangeShapeType="1"/>
              </p:cNvSpPr>
              <p:nvPr/>
            </p:nvSpPr>
            <p:spPr bwMode="auto">
              <a:xfrm>
                <a:off x="414" y="2702"/>
                <a:ext cx="672" cy="65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2" name="Text Box 28"/>
              <p:cNvSpPr txBox="1">
                <a:spLocks noChangeArrowheads="1"/>
              </p:cNvSpPr>
              <p:nvPr/>
            </p:nvSpPr>
            <p:spPr bwMode="auto">
              <a:xfrm>
                <a:off x="602" y="3454"/>
                <a:ext cx="66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000" b="1">
                    <a:solidFill>
                      <a:srgbClr val="0000FF"/>
                    </a:solidFill>
                  </a:rPr>
                  <a:t>слой А</a:t>
                </a:r>
              </a:p>
            </p:txBody>
          </p:sp>
        </p:grpSp>
        <p:grpSp>
          <p:nvGrpSpPr>
            <p:cNvPr id="30808" name="Group 40"/>
            <p:cNvGrpSpPr>
              <a:grpSpLocks/>
            </p:cNvGrpSpPr>
            <p:nvPr/>
          </p:nvGrpSpPr>
          <p:grpSpPr bwMode="auto">
            <a:xfrm>
              <a:off x="1892" y="1305"/>
              <a:ext cx="1310" cy="944"/>
              <a:chOff x="1892" y="1305"/>
              <a:chExt cx="1310" cy="944"/>
            </a:xfrm>
          </p:grpSpPr>
          <p:sp>
            <p:nvSpPr>
              <p:cNvPr id="30809" name="Line 27"/>
              <p:cNvSpPr>
                <a:spLocks noChangeShapeType="1"/>
              </p:cNvSpPr>
              <p:nvPr/>
            </p:nvSpPr>
            <p:spPr bwMode="auto">
              <a:xfrm>
                <a:off x="1892" y="1305"/>
                <a:ext cx="672" cy="65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0" name="Text Box 31"/>
              <p:cNvSpPr txBox="1">
                <a:spLocks noChangeArrowheads="1"/>
              </p:cNvSpPr>
              <p:nvPr/>
            </p:nvSpPr>
            <p:spPr bwMode="auto">
              <a:xfrm>
                <a:off x="2539" y="1999"/>
                <a:ext cx="66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000" b="1">
                    <a:solidFill>
                      <a:srgbClr val="0000FF"/>
                    </a:solidFill>
                  </a:rPr>
                  <a:t>слой А</a:t>
                </a:r>
              </a:p>
            </p:txBody>
          </p:sp>
        </p:grp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471738" y="2025650"/>
            <a:ext cx="2546350" cy="2508250"/>
            <a:chOff x="696" y="1546"/>
            <a:chExt cx="1604" cy="1580"/>
          </a:xfrm>
        </p:grpSpPr>
        <p:grpSp>
          <p:nvGrpSpPr>
            <p:cNvPr id="30788" name="Group 5"/>
            <p:cNvGrpSpPr>
              <a:grpSpLocks/>
            </p:cNvGrpSpPr>
            <p:nvPr/>
          </p:nvGrpSpPr>
          <p:grpSpPr bwMode="auto">
            <a:xfrm>
              <a:off x="696" y="1546"/>
              <a:ext cx="1604" cy="1580"/>
              <a:chOff x="1036" y="3009"/>
              <a:chExt cx="800" cy="788"/>
            </a:xfrm>
          </p:grpSpPr>
          <p:sp>
            <p:nvSpPr>
              <p:cNvPr id="30795" name="AutoShape 6"/>
              <p:cNvSpPr>
                <a:spLocks noChangeArrowheads="1"/>
              </p:cNvSpPr>
              <p:nvPr/>
            </p:nvSpPr>
            <p:spPr bwMode="auto">
              <a:xfrm>
                <a:off x="1079" y="3045"/>
                <a:ext cx="722" cy="722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796" name="Oval 7"/>
              <p:cNvSpPr>
                <a:spLocks noChangeArrowheads="1"/>
              </p:cNvSpPr>
              <p:nvPr/>
            </p:nvSpPr>
            <p:spPr bwMode="auto">
              <a:xfrm>
                <a:off x="1228" y="3009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797" name="Oval 8"/>
              <p:cNvSpPr>
                <a:spLocks noChangeArrowheads="1"/>
              </p:cNvSpPr>
              <p:nvPr/>
            </p:nvSpPr>
            <p:spPr bwMode="auto">
              <a:xfrm>
                <a:off x="1760" y="3013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798" name="Oval 9"/>
              <p:cNvSpPr>
                <a:spLocks noChangeArrowheads="1"/>
              </p:cNvSpPr>
              <p:nvPr/>
            </p:nvSpPr>
            <p:spPr bwMode="auto">
              <a:xfrm>
                <a:off x="1040" y="3197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799" name="Oval 10"/>
              <p:cNvSpPr>
                <a:spLocks noChangeArrowheads="1"/>
              </p:cNvSpPr>
              <p:nvPr/>
            </p:nvSpPr>
            <p:spPr bwMode="auto">
              <a:xfrm>
                <a:off x="1584" y="3189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800" name="Oval 11"/>
              <p:cNvSpPr>
                <a:spLocks noChangeArrowheads="1"/>
              </p:cNvSpPr>
              <p:nvPr/>
            </p:nvSpPr>
            <p:spPr bwMode="auto">
              <a:xfrm>
                <a:off x="1228" y="3541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801" name="Line 12"/>
              <p:cNvSpPr>
                <a:spLocks noChangeShapeType="1"/>
              </p:cNvSpPr>
              <p:nvPr/>
            </p:nvSpPr>
            <p:spPr bwMode="auto">
              <a:xfrm>
                <a:off x="1264" y="304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2" name="Line 13"/>
              <p:cNvSpPr>
                <a:spLocks noChangeShapeType="1"/>
              </p:cNvSpPr>
              <p:nvPr/>
            </p:nvSpPr>
            <p:spPr bwMode="auto">
              <a:xfrm>
                <a:off x="1264" y="3584"/>
                <a:ext cx="53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3" name="Line 14"/>
              <p:cNvSpPr>
                <a:spLocks noChangeShapeType="1"/>
              </p:cNvSpPr>
              <p:nvPr/>
            </p:nvSpPr>
            <p:spPr bwMode="auto">
              <a:xfrm flipH="1">
                <a:off x="1080" y="3580"/>
                <a:ext cx="184" cy="1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4" name="Oval 15"/>
              <p:cNvSpPr>
                <a:spLocks noChangeArrowheads="1"/>
              </p:cNvSpPr>
              <p:nvPr/>
            </p:nvSpPr>
            <p:spPr bwMode="auto">
              <a:xfrm>
                <a:off x="1756" y="3549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805" name="Oval 16"/>
              <p:cNvSpPr>
                <a:spLocks noChangeArrowheads="1"/>
              </p:cNvSpPr>
              <p:nvPr/>
            </p:nvSpPr>
            <p:spPr bwMode="auto">
              <a:xfrm>
                <a:off x="1580" y="3721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806" name="Oval 17"/>
              <p:cNvSpPr>
                <a:spLocks noChangeArrowheads="1"/>
              </p:cNvSpPr>
              <p:nvPr/>
            </p:nvSpPr>
            <p:spPr bwMode="auto">
              <a:xfrm>
                <a:off x="1036" y="3721"/>
                <a:ext cx="76" cy="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30789" name="Oval 32"/>
            <p:cNvSpPr>
              <a:spLocks noChangeArrowheads="1"/>
            </p:cNvSpPr>
            <p:nvPr/>
          </p:nvSpPr>
          <p:spPr bwMode="auto">
            <a:xfrm>
              <a:off x="1256" y="2468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90" name="Oval 33"/>
            <p:cNvSpPr>
              <a:spLocks noChangeArrowheads="1"/>
            </p:cNvSpPr>
            <p:nvPr/>
          </p:nvSpPr>
          <p:spPr bwMode="auto">
            <a:xfrm>
              <a:off x="920" y="2336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91" name="Oval 34"/>
            <p:cNvSpPr>
              <a:spLocks noChangeArrowheads="1"/>
            </p:cNvSpPr>
            <p:nvPr/>
          </p:nvSpPr>
          <p:spPr bwMode="auto">
            <a:xfrm>
              <a:off x="1392" y="2784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92" name="Oval 35"/>
            <p:cNvSpPr>
              <a:spLocks noChangeArrowheads="1"/>
            </p:cNvSpPr>
            <p:nvPr/>
          </p:nvSpPr>
          <p:spPr bwMode="auto">
            <a:xfrm>
              <a:off x="1620" y="2104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93" name="Oval 36"/>
            <p:cNvSpPr>
              <a:spLocks noChangeArrowheads="1"/>
            </p:cNvSpPr>
            <p:nvPr/>
          </p:nvSpPr>
          <p:spPr bwMode="auto">
            <a:xfrm>
              <a:off x="1448" y="1732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94" name="Oval 37"/>
            <p:cNvSpPr>
              <a:spLocks noChangeArrowheads="1"/>
            </p:cNvSpPr>
            <p:nvPr/>
          </p:nvSpPr>
          <p:spPr bwMode="auto">
            <a:xfrm>
              <a:off x="1984" y="2292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</p:grp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2498726" y="3516314"/>
            <a:ext cx="231775" cy="2317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6943726" y="2093914"/>
            <a:ext cx="2613025" cy="2365375"/>
            <a:chOff x="3513" y="1589"/>
            <a:chExt cx="1646" cy="1490"/>
          </a:xfrm>
        </p:grpSpPr>
        <p:sp>
          <p:nvSpPr>
            <p:cNvPr id="30762" name="Oval 75"/>
            <p:cNvSpPr>
              <a:spLocks noChangeArrowheads="1"/>
            </p:cNvSpPr>
            <p:nvPr/>
          </p:nvSpPr>
          <p:spPr bwMode="auto">
            <a:xfrm>
              <a:off x="4079" y="2591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63" name="Oval 72"/>
            <p:cNvSpPr>
              <a:spLocks noChangeArrowheads="1"/>
            </p:cNvSpPr>
            <p:nvPr/>
          </p:nvSpPr>
          <p:spPr bwMode="auto">
            <a:xfrm>
              <a:off x="4655" y="2263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64" name="Oval 71"/>
            <p:cNvSpPr>
              <a:spLocks noChangeArrowheads="1"/>
            </p:cNvSpPr>
            <p:nvPr/>
          </p:nvSpPr>
          <p:spPr bwMode="auto">
            <a:xfrm>
              <a:off x="4091" y="1935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30765" name="Group 50"/>
            <p:cNvGrpSpPr>
              <a:grpSpLocks/>
            </p:cNvGrpSpPr>
            <p:nvPr/>
          </p:nvGrpSpPr>
          <p:grpSpPr bwMode="auto">
            <a:xfrm>
              <a:off x="3561" y="1642"/>
              <a:ext cx="1565" cy="1393"/>
              <a:chOff x="4448" y="1704"/>
              <a:chExt cx="656" cy="584"/>
            </a:xfrm>
          </p:grpSpPr>
          <p:sp>
            <p:nvSpPr>
              <p:cNvPr id="30776" name="Line 51"/>
              <p:cNvSpPr>
                <a:spLocks noChangeShapeType="1"/>
              </p:cNvSpPr>
              <p:nvPr/>
            </p:nvSpPr>
            <p:spPr bwMode="auto">
              <a:xfrm>
                <a:off x="4616" y="1712"/>
                <a:ext cx="160" cy="2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7" name="Line 52"/>
              <p:cNvSpPr>
                <a:spLocks noChangeShapeType="1"/>
              </p:cNvSpPr>
              <p:nvPr/>
            </p:nvSpPr>
            <p:spPr bwMode="auto">
              <a:xfrm>
                <a:off x="4780" y="2000"/>
                <a:ext cx="160" cy="2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8" name="Line 53"/>
              <p:cNvSpPr>
                <a:spLocks noChangeShapeType="1"/>
              </p:cNvSpPr>
              <p:nvPr/>
            </p:nvSpPr>
            <p:spPr bwMode="auto">
              <a:xfrm flipH="1">
                <a:off x="4776" y="1708"/>
                <a:ext cx="16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9" name="Line 54"/>
              <p:cNvSpPr>
                <a:spLocks noChangeShapeType="1"/>
              </p:cNvSpPr>
              <p:nvPr/>
            </p:nvSpPr>
            <p:spPr bwMode="auto">
              <a:xfrm flipH="1">
                <a:off x="4448" y="2000"/>
                <a:ext cx="3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0" name="Line 55"/>
              <p:cNvSpPr>
                <a:spLocks noChangeShapeType="1"/>
              </p:cNvSpPr>
              <p:nvPr/>
            </p:nvSpPr>
            <p:spPr bwMode="auto">
              <a:xfrm flipH="1">
                <a:off x="4608" y="2000"/>
                <a:ext cx="16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1" name="Line 56"/>
              <p:cNvSpPr>
                <a:spLocks noChangeShapeType="1"/>
              </p:cNvSpPr>
              <p:nvPr/>
            </p:nvSpPr>
            <p:spPr bwMode="auto">
              <a:xfrm>
                <a:off x="4772" y="1992"/>
                <a:ext cx="332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2" name="Line 57"/>
              <p:cNvSpPr>
                <a:spLocks noChangeShapeType="1"/>
              </p:cNvSpPr>
              <p:nvPr/>
            </p:nvSpPr>
            <p:spPr bwMode="auto">
              <a:xfrm>
                <a:off x="4620" y="1708"/>
                <a:ext cx="312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3" name="Line 58"/>
              <p:cNvSpPr>
                <a:spLocks noChangeShapeType="1"/>
              </p:cNvSpPr>
              <p:nvPr/>
            </p:nvSpPr>
            <p:spPr bwMode="auto">
              <a:xfrm>
                <a:off x="4624" y="2276"/>
                <a:ext cx="312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4" name="Line 59"/>
              <p:cNvSpPr>
                <a:spLocks noChangeShapeType="1"/>
              </p:cNvSpPr>
              <p:nvPr/>
            </p:nvSpPr>
            <p:spPr bwMode="auto">
              <a:xfrm>
                <a:off x="4944" y="1712"/>
                <a:ext cx="152" cy="2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5" name="Line 60"/>
              <p:cNvSpPr>
                <a:spLocks noChangeShapeType="1"/>
              </p:cNvSpPr>
              <p:nvPr/>
            </p:nvSpPr>
            <p:spPr bwMode="auto">
              <a:xfrm>
                <a:off x="4468" y="2004"/>
                <a:ext cx="152" cy="2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6" name="Line 61"/>
              <p:cNvSpPr>
                <a:spLocks noChangeShapeType="1"/>
              </p:cNvSpPr>
              <p:nvPr/>
            </p:nvSpPr>
            <p:spPr bwMode="auto">
              <a:xfrm flipH="1">
                <a:off x="4456" y="1704"/>
                <a:ext cx="160" cy="2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7" name="Line 62"/>
              <p:cNvSpPr>
                <a:spLocks noChangeShapeType="1"/>
              </p:cNvSpPr>
              <p:nvPr/>
            </p:nvSpPr>
            <p:spPr bwMode="auto">
              <a:xfrm flipH="1">
                <a:off x="4936" y="1992"/>
                <a:ext cx="160" cy="2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66" name="Oval 63"/>
            <p:cNvSpPr>
              <a:spLocks noChangeArrowheads="1"/>
            </p:cNvSpPr>
            <p:nvPr/>
          </p:nvSpPr>
          <p:spPr bwMode="auto">
            <a:xfrm>
              <a:off x="4279" y="2267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67" name="Oval 65"/>
            <p:cNvSpPr>
              <a:spLocks noChangeArrowheads="1"/>
            </p:cNvSpPr>
            <p:nvPr/>
          </p:nvSpPr>
          <p:spPr bwMode="auto">
            <a:xfrm>
              <a:off x="4657" y="1601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68" name="Oval 67"/>
            <p:cNvSpPr>
              <a:spLocks noChangeArrowheads="1"/>
            </p:cNvSpPr>
            <p:nvPr/>
          </p:nvSpPr>
          <p:spPr bwMode="auto">
            <a:xfrm>
              <a:off x="3513" y="2273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69" name="Oval 70"/>
            <p:cNvSpPr>
              <a:spLocks noChangeArrowheads="1"/>
            </p:cNvSpPr>
            <p:nvPr/>
          </p:nvSpPr>
          <p:spPr bwMode="auto">
            <a:xfrm>
              <a:off x="4657" y="2941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70" name="Oval 74"/>
            <p:cNvSpPr>
              <a:spLocks noChangeArrowheads="1"/>
            </p:cNvSpPr>
            <p:nvPr/>
          </p:nvSpPr>
          <p:spPr bwMode="auto">
            <a:xfrm>
              <a:off x="4467" y="2599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71" name="Oval 73"/>
            <p:cNvSpPr>
              <a:spLocks noChangeArrowheads="1"/>
            </p:cNvSpPr>
            <p:nvPr/>
          </p:nvSpPr>
          <p:spPr bwMode="auto">
            <a:xfrm>
              <a:off x="3887" y="2283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72" name="Oval 64"/>
            <p:cNvSpPr>
              <a:spLocks noChangeArrowheads="1"/>
            </p:cNvSpPr>
            <p:nvPr/>
          </p:nvSpPr>
          <p:spPr bwMode="auto">
            <a:xfrm>
              <a:off x="4461" y="1933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73" name="Oval 69"/>
            <p:cNvSpPr>
              <a:spLocks noChangeArrowheads="1"/>
            </p:cNvSpPr>
            <p:nvPr/>
          </p:nvSpPr>
          <p:spPr bwMode="auto">
            <a:xfrm>
              <a:off x="5021" y="2269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74" name="Oval 66"/>
            <p:cNvSpPr>
              <a:spLocks noChangeArrowheads="1"/>
            </p:cNvSpPr>
            <p:nvPr/>
          </p:nvSpPr>
          <p:spPr bwMode="auto">
            <a:xfrm>
              <a:off x="3893" y="1589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0775" name="Oval 68"/>
            <p:cNvSpPr>
              <a:spLocks noChangeArrowheads="1"/>
            </p:cNvSpPr>
            <p:nvPr/>
          </p:nvSpPr>
          <p:spPr bwMode="auto">
            <a:xfrm>
              <a:off x="3889" y="2933"/>
              <a:ext cx="138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6861176" y="1668463"/>
            <a:ext cx="2589213" cy="2678112"/>
            <a:chOff x="3461" y="1321"/>
            <a:chExt cx="1631" cy="1687"/>
          </a:xfrm>
        </p:grpSpPr>
        <p:grpSp>
          <p:nvGrpSpPr>
            <p:cNvPr id="30753" name="Group 91"/>
            <p:cNvGrpSpPr>
              <a:grpSpLocks/>
            </p:cNvGrpSpPr>
            <p:nvPr/>
          </p:nvGrpSpPr>
          <p:grpSpPr bwMode="auto">
            <a:xfrm>
              <a:off x="3944" y="1656"/>
              <a:ext cx="1148" cy="1352"/>
              <a:chOff x="3944" y="1656"/>
              <a:chExt cx="1148" cy="1352"/>
            </a:xfrm>
          </p:grpSpPr>
          <p:grpSp>
            <p:nvGrpSpPr>
              <p:cNvPr id="30755" name="Group 87"/>
              <p:cNvGrpSpPr>
                <a:grpSpLocks/>
              </p:cNvGrpSpPr>
              <p:nvPr/>
            </p:nvGrpSpPr>
            <p:grpSpPr bwMode="auto">
              <a:xfrm>
                <a:off x="3952" y="1656"/>
                <a:ext cx="1140" cy="1352"/>
                <a:chOff x="3952" y="1656"/>
                <a:chExt cx="1140" cy="1352"/>
              </a:xfrm>
            </p:grpSpPr>
            <p:sp>
              <p:nvSpPr>
                <p:cNvPr id="30759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952" y="1664"/>
                  <a:ext cx="8" cy="13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0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956" y="2344"/>
                  <a:ext cx="1128" cy="66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1" name="Line 80"/>
                <p:cNvSpPr>
                  <a:spLocks noChangeShapeType="1"/>
                </p:cNvSpPr>
                <p:nvPr/>
              </p:nvSpPr>
              <p:spPr bwMode="auto">
                <a:xfrm>
                  <a:off x="3960" y="1656"/>
                  <a:ext cx="1132" cy="68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756" name="Line 88"/>
              <p:cNvSpPr>
                <a:spLocks noChangeShapeType="1"/>
              </p:cNvSpPr>
              <p:nvPr/>
            </p:nvSpPr>
            <p:spPr bwMode="auto">
              <a:xfrm flipV="1">
                <a:off x="3956" y="2000"/>
                <a:ext cx="572" cy="34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Line 89"/>
              <p:cNvSpPr>
                <a:spLocks noChangeShapeType="1"/>
              </p:cNvSpPr>
              <p:nvPr/>
            </p:nvSpPr>
            <p:spPr bwMode="auto">
              <a:xfrm flipH="1" flipV="1">
                <a:off x="4524" y="2004"/>
                <a:ext cx="12" cy="65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Line 90"/>
              <p:cNvSpPr>
                <a:spLocks noChangeShapeType="1"/>
              </p:cNvSpPr>
              <p:nvPr/>
            </p:nvSpPr>
            <p:spPr bwMode="auto">
              <a:xfrm>
                <a:off x="3944" y="2348"/>
                <a:ext cx="588" cy="31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54" name="Text Box 98"/>
            <p:cNvSpPr txBox="1">
              <a:spLocks noChangeArrowheads="1"/>
            </p:cNvSpPr>
            <p:nvPr/>
          </p:nvSpPr>
          <p:spPr bwMode="auto">
            <a:xfrm>
              <a:off x="3461" y="1321"/>
              <a:ext cx="6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0000FF"/>
                  </a:solidFill>
                </a:rPr>
                <a:t>слой </a:t>
              </a:r>
              <a:r>
                <a:rPr lang="en-US" altLang="ru-RU" sz="2000" b="1">
                  <a:solidFill>
                    <a:srgbClr val="0000FF"/>
                  </a:solidFill>
                </a:rPr>
                <a:t>B</a:t>
              </a:r>
              <a:endParaRPr lang="ru-RU" altLang="ru-RU" sz="20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7043738" y="2219325"/>
            <a:ext cx="2684462" cy="2719388"/>
            <a:chOff x="3576" y="1668"/>
            <a:chExt cx="1691" cy="1713"/>
          </a:xfrm>
        </p:grpSpPr>
        <p:grpSp>
          <p:nvGrpSpPr>
            <p:cNvPr id="30744" name="Group 86"/>
            <p:cNvGrpSpPr>
              <a:grpSpLocks/>
            </p:cNvGrpSpPr>
            <p:nvPr/>
          </p:nvGrpSpPr>
          <p:grpSpPr bwMode="auto">
            <a:xfrm>
              <a:off x="3576" y="1668"/>
              <a:ext cx="1152" cy="1332"/>
              <a:chOff x="3576" y="1668"/>
              <a:chExt cx="1152" cy="1332"/>
            </a:xfrm>
          </p:grpSpPr>
          <p:grpSp>
            <p:nvGrpSpPr>
              <p:cNvPr id="30746" name="Group 82"/>
              <p:cNvGrpSpPr>
                <a:grpSpLocks/>
              </p:cNvGrpSpPr>
              <p:nvPr/>
            </p:nvGrpSpPr>
            <p:grpSpPr bwMode="auto">
              <a:xfrm>
                <a:off x="3576" y="1668"/>
                <a:ext cx="1152" cy="1332"/>
                <a:chOff x="3576" y="1668"/>
                <a:chExt cx="1152" cy="1332"/>
              </a:xfrm>
            </p:grpSpPr>
            <p:sp>
              <p:nvSpPr>
                <p:cNvPr id="30750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596" y="1680"/>
                  <a:ext cx="1128" cy="66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1" name="Line 78"/>
                <p:cNvSpPr>
                  <a:spLocks noChangeShapeType="1"/>
                </p:cNvSpPr>
                <p:nvPr/>
              </p:nvSpPr>
              <p:spPr bwMode="auto">
                <a:xfrm>
                  <a:off x="3576" y="2340"/>
                  <a:ext cx="1140" cy="66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2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720" y="1668"/>
                  <a:ext cx="8" cy="13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747" name="Line 83"/>
              <p:cNvSpPr>
                <a:spLocks noChangeShapeType="1"/>
              </p:cNvSpPr>
              <p:nvPr/>
            </p:nvSpPr>
            <p:spPr bwMode="auto">
              <a:xfrm flipH="1">
                <a:off x="4144" y="2008"/>
                <a:ext cx="16" cy="65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Line 84"/>
              <p:cNvSpPr>
                <a:spLocks noChangeShapeType="1"/>
              </p:cNvSpPr>
              <p:nvPr/>
            </p:nvSpPr>
            <p:spPr bwMode="auto">
              <a:xfrm>
                <a:off x="4164" y="2008"/>
                <a:ext cx="548" cy="31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Line 85"/>
              <p:cNvSpPr>
                <a:spLocks noChangeShapeType="1"/>
              </p:cNvSpPr>
              <p:nvPr/>
            </p:nvSpPr>
            <p:spPr bwMode="auto">
              <a:xfrm flipV="1">
                <a:off x="4152" y="2320"/>
                <a:ext cx="564" cy="34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45" name="Text Box 111"/>
            <p:cNvSpPr txBox="1">
              <a:spLocks noChangeArrowheads="1"/>
            </p:cNvSpPr>
            <p:nvPr/>
          </p:nvSpPr>
          <p:spPr bwMode="auto">
            <a:xfrm>
              <a:off x="4604" y="3131"/>
              <a:ext cx="6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0000FF"/>
                  </a:solidFill>
                </a:rPr>
                <a:t>слой </a:t>
              </a:r>
              <a:r>
                <a:rPr lang="en-US" altLang="ru-RU" sz="2000" b="1">
                  <a:solidFill>
                    <a:srgbClr val="0000FF"/>
                  </a:solidFill>
                </a:rPr>
                <a:t>C</a:t>
              </a:r>
              <a:endParaRPr lang="ru-RU" altLang="ru-RU" sz="2000" b="1">
                <a:solidFill>
                  <a:srgbClr val="0000FF"/>
                </a:solidFill>
              </a:endParaRPr>
            </a:p>
          </p:txBody>
        </p:sp>
      </p:grpSp>
      <p:sp>
        <p:nvSpPr>
          <p:cNvPr id="24694" name="Text Box 118"/>
          <p:cNvSpPr txBox="1">
            <a:spLocks noChangeArrowheads="1"/>
          </p:cNvSpPr>
          <p:nvPr/>
        </p:nvSpPr>
        <p:spPr bwMode="auto">
          <a:xfrm>
            <a:off x="7850188" y="5241925"/>
            <a:ext cx="1720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 </a:t>
            </a:r>
            <a:r>
              <a:rPr lang="en-US" altLang="ru-RU" sz="2800" b="1">
                <a:solidFill>
                  <a:srgbClr val="FF0000"/>
                </a:solidFill>
              </a:rPr>
              <a:t>F</a:t>
            </a:r>
            <a:r>
              <a:rPr lang="ru-RU" altLang="ru-RU" sz="2800" b="1">
                <a:solidFill>
                  <a:srgbClr val="FF0000"/>
                </a:solidFill>
              </a:rPr>
              <a:t> </a:t>
            </a:r>
            <a:r>
              <a:rPr lang="en-US" altLang="ru-RU" sz="2800" b="1">
                <a:solidFill>
                  <a:srgbClr val="FF0000"/>
                </a:solidFill>
              </a:rPr>
              <a:t>m</a:t>
            </a:r>
            <a:r>
              <a:rPr lang="en-US" altLang="ru-RU" sz="2800" b="1">
                <a:solidFill>
                  <a:srgbClr val="FF0000"/>
                </a:solidFill>
                <a:sym typeface="Symbol" panose="05050102010706020507" pitchFamily="18" charset="2"/>
              </a:rPr>
              <a:t></a:t>
            </a:r>
            <a:r>
              <a:rPr lang="en-US" altLang="ru-RU" sz="2800" b="1">
                <a:solidFill>
                  <a:srgbClr val="FF0000"/>
                </a:solidFill>
              </a:rPr>
              <a:t>3</a:t>
            </a:r>
            <a:r>
              <a:rPr lang="ru-RU" altLang="ru-RU" sz="2800" b="1">
                <a:solidFill>
                  <a:srgbClr val="FF0000"/>
                </a:solidFill>
              </a:rPr>
              <a:t> </a:t>
            </a:r>
            <a:r>
              <a:rPr lang="en-US" altLang="ru-RU" sz="2800" b="1">
                <a:solidFill>
                  <a:srgbClr val="FF0000"/>
                </a:solidFill>
              </a:rPr>
              <a:t>m</a:t>
            </a:r>
            <a:endParaRPr lang="ru-RU" altLang="ru-RU" sz="2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</a:rPr>
              <a:t>Z=4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3043239" y="2571750"/>
            <a:ext cx="4217987" cy="3086100"/>
            <a:chOff x="1056" y="1890"/>
            <a:chExt cx="2657" cy="1944"/>
          </a:xfrm>
        </p:grpSpPr>
        <p:sp>
          <p:nvSpPr>
            <p:cNvPr id="30737" name="Line 122"/>
            <p:cNvSpPr>
              <a:spLocks noChangeShapeType="1"/>
            </p:cNvSpPr>
            <p:nvPr/>
          </p:nvSpPr>
          <p:spPr bwMode="auto">
            <a:xfrm flipV="1">
              <a:off x="1056" y="2368"/>
              <a:ext cx="932" cy="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38" name="Group 123"/>
            <p:cNvGrpSpPr>
              <a:grpSpLocks/>
            </p:cNvGrpSpPr>
            <p:nvPr/>
          </p:nvGrpSpPr>
          <p:grpSpPr bwMode="auto">
            <a:xfrm>
              <a:off x="1364" y="1890"/>
              <a:ext cx="2349" cy="1944"/>
              <a:chOff x="1364" y="1884"/>
              <a:chExt cx="2349" cy="1944"/>
            </a:xfrm>
          </p:grpSpPr>
          <p:sp>
            <p:nvSpPr>
              <p:cNvPr id="30739" name="Line 119"/>
              <p:cNvSpPr>
                <a:spLocks noChangeShapeType="1"/>
              </p:cNvSpPr>
              <p:nvPr/>
            </p:nvSpPr>
            <p:spPr bwMode="auto">
              <a:xfrm flipH="1">
                <a:off x="1484" y="1884"/>
                <a:ext cx="24" cy="90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Oval 43"/>
              <p:cNvSpPr>
                <a:spLocks noChangeArrowheads="1"/>
              </p:cNvSpPr>
              <p:nvPr/>
            </p:nvSpPr>
            <p:spPr bwMode="auto">
              <a:xfrm>
                <a:off x="1433" y="2309"/>
                <a:ext cx="146" cy="14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741" name="Oval 46"/>
              <p:cNvSpPr>
                <a:spLocks noChangeArrowheads="1"/>
              </p:cNvSpPr>
              <p:nvPr/>
            </p:nvSpPr>
            <p:spPr bwMode="auto">
              <a:xfrm>
                <a:off x="1452" y="3638"/>
                <a:ext cx="146" cy="14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0742" name="Text Box 47"/>
              <p:cNvSpPr txBox="1">
                <a:spLocks noChangeArrowheads="1"/>
              </p:cNvSpPr>
              <p:nvPr/>
            </p:nvSpPr>
            <p:spPr bwMode="auto">
              <a:xfrm>
                <a:off x="1597" y="3597"/>
                <a:ext cx="2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/>
                  <a:t>октаэдричесие пустоты</a:t>
                </a:r>
                <a:r>
                  <a:rPr lang="en-US" altLang="ru-RU" sz="1800" b="1"/>
                  <a:t> (4)</a:t>
                </a:r>
                <a:endParaRPr lang="ru-RU" altLang="ru-RU" sz="1800" b="1"/>
              </a:p>
            </p:txBody>
          </p:sp>
          <p:sp>
            <p:nvSpPr>
              <p:cNvPr id="30743" name="Line 121"/>
              <p:cNvSpPr>
                <a:spLocks noChangeShapeType="1"/>
              </p:cNvSpPr>
              <p:nvPr/>
            </p:nvSpPr>
            <p:spPr bwMode="auto">
              <a:xfrm flipH="1">
                <a:off x="1364" y="2220"/>
                <a:ext cx="288" cy="2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701" name="Text Box 125"/>
          <p:cNvSpPr txBox="1">
            <a:spLocks noChangeArrowheads="1"/>
          </p:cNvSpPr>
          <p:nvPr/>
        </p:nvSpPr>
        <p:spPr bwMode="auto">
          <a:xfrm>
            <a:off x="9043989" y="1660525"/>
            <a:ext cx="1195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тип </a:t>
            </a:r>
            <a:r>
              <a:rPr lang="en-US" altLang="ru-RU" sz="2400" b="1"/>
              <a:t>Cu</a:t>
            </a:r>
            <a:endParaRPr lang="ru-RU" altLang="ru-RU" sz="2400" b="1"/>
          </a:p>
        </p:txBody>
      </p:sp>
      <p:sp>
        <p:nvSpPr>
          <p:cNvPr id="307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E2A6C9-84BF-44F7-8DE9-A36566BABE87}" type="slidenum">
              <a:rPr lang="ru-RU" altLang="ru-RU" sz="1400"/>
              <a:pPr/>
              <a:t>20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5384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8" grpId="0" animBg="1"/>
      <p:bldP spid="24621" grpId="0" animBg="1"/>
      <p:bldP spid="24694" grpId="0"/>
      <p:bldP spid="247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Егоров-Тисм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0"/>
            <a:ext cx="5961062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916114" y="5181600"/>
            <a:ext cx="856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Z = </a:t>
            </a:r>
            <a:r>
              <a:rPr lang="ru-RU" altLang="ru-RU" sz="2400" b="1">
                <a:solidFill>
                  <a:srgbClr val="FF0000"/>
                </a:solidFill>
              </a:rPr>
              <a:t>4; КЧ = 12; КП – кубооктаэдр (</a:t>
            </a:r>
            <a:r>
              <a:rPr lang="en-US" altLang="ru-RU" sz="2400" b="1">
                <a:solidFill>
                  <a:srgbClr val="FF0000"/>
                </a:solidFill>
              </a:rPr>
              <a:t>m </a:t>
            </a:r>
            <a:r>
              <a:rPr lang="en-US" altLang="ru-RU" sz="2400" b="1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</a:t>
            </a:r>
            <a:r>
              <a:rPr lang="en-US" altLang="ru-RU" sz="2400" b="1">
                <a:solidFill>
                  <a:srgbClr val="FF0000"/>
                </a:solidFill>
              </a:rPr>
              <a:t>3</a:t>
            </a:r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en-US" altLang="ru-RU" sz="2400" b="1">
                <a:solidFill>
                  <a:srgbClr val="FF0000"/>
                </a:solidFill>
              </a:rPr>
              <a:t>m</a:t>
            </a:r>
            <a:r>
              <a:rPr lang="ru-RU" altLang="ru-RU" sz="2400" b="1">
                <a:solidFill>
                  <a:srgbClr val="FF0000"/>
                </a:solidFill>
              </a:rPr>
              <a:t>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en-US" altLang="ru-RU" sz="2400" b="1">
                <a:solidFill>
                  <a:srgbClr val="FF0000"/>
                </a:solidFill>
              </a:rPr>
              <a:t>F</a:t>
            </a:r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en-US" altLang="ru-RU" sz="2400" b="1">
                <a:solidFill>
                  <a:srgbClr val="FF0000"/>
                </a:solidFill>
              </a:rPr>
              <a:t>m</a:t>
            </a:r>
            <a:r>
              <a:rPr lang="en-US" altLang="ru-RU" sz="2400" b="1">
                <a:solidFill>
                  <a:srgbClr val="FF0000"/>
                </a:solidFill>
                <a:sym typeface="Symbol" panose="05050102010706020507" pitchFamily="18" charset="2"/>
              </a:rPr>
              <a:t></a:t>
            </a:r>
            <a:r>
              <a:rPr lang="en-US" altLang="ru-RU" sz="2400" b="1">
                <a:solidFill>
                  <a:srgbClr val="FF0000"/>
                </a:solidFill>
              </a:rPr>
              <a:t>3</a:t>
            </a:r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en-US" altLang="ru-RU" sz="2400" b="1">
                <a:solidFill>
                  <a:srgbClr val="FF0000"/>
                </a:solidFill>
              </a:rPr>
              <a:t>m</a:t>
            </a:r>
            <a:r>
              <a:rPr lang="ru-RU" altLang="ru-RU" sz="2400" b="1">
                <a:solidFill>
                  <a:srgbClr val="FF0000"/>
                </a:solidFill>
              </a:rPr>
              <a:t>; </a:t>
            </a:r>
            <a:r>
              <a:rPr lang="en-US" altLang="ru-RU" sz="2400" b="1">
                <a:solidFill>
                  <a:srgbClr val="FF0000"/>
                </a:solidFill>
              </a:rPr>
              <a:t>k =</a:t>
            </a:r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en-US" altLang="ru-RU" sz="2400" b="1">
                <a:solidFill>
                  <a:srgbClr val="FF0000"/>
                </a:solidFill>
              </a:rPr>
              <a:t>0.</a:t>
            </a:r>
            <a:r>
              <a:rPr lang="ru-RU" altLang="ru-RU" sz="2400" b="1">
                <a:solidFill>
                  <a:srgbClr val="FF0000"/>
                </a:solidFill>
              </a:rPr>
              <a:t>73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Ag, Au, Ca, Al, Th, Pb, Nb, </a:t>
            </a:r>
            <a:r>
              <a:rPr lang="en-US" altLang="ru-RU" sz="2400">
                <a:sym typeface="Symbol" panose="05050102010706020507" pitchFamily="18" charset="2"/>
              </a:rPr>
              <a:t>-Fe, =Co, Ni, Rh, Pd, Ir, Pt </a:t>
            </a:r>
            <a:r>
              <a:rPr lang="ru-RU" altLang="ru-RU" sz="2400">
                <a:sym typeface="Symbol" panose="05050102010706020507" pitchFamily="18" charset="2"/>
              </a:rPr>
              <a:t>и др.</a:t>
            </a:r>
            <a:endParaRPr lang="en-US" altLang="ru-RU" sz="2400">
              <a:sym typeface="Symbol" panose="05050102010706020507" pitchFamily="18" charset="2"/>
            </a:endParaRPr>
          </a:p>
        </p:txBody>
      </p:sp>
      <p:sp>
        <p:nvSpPr>
          <p:cNvPr id="3174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5F9BB7-DBD3-42E4-85B2-A41E466100B4}" type="slidenum">
              <a:rPr lang="ru-RU" altLang="ru-RU" sz="1400"/>
              <a:pPr/>
              <a:t>21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7227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4765676" y="222250"/>
            <a:ext cx="3133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Полиморфизм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841501" y="1101726"/>
            <a:ext cx="836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Существование различных кристаллических форм одного вещества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в разных внешних условиях (</a:t>
            </a:r>
            <a:r>
              <a:rPr lang="ru-RU" altLang="ru-RU" sz="2000" b="1"/>
              <a:t>Т</a:t>
            </a:r>
            <a:r>
              <a:rPr lang="ru-RU" altLang="ru-RU" sz="2000"/>
              <a:t>, </a:t>
            </a:r>
            <a:r>
              <a:rPr lang="ru-RU" altLang="ru-RU" sz="2000" b="1"/>
              <a:t>р</a:t>
            </a:r>
            <a:r>
              <a:rPr lang="ru-RU" altLang="ru-RU" sz="2000"/>
              <a:t>). Характерен для всех металлов.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012950" y="5083176"/>
            <a:ext cx="407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Се, </a:t>
            </a:r>
            <a:r>
              <a:rPr lang="en-US" altLang="ru-RU" sz="2000" b="1"/>
              <a:t>p &lt; </a:t>
            </a:r>
            <a:r>
              <a:rPr lang="ru-RU" altLang="ru-RU" sz="2000" b="1"/>
              <a:t>12.3 кбар: ГЦК, а=5.14 </a:t>
            </a:r>
            <a:r>
              <a:rPr lang="en-US" altLang="ru-RU" sz="2000" b="1">
                <a:cs typeface="Arial" panose="020B0604020202020204" pitchFamily="34" charset="0"/>
              </a:rPr>
              <a:t>Å</a:t>
            </a:r>
            <a:endParaRPr lang="ru-RU" altLang="ru-RU" sz="20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panose="020B0604020202020204" pitchFamily="34" charset="0"/>
              </a:rPr>
              <a:t>       р </a:t>
            </a:r>
            <a:r>
              <a:rPr lang="en-US" altLang="ru-RU" sz="2000" b="1">
                <a:cs typeface="Arial" panose="020B0604020202020204" pitchFamily="34" charset="0"/>
              </a:rPr>
              <a:t>&gt; </a:t>
            </a:r>
            <a:r>
              <a:rPr lang="ru-RU" altLang="ru-RU" sz="2000" b="1">
                <a:cs typeface="Arial" panose="020B0604020202020204" pitchFamily="34" charset="0"/>
              </a:rPr>
              <a:t>12.3 кбар: ГЦК, а=4.84 </a:t>
            </a:r>
            <a:r>
              <a:rPr lang="en-US" altLang="ru-RU" sz="2000" b="1"/>
              <a:t>Å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203950" y="5040314"/>
            <a:ext cx="3659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</a:rPr>
              <a:t>6</a:t>
            </a:r>
            <a:r>
              <a:rPr lang="en-US" altLang="ru-RU" sz="2000">
                <a:solidFill>
                  <a:srgbClr val="0000FF"/>
                </a:solidFill>
              </a:rPr>
              <a:t>s</a:t>
            </a:r>
            <a:r>
              <a:rPr lang="en-US" altLang="ru-RU" sz="2000" baseline="30000">
                <a:solidFill>
                  <a:srgbClr val="0000FF"/>
                </a:solidFill>
              </a:rPr>
              <a:t>2</a:t>
            </a:r>
            <a:r>
              <a:rPr lang="en-US" altLang="ru-RU" sz="2000">
                <a:solidFill>
                  <a:srgbClr val="0000FF"/>
                </a:solidFill>
              </a:rPr>
              <a:t>4f</a:t>
            </a:r>
            <a:r>
              <a:rPr lang="en-US" altLang="ru-RU" sz="2000" baseline="30000">
                <a:solidFill>
                  <a:srgbClr val="0000FF"/>
                </a:solidFill>
              </a:rPr>
              <a:t>1</a:t>
            </a:r>
            <a:r>
              <a:rPr lang="en-US" altLang="ru-RU" sz="2000">
                <a:solidFill>
                  <a:srgbClr val="0000FF"/>
                </a:solidFill>
              </a:rPr>
              <a:t>5d</a:t>
            </a:r>
            <a:r>
              <a:rPr lang="en-US" altLang="ru-RU" sz="2000" baseline="30000">
                <a:solidFill>
                  <a:srgbClr val="0000FF"/>
                </a:solidFill>
              </a:rPr>
              <a:t>1</a:t>
            </a:r>
            <a:r>
              <a:rPr lang="en-US" altLang="ru-RU" sz="2000">
                <a:solidFill>
                  <a:srgbClr val="0000FF"/>
                </a:solidFill>
              </a:rPr>
              <a:t> </a:t>
            </a:r>
            <a:r>
              <a:rPr lang="en-US" altLang="ru-RU" sz="2000">
                <a:solidFill>
                  <a:srgbClr val="0000FF"/>
                </a:solidFill>
                <a:cs typeface="Arial" panose="020B0604020202020204" pitchFamily="34" charset="0"/>
              </a:rPr>
              <a:t>→</a:t>
            </a:r>
            <a:r>
              <a:rPr lang="en-US" altLang="ru-RU" sz="2000">
                <a:solidFill>
                  <a:srgbClr val="0000FF"/>
                </a:solidFill>
              </a:rPr>
              <a:t> 6s</a:t>
            </a:r>
            <a:r>
              <a:rPr lang="en-US" altLang="ru-RU" sz="2000" baseline="30000">
                <a:solidFill>
                  <a:srgbClr val="0000FF"/>
                </a:solidFill>
              </a:rPr>
              <a:t>2</a:t>
            </a:r>
            <a:r>
              <a:rPr lang="en-US" altLang="ru-RU" sz="2000">
                <a:solidFill>
                  <a:srgbClr val="0000FF"/>
                </a:solidFill>
              </a:rPr>
              <a:t>4f</a:t>
            </a:r>
            <a:r>
              <a:rPr lang="en-US" altLang="ru-RU" sz="2000" baseline="30000">
                <a:solidFill>
                  <a:srgbClr val="0000FF"/>
                </a:solidFill>
              </a:rPr>
              <a:t>2</a:t>
            </a:r>
            <a:r>
              <a:rPr lang="en-US" altLang="ru-RU" sz="2000">
                <a:solidFill>
                  <a:srgbClr val="0000FF"/>
                </a:solidFill>
              </a:rPr>
              <a:t>5d</a:t>
            </a:r>
            <a:r>
              <a:rPr lang="en-US" altLang="ru-RU" sz="2000" baseline="30000">
                <a:solidFill>
                  <a:srgbClr val="0000FF"/>
                </a:solidFill>
              </a:rPr>
              <a:t>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</a:rPr>
              <a:t>«вдавливание» </a:t>
            </a:r>
            <a:r>
              <a:rPr lang="en-US" altLang="ru-RU" sz="2000">
                <a:solidFill>
                  <a:srgbClr val="0000FF"/>
                </a:solidFill>
              </a:rPr>
              <a:t>5d-</a:t>
            </a:r>
            <a:r>
              <a:rPr lang="ru-RU" altLang="ru-RU" sz="2000">
                <a:solidFill>
                  <a:srgbClr val="0000FF"/>
                </a:solidFill>
              </a:rPr>
              <a:t>электрона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</a:rPr>
              <a:t>на 4</a:t>
            </a:r>
            <a:r>
              <a:rPr lang="en-US" altLang="ru-RU" sz="2000">
                <a:solidFill>
                  <a:srgbClr val="0000FF"/>
                </a:solidFill>
              </a:rPr>
              <a:t>f-</a:t>
            </a:r>
            <a:r>
              <a:rPr lang="ru-RU" altLang="ru-RU" sz="2000">
                <a:solidFill>
                  <a:srgbClr val="0000FF"/>
                </a:solidFill>
              </a:rPr>
              <a:t>подоболочку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661150" y="3981450"/>
            <a:ext cx="31702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00FF"/>
                </a:solidFill>
              </a:rPr>
              <a:t>Hp: </a:t>
            </a:r>
            <a:r>
              <a:rPr lang="en-US" altLang="ru-RU" sz="1800" b="1">
                <a:solidFill>
                  <a:srgbClr val="0000FF"/>
                </a:solidFill>
                <a:latin typeface="Symbol" panose="05050102010706020507" pitchFamily="18" charset="2"/>
              </a:rPr>
              <a:t>e-</a:t>
            </a:r>
            <a:r>
              <a:rPr lang="en-US" altLang="ru-RU" sz="1800" b="1">
                <a:solidFill>
                  <a:srgbClr val="0000FF"/>
                </a:solidFill>
              </a:rPr>
              <a:t>Fe </a:t>
            </a:r>
            <a:r>
              <a:rPr lang="ru-RU" altLang="ru-RU" sz="1800" b="1">
                <a:solidFill>
                  <a:srgbClr val="0000FF"/>
                </a:solidFill>
              </a:rPr>
              <a:t>(ГПУ) 	</a:t>
            </a:r>
            <a:r>
              <a:rPr lang="ru-RU" altLang="ru-RU" sz="2400" b="1">
                <a:solidFill>
                  <a:srgbClr val="0000FF"/>
                </a:solidFill>
                <a:cs typeface="Arial" panose="020B0604020202020204" pitchFamily="34" charset="0"/>
              </a:rPr>
              <a:t>→</a:t>
            </a:r>
            <a:r>
              <a:rPr lang="ru-RU" altLang="ru-RU" sz="1800" b="1">
                <a:solidFill>
                  <a:srgbClr val="0000FF"/>
                </a:solidFill>
                <a:cs typeface="Arial" panose="020B0604020202020204" pitchFamily="34" charset="0"/>
              </a:rPr>
              <a:t>    1 бар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cs typeface="Arial" panose="020B0604020202020204" pitchFamily="34" charset="0"/>
              </a:rPr>
              <a:t>	</a:t>
            </a:r>
            <a:r>
              <a:rPr lang="ru-RU" altLang="ru-RU" sz="1800" b="1">
                <a:solidFill>
                  <a:srgbClr val="0000FF"/>
                </a:solidFill>
                <a:cs typeface="Arial" panose="020B0604020202020204" pitchFamily="34" charset="0"/>
              </a:rPr>
              <a:t>легирование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41488" y="2616200"/>
            <a:ext cx="7913688" cy="1371600"/>
            <a:chOff x="128" y="1864"/>
            <a:chExt cx="4985" cy="864"/>
          </a:xfrm>
        </p:grpSpPr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128" y="2112"/>
              <a:ext cx="429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latin typeface="Symbol" panose="05050102010706020507" pitchFamily="18" charset="2"/>
                </a:rPr>
                <a:t>         </a:t>
              </a:r>
              <a:r>
                <a:rPr lang="en-US" altLang="ru-RU" sz="2000" b="1">
                  <a:latin typeface="Symbol" panose="05050102010706020507" pitchFamily="18" charset="2"/>
                </a:rPr>
                <a:t>a-</a:t>
              </a:r>
              <a:r>
                <a:rPr lang="en-US" altLang="ru-RU" sz="2000" b="1">
                  <a:latin typeface="Times New Roman" panose="02020603050405020304" pitchFamily="18" charset="0"/>
                </a:rPr>
                <a:t>Fe</a:t>
              </a:r>
              <a:r>
                <a:rPr lang="en-US" altLang="ru-RU" sz="2000" b="1">
                  <a:latin typeface="Symbol" panose="05050102010706020507" pitchFamily="18" charset="2"/>
                </a:rPr>
                <a:t> 	</a:t>
              </a:r>
              <a:r>
                <a:rPr lang="ru-RU" altLang="ru-RU" sz="2000" b="1">
                  <a:latin typeface="Symbol" panose="05050102010706020507" pitchFamily="18" charset="2"/>
                </a:rPr>
                <a:t>(</a:t>
              </a:r>
              <a:r>
                <a:rPr lang="en-US" altLang="ru-RU" sz="2000" b="1">
                  <a:latin typeface="Symbol" panose="05050102010706020507" pitchFamily="18" charset="2"/>
                </a:rPr>
                <a:t>b-</a:t>
              </a:r>
              <a:r>
                <a:rPr lang="en-US" altLang="ru-RU" sz="2000" b="1"/>
                <a:t>Fe</a:t>
              </a:r>
              <a:r>
                <a:rPr lang="ru-RU" altLang="ru-RU" sz="2000" b="1"/>
                <a:t>)</a:t>
              </a:r>
              <a:r>
                <a:rPr lang="en-US" altLang="ru-RU" sz="2000" b="1"/>
                <a:t>		</a:t>
              </a:r>
              <a:r>
                <a:rPr lang="en-US" altLang="ru-RU" sz="2000" b="1">
                  <a:latin typeface="Symbol" panose="05050102010706020507" pitchFamily="18" charset="2"/>
                </a:rPr>
                <a:t>g-</a:t>
              </a:r>
              <a:r>
                <a:rPr lang="en-US" altLang="ru-RU" sz="2000" b="1"/>
                <a:t>Fe		</a:t>
              </a:r>
              <a:r>
                <a:rPr lang="en-US" altLang="ru-RU" sz="2000" b="1">
                  <a:latin typeface="Symbol" panose="05050102010706020507" pitchFamily="18" charset="2"/>
                </a:rPr>
                <a:t>d-</a:t>
              </a:r>
              <a:r>
                <a:rPr lang="en-US" altLang="ru-RU" sz="2000" b="1"/>
                <a:t>Fe	</a:t>
              </a:r>
              <a:r>
                <a:rPr lang="ru-RU" altLang="ru-RU" sz="2000" b="1"/>
                <a:t>     жидкость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        ОЦК	 ОЦК, 		ГЦК		ОЦК</a:t>
              </a:r>
            </a:p>
          </p:txBody>
        </p:sp>
        <p:grpSp>
          <p:nvGrpSpPr>
            <p:cNvPr id="49163" name="Group 11"/>
            <p:cNvGrpSpPr>
              <a:grpSpLocks/>
            </p:cNvGrpSpPr>
            <p:nvPr/>
          </p:nvGrpSpPr>
          <p:grpSpPr bwMode="auto">
            <a:xfrm>
              <a:off x="211" y="1864"/>
              <a:ext cx="4902" cy="864"/>
              <a:chOff x="211" y="1864"/>
              <a:chExt cx="4902" cy="864"/>
            </a:xfrm>
          </p:grpSpPr>
          <p:sp>
            <p:nvSpPr>
              <p:cNvPr id="49164" name="Text Box 12"/>
              <p:cNvSpPr txBox="1">
                <a:spLocks noChangeArrowheads="1"/>
              </p:cNvSpPr>
              <p:nvPr/>
            </p:nvSpPr>
            <p:spPr bwMode="auto">
              <a:xfrm>
                <a:off x="871" y="1975"/>
                <a:ext cx="5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 b="1"/>
                  <a:t>T</a:t>
                </a:r>
                <a:r>
                  <a:rPr lang="en-US" altLang="ru-RU" sz="1800" b="1" baseline="-25000"/>
                  <a:t>c</a:t>
                </a:r>
                <a:r>
                  <a:rPr lang="en-US" altLang="ru-RU" sz="1800" b="1"/>
                  <a:t>=769</a:t>
                </a:r>
                <a:endParaRPr lang="ru-RU" altLang="ru-RU" sz="1800" b="1"/>
              </a:p>
            </p:txBody>
          </p:sp>
          <p:sp>
            <p:nvSpPr>
              <p:cNvPr id="49165" name="Text Box 13"/>
              <p:cNvSpPr txBox="1">
                <a:spLocks noChangeArrowheads="1"/>
              </p:cNvSpPr>
              <p:nvPr/>
            </p:nvSpPr>
            <p:spPr bwMode="auto">
              <a:xfrm>
                <a:off x="1959" y="1975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/>
                  <a:t>917</a:t>
                </a:r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2971" y="1975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/>
                  <a:t>1394</a:t>
                </a:r>
              </a:p>
            </p:txBody>
          </p:sp>
          <p:sp>
            <p:nvSpPr>
              <p:cNvPr id="49167" name="Text Box 15"/>
              <p:cNvSpPr txBox="1">
                <a:spLocks noChangeArrowheads="1"/>
              </p:cNvSpPr>
              <p:nvPr/>
            </p:nvSpPr>
            <p:spPr bwMode="auto">
              <a:xfrm>
                <a:off x="3985" y="1975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/>
                  <a:t>1535</a:t>
                </a:r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>
                <a:off x="424" y="1986"/>
                <a:ext cx="4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9" name="Text Box 17"/>
              <p:cNvSpPr txBox="1">
                <a:spLocks noChangeArrowheads="1"/>
              </p:cNvSpPr>
              <p:nvPr/>
            </p:nvSpPr>
            <p:spPr bwMode="auto">
              <a:xfrm>
                <a:off x="4706" y="1864"/>
                <a:ext cx="4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 b="1"/>
                  <a:t>t, </a:t>
                </a:r>
                <a:r>
                  <a:rPr lang="en-US" altLang="ru-RU" sz="1800" b="1" baseline="30000"/>
                  <a:t>o</a:t>
                </a:r>
                <a:r>
                  <a:rPr lang="en-US" altLang="ru-RU" sz="1800" b="1"/>
                  <a:t>C</a:t>
                </a:r>
                <a:endParaRPr lang="ru-RU" altLang="ru-RU" sz="1800" b="1"/>
              </a:p>
            </p:txBody>
          </p:sp>
          <p:sp>
            <p:nvSpPr>
              <p:cNvPr id="49170" name="Text Box 18"/>
              <p:cNvSpPr txBox="1">
                <a:spLocks noChangeArrowheads="1"/>
              </p:cNvSpPr>
              <p:nvPr/>
            </p:nvSpPr>
            <p:spPr bwMode="auto">
              <a:xfrm>
                <a:off x="211" y="2497"/>
                <a:ext cx="90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/>
                  <a:t>ферромагн.</a:t>
                </a:r>
              </a:p>
            </p:txBody>
          </p:sp>
          <p:sp>
            <p:nvSpPr>
              <p:cNvPr id="49171" name="Text Box 19"/>
              <p:cNvSpPr txBox="1">
                <a:spLocks noChangeArrowheads="1"/>
              </p:cNvSpPr>
              <p:nvPr/>
            </p:nvSpPr>
            <p:spPr bwMode="auto">
              <a:xfrm>
                <a:off x="1194" y="2480"/>
                <a:ext cx="78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/>
                  <a:t>парамагн.</a:t>
                </a:r>
              </a:p>
            </p:txBody>
          </p:sp>
        </p:grpSp>
      </p:grp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4387850" y="2009775"/>
            <a:ext cx="335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Полиморфизм железа</a:t>
            </a:r>
          </a:p>
        </p:txBody>
      </p:sp>
      <p:sp>
        <p:nvSpPr>
          <p:cNvPr id="4916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E227A7-2F25-472A-AB7B-7608352B0EC9}" type="slidenum">
              <a:rPr lang="ru-RU" altLang="ru-RU" sz="1400"/>
              <a:pPr/>
              <a:t>22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2614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  <p:bldP spid="117768" grpId="0"/>
      <p:bldP spid="1177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65913" y="4354514"/>
            <a:ext cx="2798762" cy="1851025"/>
            <a:chOff x="3192" y="2912"/>
            <a:chExt cx="1763" cy="1166"/>
          </a:xfrm>
        </p:grpSpPr>
        <p:sp>
          <p:nvSpPr>
            <p:cNvPr id="51250" name="Line 5"/>
            <p:cNvSpPr>
              <a:spLocks noChangeShapeType="1"/>
            </p:cNvSpPr>
            <p:nvPr/>
          </p:nvSpPr>
          <p:spPr bwMode="auto">
            <a:xfrm>
              <a:off x="3430" y="3149"/>
              <a:ext cx="0" cy="6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1" name="Line 6"/>
            <p:cNvSpPr>
              <a:spLocks noChangeShapeType="1"/>
            </p:cNvSpPr>
            <p:nvPr/>
          </p:nvSpPr>
          <p:spPr bwMode="auto">
            <a:xfrm>
              <a:off x="3430" y="3843"/>
              <a:ext cx="6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2" name="Line 7"/>
            <p:cNvSpPr>
              <a:spLocks noChangeShapeType="1"/>
            </p:cNvSpPr>
            <p:nvPr/>
          </p:nvSpPr>
          <p:spPr bwMode="auto">
            <a:xfrm flipH="1">
              <a:off x="3194" y="3838"/>
              <a:ext cx="23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53" name="Group 8"/>
            <p:cNvGrpSpPr>
              <a:grpSpLocks/>
            </p:cNvGrpSpPr>
            <p:nvPr/>
          </p:nvGrpSpPr>
          <p:grpSpPr bwMode="auto">
            <a:xfrm>
              <a:off x="3192" y="2912"/>
              <a:ext cx="1763" cy="1166"/>
              <a:chOff x="3192" y="2912"/>
              <a:chExt cx="1763" cy="1166"/>
            </a:xfrm>
          </p:grpSpPr>
          <p:sp>
            <p:nvSpPr>
              <p:cNvPr id="51254" name="AutoShape 9"/>
              <p:cNvSpPr>
                <a:spLocks noChangeArrowheads="1"/>
              </p:cNvSpPr>
              <p:nvPr/>
            </p:nvSpPr>
            <p:spPr bwMode="auto">
              <a:xfrm>
                <a:off x="3192" y="3150"/>
                <a:ext cx="928" cy="928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55" name="Text Box 10"/>
              <p:cNvSpPr txBox="1">
                <a:spLocks noChangeArrowheads="1"/>
              </p:cNvSpPr>
              <p:nvPr/>
            </p:nvSpPr>
            <p:spPr bwMode="auto">
              <a:xfrm>
                <a:off x="4354" y="2912"/>
                <a:ext cx="6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 b="1"/>
                  <a:t>Cu</a:t>
                </a:r>
                <a:r>
                  <a:rPr lang="en-US" altLang="ru-RU" sz="1800" b="1" baseline="-25000"/>
                  <a:t>3</a:t>
                </a:r>
                <a:r>
                  <a:rPr lang="en-US" altLang="ru-RU" sz="1800" b="1"/>
                  <a:t>Au:</a:t>
                </a:r>
                <a:endParaRPr lang="ru-RU" altLang="ru-RU" sz="1800" b="1"/>
              </a:p>
            </p:txBody>
          </p:sp>
        </p:grpSp>
      </p:grpSp>
      <p:sp>
        <p:nvSpPr>
          <p:cNvPr id="51203" name="Text Box 11"/>
          <p:cNvSpPr txBox="1">
            <a:spLocks noChangeArrowheads="1"/>
          </p:cNvSpPr>
          <p:nvPr/>
        </p:nvSpPr>
        <p:spPr bwMode="auto">
          <a:xfrm>
            <a:off x="3513138" y="201613"/>
            <a:ext cx="5683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Твердые растворы замещения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2381250" y="1133476"/>
            <a:ext cx="75415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Условия изоморфного замещения атомов </a:t>
            </a:r>
            <a:r>
              <a:rPr lang="ru-RU" altLang="ru-RU" sz="2400" b="1"/>
              <a:t>М</a:t>
            </a:r>
            <a:r>
              <a:rPr lang="ru-RU" altLang="ru-RU" sz="2400"/>
              <a:t> на </a:t>
            </a:r>
            <a:r>
              <a:rPr lang="ru-RU" altLang="ru-RU" sz="2400" b="1"/>
              <a:t>М</a:t>
            </a:r>
            <a:r>
              <a:rPr lang="en-US" altLang="ru-RU" sz="2400" b="1"/>
              <a:t>’</a:t>
            </a:r>
            <a:r>
              <a:rPr lang="ru-RU" altLang="ru-RU" sz="2400"/>
              <a:t>: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/>
              <a:t>Одинаковый структурный тип </a:t>
            </a:r>
            <a:r>
              <a:rPr lang="ru-RU" altLang="ru-RU" sz="2400" b="1"/>
              <a:t>М</a:t>
            </a:r>
            <a:r>
              <a:rPr lang="ru-RU" altLang="ru-RU" sz="2400"/>
              <a:t> и </a:t>
            </a:r>
            <a:r>
              <a:rPr lang="ru-RU" altLang="ru-RU" sz="2400" b="1"/>
              <a:t>М</a:t>
            </a:r>
            <a:r>
              <a:rPr lang="en-US" altLang="ru-RU" sz="2400" b="1"/>
              <a:t>’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2. Близость атомных радиусов (</a:t>
            </a:r>
            <a:r>
              <a:rPr lang="ru-RU" altLang="ru-RU" sz="2400">
                <a:sym typeface="Symbol" panose="05050102010706020507" pitchFamily="18" charset="2"/>
              </a:rPr>
              <a:t></a:t>
            </a:r>
            <a:r>
              <a:rPr lang="ru-RU" altLang="ru-RU" sz="2400"/>
              <a:t>10–15%)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1801813" y="3860801"/>
            <a:ext cx="7575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/>
              <a:t>Cu</a:t>
            </a:r>
            <a:r>
              <a:rPr lang="en-US" altLang="ru-RU" sz="2000" b="1" baseline="-25000"/>
              <a:t>75</a:t>
            </a:r>
            <a:r>
              <a:rPr lang="en-US" altLang="ru-RU" sz="2000" b="1"/>
              <a:t>Au</a:t>
            </a:r>
            <a:r>
              <a:rPr lang="en-US" altLang="ru-RU" sz="2000" b="1" baseline="-25000"/>
              <a:t>25</a:t>
            </a:r>
            <a:r>
              <a:rPr lang="en-US" altLang="ru-RU" sz="2000" b="1"/>
              <a:t> </a:t>
            </a:r>
            <a:r>
              <a:rPr lang="en-US" altLang="ru-RU" sz="2000"/>
              <a:t>(</a:t>
            </a:r>
            <a:r>
              <a:rPr lang="ru-RU" altLang="ru-RU" sz="2000"/>
              <a:t>закаленный сплав): </a:t>
            </a:r>
            <a:r>
              <a:rPr lang="en-US" altLang="ru-RU" sz="2000"/>
              <a:t>F m</a:t>
            </a:r>
            <a:r>
              <a:rPr lang="en-US" altLang="ru-RU" sz="2000">
                <a:sym typeface="Symbol" panose="05050102010706020507" pitchFamily="18" charset="2"/>
              </a:rPr>
              <a:t></a:t>
            </a:r>
            <a:r>
              <a:rPr lang="en-US" altLang="ru-RU" sz="2000"/>
              <a:t>3 m, </a:t>
            </a:r>
            <a:r>
              <a:rPr lang="ru-RU" altLang="ru-RU" sz="2000"/>
              <a:t>ГЦК </a:t>
            </a:r>
            <a:r>
              <a:rPr lang="en-US" altLang="ru-RU" sz="2000"/>
              <a:t>Au(25%)+Cu(75%)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/>
              <a:t>Cu</a:t>
            </a:r>
            <a:r>
              <a:rPr lang="ru-RU" altLang="ru-RU" sz="2000" b="1" baseline="-25000"/>
              <a:t>3</a:t>
            </a:r>
            <a:r>
              <a:rPr lang="en-US" altLang="ru-RU" sz="2000" b="1"/>
              <a:t>Au</a:t>
            </a:r>
            <a:r>
              <a:rPr lang="en-US" altLang="ru-RU" sz="2000"/>
              <a:t> </a:t>
            </a:r>
            <a:r>
              <a:rPr lang="ru-RU" altLang="ru-RU" sz="2000">
                <a:solidFill>
                  <a:schemeClr val="tx2"/>
                </a:solidFill>
              </a:rPr>
              <a:t>(отожженный сплав; </a:t>
            </a:r>
            <a:r>
              <a:rPr lang="ru-RU" altLang="ru-RU" sz="2000" b="1" i="1">
                <a:solidFill>
                  <a:schemeClr val="tx2"/>
                </a:solidFill>
              </a:rPr>
              <a:t>аурокуприд</a:t>
            </a:r>
            <a:r>
              <a:rPr lang="ru-RU" altLang="ru-RU" sz="2000">
                <a:solidFill>
                  <a:schemeClr val="tx2"/>
                </a:solidFill>
              </a:rPr>
              <a:t>)</a:t>
            </a:r>
            <a:r>
              <a:rPr lang="en-US" altLang="ru-RU" sz="2000">
                <a:solidFill>
                  <a:schemeClr val="tx2"/>
                </a:solidFill>
              </a:rPr>
              <a:t>: P m</a:t>
            </a:r>
            <a:r>
              <a:rPr lang="en-US" altLang="ru-RU" sz="2000">
                <a:solidFill>
                  <a:schemeClr val="tx2"/>
                </a:solidFill>
                <a:sym typeface="Symbol" panose="05050102010706020507" pitchFamily="18" charset="2"/>
              </a:rPr>
              <a:t></a:t>
            </a:r>
            <a:r>
              <a:rPr lang="en-US" altLang="ru-RU" sz="2000">
                <a:solidFill>
                  <a:schemeClr val="tx2"/>
                </a:solidFill>
              </a:rPr>
              <a:t>3 m</a:t>
            </a:r>
            <a:endParaRPr lang="ru-RU" altLang="ru-RU" sz="2000">
              <a:solidFill>
                <a:schemeClr val="tx2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74875" y="4746625"/>
            <a:ext cx="3470276" cy="1747838"/>
            <a:chOff x="363" y="3042"/>
            <a:chExt cx="2186" cy="1101"/>
          </a:xfrm>
        </p:grpSpPr>
        <p:grpSp>
          <p:nvGrpSpPr>
            <p:cNvPr id="51229" name="Group 15"/>
            <p:cNvGrpSpPr>
              <a:grpSpLocks/>
            </p:cNvGrpSpPr>
            <p:nvPr/>
          </p:nvGrpSpPr>
          <p:grpSpPr bwMode="auto">
            <a:xfrm>
              <a:off x="363" y="3042"/>
              <a:ext cx="1105" cy="1101"/>
              <a:chOff x="741" y="3114"/>
              <a:chExt cx="1105" cy="1101"/>
            </a:xfrm>
          </p:grpSpPr>
          <p:grpSp>
            <p:nvGrpSpPr>
              <p:cNvPr id="51231" name="Group 16"/>
              <p:cNvGrpSpPr>
                <a:grpSpLocks/>
              </p:cNvGrpSpPr>
              <p:nvPr/>
            </p:nvGrpSpPr>
            <p:grpSpPr bwMode="auto">
              <a:xfrm>
                <a:off x="834" y="3205"/>
                <a:ext cx="928" cy="929"/>
                <a:chOff x="834" y="3205"/>
                <a:chExt cx="928" cy="929"/>
              </a:xfrm>
            </p:grpSpPr>
            <p:sp>
              <p:nvSpPr>
                <p:cNvPr id="51246" name="AutoShape 17"/>
                <p:cNvSpPr>
                  <a:spLocks noChangeArrowheads="1"/>
                </p:cNvSpPr>
                <p:nvPr/>
              </p:nvSpPr>
              <p:spPr bwMode="auto">
                <a:xfrm>
                  <a:off x="834" y="3206"/>
                  <a:ext cx="928" cy="928"/>
                </a:xfrm>
                <a:prstGeom prst="cube">
                  <a:avLst>
                    <a:gd name="adj" fmla="val 25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51247" name="Line 18"/>
                <p:cNvSpPr>
                  <a:spLocks noChangeShapeType="1"/>
                </p:cNvSpPr>
                <p:nvPr/>
              </p:nvSpPr>
              <p:spPr bwMode="auto">
                <a:xfrm>
                  <a:off x="1072" y="3205"/>
                  <a:ext cx="0" cy="6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48" name="Line 19"/>
                <p:cNvSpPr>
                  <a:spLocks noChangeShapeType="1"/>
                </p:cNvSpPr>
                <p:nvPr/>
              </p:nvSpPr>
              <p:spPr bwMode="auto">
                <a:xfrm>
                  <a:off x="1072" y="3899"/>
                  <a:ext cx="6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4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836" y="3894"/>
                  <a:ext cx="236" cy="2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232" name="Oval 21"/>
              <p:cNvSpPr>
                <a:spLocks noChangeArrowheads="1"/>
              </p:cNvSpPr>
              <p:nvPr/>
            </p:nvSpPr>
            <p:spPr bwMode="auto">
              <a:xfrm>
                <a:off x="1225" y="3234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33" name="Oval 22"/>
              <p:cNvSpPr>
                <a:spLocks noChangeArrowheads="1"/>
              </p:cNvSpPr>
              <p:nvPr/>
            </p:nvSpPr>
            <p:spPr bwMode="auto">
              <a:xfrm>
                <a:off x="1445" y="3354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34" name="Oval 23"/>
              <p:cNvSpPr>
                <a:spLocks noChangeArrowheads="1"/>
              </p:cNvSpPr>
              <p:nvPr/>
            </p:nvSpPr>
            <p:spPr bwMode="auto">
              <a:xfrm>
                <a:off x="873" y="3582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35" name="Oval 24"/>
              <p:cNvSpPr>
                <a:spLocks noChangeArrowheads="1"/>
              </p:cNvSpPr>
              <p:nvPr/>
            </p:nvSpPr>
            <p:spPr bwMode="auto">
              <a:xfrm>
                <a:off x="741" y="3354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36" name="Oval 25"/>
              <p:cNvSpPr>
                <a:spLocks noChangeArrowheads="1"/>
              </p:cNvSpPr>
              <p:nvPr/>
            </p:nvSpPr>
            <p:spPr bwMode="auto">
              <a:xfrm>
                <a:off x="1677" y="3114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37" name="Oval 26"/>
              <p:cNvSpPr>
                <a:spLocks noChangeArrowheads="1"/>
              </p:cNvSpPr>
              <p:nvPr/>
            </p:nvSpPr>
            <p:spPr bwMode="auto">
              <a:xfrm>
                <a:off x="977" y="3114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38" name="Oval 27"/>
              <p:cNvSpPr>
                <a:spLocks noChangeArrowheads="1"/>
              </p:cNvSpPr>
              <p:nvPr/>
            </p:nvSpPr>
            <p:spPr bwMode="auto">
              <a:xfrm>
                <a:off x="1313" y="3470"/>
                <a:ext cx="169" cy="169"/>
              </a:xfrm>
              <a:prstGeom prst="ellipse">
                <a:avLst/>
              </a:prstGeom>
              <a:solidFill>
                <a:srgbClr val="FF999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39" name="Oval 28"/>
              <p:cNvSpPr>
                <a:spLocks noChangeArrowheads="1"/>
              </p:cNvSpPr>
              <p:nvPr/>
            </p:nvSpPr>
            <p:spPr bwMode="auto">
              <a:xfrm>
                <a:off x="1673" y="3806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40" name="Oval 29"/>
              <p:cNvSpPr>
                <a:spLocks noChangeArrowheads="1"/>
              </p:cNvSpPr>
              <p:nvPr/>
            </p:nvSpPr>
            <p:spPr bwMode="auto">
              <a:xfrm>
                <a:off x="1441" y="4046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41" name="Oval 30"/>
              <p:cNvSpPr>
                <a:spLocks noChangeArrowheads="1"/>
              </p:cNvSpPr>
              <p:nvPr/>
            </p:nvSpPr>
            <p:spPr bwMode="auto">
              <a:xfrm>
                <a:off x="985" y="3814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42" name="Oval 31"/>
              <p:cNvSpPr>
                <a:spLocks noChangeArrowheads="1"/>
              </p:cNvSpPr>
              <p:nvPr/>
            </p:nvSpPr>
            <p:spPr bwMode="auto">
              <a:xfrm>
                <a:off x="1553" y="3590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43" name="Oval 32"/>
              <p:cNvSpPr>
                <a:spLocks noChangeArrowheads="1"/>
              </p:cNvSpPr>
              <p:nvPr/>
            </p:nvSpPr>
            <p:spPr bwMode="auto">
              <a:xfrm>
                <a:off x="1129" y="3678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44" name="Oval 33"/>
              <p:cNvSpPr>
                <a:spLocks noChangeArrowheads="1"/>
              </p:cNvSpPr>
              <p:nvPr/>
            </p:nvSpPr>
            <p:spPr bwMode="auto">
              <a:xfrm>
                <a:off x="745" y="4046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45" name="Oval 34"/>
              <p:cNvSpPr>
                <a:spLocks noChangeArrowheads="1"/>
              </p:cNvSpPr>
              <p:nvPr/>
            </p:nvSpPr>
            <p:spPr bwMode="auto">
              <a:xfrm>
                <a:off x="1217" y="3926"/>
                <a:ext cx="169" cy="169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51230" name="Text Box 35"/>
            <p:cNvSpPr txBox="1">
              <a:spLocks noChangeArrowheads="1"/>
            </p:cNvSpPr>
            <p:nvPr/>
          </p:nvSpPr>
          <p:spPr bwMode="auto">
            <a:xfrm>
              <a:off x="1718" y="3161"/>
              <a:ext cx="83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/>
                <a:t>Cu</a:t>
              </a:r>
              <a:r>
                <a:rPr lang="en-US" altLang="ru-RU" sz="2000" b="1" baseline="-25000"/>
                <a:t>75</a:t>
              </a:r>
              <a:r>
                <a:rPr lang="en-US" altLang="ru-RU" sz="2000" b="1"/>
                <a:t>Au</a:t>
              </a:r>
              <a:r>
                <a:rPr lang="en-US" altLang="ru-RU" sz="2000" b="1" baseline="-25000"/>
                <a:t>25</a:t>
              </a:r>
              <a:r>
                <a:rPr lang="en-US" altLang="ru-RU" sz="2000"/>
                <a:t>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807201" y="4854576"/>
            <a:ext cx="3821113" cy="1287463"/>
            <a:chOff x="3281" y="3227"/>
            <a:chExt cx="2407" cy="811"/>
          </a:xfrm>
        </p:grpSpPr>
        <p:grpSp>
          <p:nvGrpSpPr>
            <p:cNvPr id="51221" name="Group 37"/>
            <p:cNvGrpSpPr>
              <a:grpSpLocks/>
            </p:cNvGrpSpPr>
            <p:nvPr/>
          </p:nvGrpSpPr>
          <p:grpSpPr bwMode="auto">
            <a:xfrm>
              <a:off x="3281" y="3227"/>
              <a:ext cx="776" cy="766"/>
              <a:chOff x="3281" y="3227"/>
              <a:chExt cx="776" cy="766"/>
            </a:xfrm>
          </p:grpSpPr>
          <p:sp>
            <p:nvSpPr>
              <p:cNvPr id="51223" name="Oval 38"/>
              <p:cNvSpPr>
                <a:spLocks noChangeArrowheads="1"/>
              </p:cNvSpPr>
              <p:nvPr/>
            </p:nvSpPr>
            <p:spPr bwMode="auto">
              <a:xfrm>
                <a:off x="3496" y="3695"/>
                <a:ext cx="95" cy="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24" name="Oval 39"/>
              <p:cNvSpPr>
                <a:spLocks noChangeArrowheads="1"/>
              </p:cNvSpPr>
              <p:nvPr/>
            </p:nvSpPr>
            <p:spPr bwMode="auto">
              <a:xfrm>
                <a:off x="3281" y="3611"/>
                <a:ext cx="94" cy="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25" name="Oval 40"/>
              <p:cNvSpPr>
                <a:spLocks noChangeArrowheads="1"/>
              </p:cNvSpPr>
              <p:nvPr/>
            </p:nvSpPr>
            <p:spPr bwMode="auto">
              <a:xfrm>
                <a:off x="3583" y="3898"/>
                <a:ext cx="95" cy="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26" name="Oval 41"/>
              <p:cNvSpPr>
                <a:spLocks noChangeArrowheads="1"/>
              </p:cNvSpPr>
              <p:nvPr/>
            </p:nvSpPr>
            <p:spPr bwMode="auto">
              <a:xfrm>
                <a:off x="3729" y="3462"/>
                <a:ext cx="95" cy="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27" name="Oval 42"/>
              <p:cNvSpPr>
                <a:spLocks noChangeArrowheads="1"/>
              </p:cNvSpPr>
              <p:nvPr/>
            </p:nvSpPr>
            <p:spPr bwMode="auto">
              <a:xfrm>
                <a:off x="3962" y="3582"/>
                <a:ext cx="95" cy="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28" name="Oval 43"/>
              <p:cNvSpPr>
                <a:spLocks noChangeArrowheads="1"/>
              </p:cNvSpPr>
              <p:nvPr/>
            </p:nvSpPr>
            <p:spPr bwMode="auto">
              <a:xfrm>
                <a:off x="3625" y="3227"/>
                <a:ext cx="94" cy="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51222" name="Text Box 44"/>
            <p:cNvSpPr txBox="1">
              <a:spLocks noChangeArrowheads="1"/>
            </p:cNvSpPr>
            <p:nvPr/>
          </p:nvSpPr>
          <p:spPr bwMode="auto">
            <a:xfrm>
              <a:off x="4224" y="3807"/>
              <a:ext cx="14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/>
                <a:t>Cu:  0.5, 0.5, 0 </a:t>
              </a:r>
              <a:r>
                <a:rPr lang="ru-RU" altLang="ru-RU" sz="1800" b="1"/>
                <a:t>и др.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6578600" y="4659314"/>
            <a:ext cx="4064000" cy="1608137"/>
            <a:chOff x="3137" y="3104"/>
            <a:chExt cx="2560" cy="1013"/>
          </a:xfrm>
        </p:grpSpPr>
        <p:grpSp>
          <p:nvGrpSpPr>
            <p:cNvPr id="51211" name="Group 46"/>
            <p:cNvGrpSpPr>
              <a:grpSpLocks/>
            </p:cNvGrpSpPr>
            <p:nvPr/>
          </p:nvGrpSpPr>
          <p:grpSpPr bwMode="auto">
            <a:xfrm>
              <a:off x="3137" y="3104"/>
              <a:ext cx="1028" cy="1013"/>
              <a:chOff x="3137" y="3104"/>
              <a:chExt cx="1028" cy="1013"/>
            </a:xfrm>
          </p:grpSpPr>
          <p:sp>
            <p:nvSpPr>
              <p:cNvPr id="51213" name="Oval 47"/>
              <p:cNvSpPr>
                <a:spLocks noChangeArrowheads="1"/>
              </p:cNvSpPr>
              <p:nvPr/>
            </p:nvSpPr>
            <p:spPr bwMode="auto">
              <a:xfrm>
                <a:off x="4067" y="3109"/>
                <a:ext cx="98" cy="9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14" name="Oval 48"/>
              <p:cNvSpPr>
                <a:spLocks noChangeArrowheads="1"/>
              </p:cNvSpPr>
              <p:nvPr/>
            </p:nvSpPr>
            <p:spPr bwMode="auto">
              <a:xfrm>
                <a:off x="3142" y="3346"/>
                <a:ext cx="98" cy="9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15" name="Oval 49"/>
              <p:cNvSpPr>
                <a:spLocks noChangeArrowheads="1"/>
              </p:cNvSpPr>
              <p:nvPr/>
            </p:nvSpPr>
            <p:spPr bwMode="auto">
              <a:xfrm>
                <a:off x="3841" y="3335"/>
                <a:ext cx="98" cy="9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16" name="Oval 50"/>
              <p:cNvSpPr>
                <a:spLocks noChangeArrowheads="1"/>
              </p:cNvSpPr>
              <p:nvPr/>
            </p:nvSpPr>
            <p:spPr bwMode="auto">
              <a:xfrm>
                <a:off x="4062" y="3798"/>
                <a:ext cx="98" cy="9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17" name="Oval 51"/>
              <p:cNvSpPr>
                <a:spLocks noChangeArrowheads="1"/>
              </p:cNvSpPr>
              <p:nvPr/>
            </p:nvSpPr>
            <p:spPr bwMode="auto">
              <a:xfrm>
                <a:off x="3836" y="4019"/>
                <a:ext cx="98" cy="9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18" name="Oval 52"/>
              <p:cNvSpPr>
                <a:spLocks noChangeArrowheads="1"/>
              </p:cNvSpPr>
              <p:nvPr/>
            </p:nvSpPr>
            <p:spPr bwMode="auto">
              <a:xfrm>
                <a:off x="3137" y="4019"/>
                <a:ext cx="98" cy="9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19" name="Oval 53"/>
              <p:cNvSpPr>
                <a:spLocks noChangeArrowheads="1"/>
              </p:cNvSpPr>
              <p:nvPr/>
            </p:nvSpPr>
            <p:spPr bwMode="auto">
              <a:xfrm>
                <a:off x="3384" y="3104"/>
                <a:ext cx="97" cy="9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1220" name="Oval 54"/>
              <p:cNvSpPr>
                <a:spLocks noChangeArrowheads="1"/>
              </p:cNvSpPr>
              <p:nvPr/>
            </p:nvSpPr>
            <p:spPr bwMode="auto">
              <a:xfrm>
                <a:off x="3384" y="3788"/>
                <a:ext cx="97" cy="9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51212" name="Text Box 55"/>
            <p:cNvSpPr txBox="1">
              <a:spLocks noChangeArrowheads="1"/>
            </p:cNvSpPr>
            <p:nvPr/>
          </p:nvSpPr>
          <p:spPr bwMode="auto">
            <a:xfrm>
              <a:off x="4233" y="3230"/>
              <a:ext cx="146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/>
                <a:t>      x/a   y/b  z/c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/>
                <a:t>Au:  0,    0,    0 </a:t>
              </a:r>
              <a:r>
                <a:rPr lang="ru-RU" altLang="ru-RU" sz="1800" b="1"/>
                <a:t>и др.</a:t>
              </a:r>
            </a:p>
          </p:txBody>
        </p:sp>
      </p:grpSp>
      <p:sp>
        <p:nvSpPr>
          <p:cNvPr id="132153" name="Text Box 57"/>
          <p:cNvSpPr txBox="1">
            <a:spLocks noChangeArrowheads="1"/>
          </p:cNvSpPr>
          <p:nvPr/>
        </p:nvSpPr>
        <p:spPr bwMode="auto">
          <a:xfrm>
            <a:off x="1598614" y="2747964"/>
            <a:ext cx="8891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/>
              <a:t>Cu</a:t>
            </a:r>
            <a:r>
              <a:rPr lang="en-US" altLang="ru-RU" sz="2000" b="1" baseline="-25000"/>
              <a:t>x</a:t>
            </a:r>
            <a:r>
              <a:rPr lang="en-US" altLang="ru-RU" sz="2000" b="1"/>
              <a:t>Au</a:t>
            </a:r>
            <a:r>
              <a:rPr lang="en-US" altLang="ru-RU" sz="2000" b="1" baseline="-25000"/>
              <a:t>1-x</a:t>
            </a:r>
            <a:r>
              <a:rPr lang="en-US" altLang="ru-RU" sz="2000"/>
              <a:t>, </a:t>
            </a:r>
            <a:r>
              <a:rPr lang="en-US" altLang="ru-RU" sz="2000" b="1">
                <a:solidFill>
                  <a:srgbClr val="FF0000"/>
                </a:solidFill>
              </a:rPr>
              <a:t>Na</a:t>
            </a:r>
            <a:r>
              <a:rPr lang="en-US" altLang="ru-RU" sz="2000" b="1" baseline="-25000">
                <a:solidFill>
                  <a:srgbClr val="FF0000"/>
                </a:solidFill>
              </a:rPr>
              <a:t>x</a:t>
            </a:r>
            <a:r>
              <a:rPr lang="en-US" altLang="ru-RU" sz="2000" b="1">
                <a:solidFill>
                  <a:srgbClr val="FF0000"/>
                </a:solidFill>
              </a:rPr>
              <a:t>K</a:t>
            </a:r>
            <a:r>
              <a:rPr lang="en-US" altLang="ru-RU" sz="2000"/>
              <a:t> </a:t>
            </a:r>
            <a:r>
              <a:rPr lang="ru-RU" altLang="ru-RU" sz="2000"/>
              <a:t>и т.д.: статистическое заселение позиций в элементарной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ячейке атомами М</a:t>
            </a:r>
            <a:r>
              <a:rPr lang="en-US" altLang="ru-RU" sz="2000"/>
              <a:t> </a:t>
            </a:r>
            <a:r>
              <a:rPr lang="ru-RU" altLang="ru-RU" sz="2000"/>
              <a:t>и М</a:t>
            </a:r>
            <a:r>
              <a:rPr lang="en-US" altLang="ru-RU" sz="2000"/>
              <a:t>’</a:t>
            </a:r>
            <a:r>
              <a:rPr lang="ru-RU" altLang="ru-RU" sz="2000"/>
              <a:t>. Упорядоченное заселение: </a:t>
            </a:r>
            <a:r>
              <a:rPr lang="ru-RU" altLang="ru-RU" sz="2000" b="1" i="1"/>
              <a:t>интерметаллиды</a:t>
            </a:r>
          </a:p>
        </p:txBody>
      </p:sp>
      <p:sp>
        <p:nvSpPr>
          <p:cNvPr id="5121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271D3-9E84-4427-A1C6-5EEA73D5F8A2}" type="slidenum">
              <a:rPr lang="ru-RU" altLang="ru-RU" sz="1400"/>
              <a:pPr/>
              <a:t>23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2030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  <p:bldP spid="132109" grpId="0"/>
      <p:bldP spid="1321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3085160" y="342901"/>
            <a:ext cx="62153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Фазы внедрения в «решетку» металла: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(</a:t>
            </a:r>
            <a:r>
              <a:rPr lang="ru-RU" altLang="ru-RU" sz="2400" b="1"/>
              <a:t>часто нестехиометрические):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гидриды, карбиды, нитриды, оксиды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643064" y="3432175"/>
            <a:ext cx="8867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Пример: карбиды вольфрама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0000"/>
                </a:solidFill>
                <a:latin typeface="Symbol" panose="05050102010706020507" pitchFamily="18" charset="2"/>
              </a:rPr>
              <a:t>b-</a:t>
            </a:r>
            <a:r>
              <a:rPr lang="en-US" altLang="ru-RU" sz="2000" b="1">
                <a:solidFill>
                  <a:srgbClr val="FF0000"/>
                </a:solidFill>
              </a:rPr>
              <a:t>W</a:t>
            </a:r>
            <a:r>
              <a:rPr lang="ru-RU" altLang="ru-RU" sz="2000" b="1" baseline="-25000">
                <a:solidFill>
                  <a:srgbClr val="FF0000"/>
                </a:solidFill>
              </a:rPr>
              <a:t>2</a:t>
            </a:r>
            <a:r>
              <a:rPr lang="en-US" altLang="ru-RU" sz="2000" b="1">
                <a:solidFill>
                  <a:srgbClr val="FF0000"/>
                </a:solidFill>
              </a:rPr>
              <a:t>C</a:t>
            </a:r>
            <a:r>
              <a:rPr lang="en-US" altLang="ru-RU" sz="2000"/>
              <a:t>: </a:t>
            </a:r>
            <a:r>
              <a:rPr lang="ru-RU" altLang="ru-RU" sz="2000"/>
              <a:t>  </a:t>
            </a:r>
            <a:r>
              <a:rPr lang="en-US" altLang="ru-RU" sz="2000" b="1"/>
              <a:t>P6</a:t>
            </a:r>
            <a:r>
              <a:rPr lang="en-US" altLang="ru-RU" sz="2000" b="1" baseline="-25000"/>
              <a:t>3</a:t>
            </a:r>
            <a:r>
              <a:rPr lang="en-US" altLang="ru-RU" sz="2000" b="1"/>
              <a:t>/mmc</a:t>
            </a:r>
            <a:r>
              <a:rPr lang="en-US" altLang="ru-RU" sz="2000"/>
              <a:t>, </a:t>
            </a:r>
            <a:r>
              <a:rPr lang="ru-RU" altLang="ru-RU" sz="2000"/>
              <a:t>ГПУ</a:t>
            </a:r>
            <a:r>
              <a:rPr lang="en-US" altLang="ru-RU" sz="2000"/>
              <a:t> </a:t>
            </a:r>
            <a:r>
              <a:rPr lang="ru-RU" altLang="ru-RU" sz="2000"/>
              <a:t>со статистическим заполнение </a:t>
            </a:r>
            <a:r>
              <a:rPr lang="en-US" altLang="ru-RU" sz="2000"/>
              <a:t>~</a:t>
            </a:r>
            <a:r>
              <a:rPr lang="ru-RU" altLang="ru-RU" sz="2000"/>
              <a:t>половины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              (0.34–0.52) октаэдрических пустот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0000"/>
                </a:solidFill>
                <a:latin typeface="Symbol" panose="05050102010706020507" pitchFamily="18" charset="2"/>
              </a:rPr>
              <a:t>g-</a:t>
            </a:r>
            <a:r>
              <a:rPr lang="en-US" altLang="ru-RU" sz="2000" b="1">
                <a:solidFill>
                  <a:srgbClr val="FF0000"/>
                </a:solidFill>
              </a:rPr>
              <a:t>WC</a:t>
            </a:r>
            <a:r>
              <a:rPr lang="en-US" altLang="ru-RU" sz="2000" b="1" baseline="-25000">
                <a:solidFill>
                  <a:srgbClr val="FF0000"/>
                </a:solidFill>
              </a:rPr>
              <a:t>1-</a:t>
            </a:r>
            <a:r>
              <a:rPr lang="en-US" altLang="ru-RU" sz="2000" baseline="-25000"/>
              <a:t>x</a:t>
            </a:r>
            <a:r>
              <a:rPr lang="en-US" altLang="ru-RU" sz="2000"/>
              <a:t>: </a:t>
            </a:r>
            <a:r>
              <a:rPr lang="en-US" altLang="ru-RU" sz="2000" b="1"/>
              <a:t>F</a:t>
            </a:r>
            <a:r>
              <a:rPr lang="ru-RU" altLang="ru-RU" sz="2000" b="1"/>
              <a:t> </a:t>
            </a:r>
            <a:r>
              <a:rPr lang="en-US" altLang="ru-RU" sz="2000" b="1"/>
              <a:t>m</a:t>
            </a:r>
            <a:r>
              <a:rPr lang="en-US" altLang="ru-RU" sz="2000" b="1">
                <a:sym typeface="Symbol" panose="05050102010706020507" pitchFamily="18" charset="2"/>
              </a:rPr>
              <a:t></a:t>
            </a:r>
            <a:r>
              <a:rPr lang="en-US" altLang="ru-RU" sz="2000" b="1"/>
              <a:t>3</a:t>
            </a:r>
            <a:r>
              <a:rPr lang="ru-RU" altLang="ru-RU" sz="2000" b="1"/>
              <a:t> </a:t>
            </a:r>
            <a:r>
              <a:rPr lang="en-US" altLang="ru-RU" sz="2000" b="1"/>
              <a:t>m</a:t>
            </a:r>
            <a:r>
              <a:rPr lang="en-US" altLang="ru-RU" sz="2000"/>
              <a:t>, </a:t>
            </a:r>
            <a:r>
              <a:rPr lang="ru-RU" altLang="ru-RU" sz="2000"/>
              <a:t>ГЦК, заполнены 0.59–0.92 октаэдрических пустот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              («тип </a:t>
            </a:r>
            <a:r>
              <a:rPr lang="en-US" altLang="ru-RU" sz="2000"/>
              <a:t>NaCl</a:t>
            </a:r>
            <a:r>
              <a:rPr lang="ru-RU" altLang="ru-RU" sz="2000"/>
              <a:t>»)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0000"/>
                </a:solidFill>
                <a:latin typeface="Symbol" panose="05050102010706020507" pitchFamily="18" charset="2"/>
              </a:rPr>
              <a:t>d-</a:t>
            </a:r>
            <a:r>
              <a:rPr lang="en-US" altLang="ru-RU" sz="2000" b="1">
                <a:solidFill>
                  <a:srgbClr val="FF0000"/>
                </a:solidFill>
              </a:rPr>
              <a:t>WC</a:t>
            </a:r>
            <a:r>
              <a:rPr lang="en-US" altLang="ru-RU" sz="2000"/>
              <a:t> </a:t>
            </a:r>
            <a:r>
              <a:rPr lang="ru-RU" altLang="ru-RU" sz="2000"/>
              <a:t>:   </a:t>
            </a:r>
            <a:r>
              <a:rPr lang="en-US" altLang="ru-RU" sz="2000" b="1"/>
              <a:t>P6/mmm,</a:t>
            </a:r>
            <a:r>
              <a:rPr lang="en-US" altLang="ru-RU" sz="2000"/>
              <a:t> </a:t>
            </a:r>
            <a:r>
              <a:rPr lang="ru-RU" altLang="ru-RU" sz="2000"/>
              <a:t>ПГ, атомы С в </a:t>
            </a:r>
            <a:r>
              <a:rPr lang="en-US" altLang="ru-RU" sz="2000"/>
              <a:t>1/2 </a:t>
            </a:r>
            <a:r>
              <a:rPr lang="ru-RU" altLang="ru-RU" sz="2000"/>
              <a:t>тригонально-призматических пустот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              </a:t>
            </a:r>
            <a:r>
              <a:rPr lang="en-US" altLang="ru-RU" sz="2000"/>
              <a:t>(</a:t>
            </a:r>
            <a:r>
              <a:rPr lang="ru-RU" altLang="ru-RU" sz="2000"/>
              <a:t>стехиометрический); </a:t>
            </a:r>
            <a:r>
              <a:rPr lang="ru-RU" altLang="ru-RU" sz="2000" b="1"/>
              <a:t>а=2.88</a:t>
            </a:r>
            <a:r>
              <a:rPr lang="en-US" altLang="ru-RU" sz="2000" b="1">
                <a:cs typeface="Arial" panose="020B0604020202020204" pitchFamily="34" charset="0"/>
              </a:rPr>
              <a:t>Å</a:t>
            </a:r>
            <a:r>
              <a:rPr lang="ru-RU" altLang="ru-RU" sz="2000" b="1"/>
              <a:t>, с=2.81</a:t>
            </a:r>
            <a:r>
              <a:rPr lang="en-US" altLang="ru-RU" sz="2000" b="1"/>
              <a:t>Å</a:t>
            </a:r>
            <a:r>
              <a:rPr lang="ru-RU" altLang="ru-RU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              (кратчайшее расстояние </a:t>
            </a:r>
            <a:r>
              <a:rPr lang="en-US" altLang="ru-RU" sz="2000"/>
              <a:t>W–W </a:t>
            </a:r>
            <a:r>
              <a:rPr lang="ru-RU" altLang="ru-RU" sz="2000"/>
              <a:t>в </a:t>
            </a:r>
            <a:r>
              <a:rPr lang="en-US" altLang="ru-RU" sz="2000">
                <a:latin typeface="Symbol" panose="05050102010706020507" pitchFamily="18" charset="2"/>
              </a:rPr>
              <a:t>a-</a:t>
            </a:r>
            <a:r>
              <a:rPr lang="en-US" altLang="ru-RU" sz="2000"/>
              <a:t>W (</a:t>
            </a:r>
            <a:r>
              <a:rPr lang="ru-RU" altLang="ru-RU" sz="2000"/>
              <a:t>ОЦК</a:t>
            </a:r>
            <a:r>
              <a:rPr lang="en-US" altLang="ru-RU" sz="2000"/>
              <a:t>) </a:t>
            </a:r>
            <a:r>
              <a:rPr lang="ru-RU" altLang="ru-RU" sz="2000" b="1"/>
              <a:t>2.74 </a:t>
            </a:r>
            <a:r>
              <a:rPr lang="en-US" altLang="ru-RU" sz="2000" b="1"/>
              <a:t>Å</a:t>
            </a:r>
            <a:r>
              <a:rPr lang="ru-RU" altLang="ru-RU" sz="2000"/>
              <a:t>)</a:t>
            </a:r>
          </a:p>
        </p:txBody>
      </p:sp>
      <p:sp>
        <p:nvSpPr>
          <p:cNvPr id="135174" name="Oval 6"/>
          <p:cNvSpPr>
            <a:spLocks noChangeArrowheads="1"/>
          </p:cNvSpPr>
          <p:nvPr/>
        </p:nvSpPr>
        <p:spPr bwMode="auto">
          <a:xfrm>
            <a:off x="7340601" y="2649538"/>
            <a:ext cx="150813" cy="15081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23038" y="1854201"/>
            <a:ext cx="1720850" cy="1711325"/>
            <a:chOff x="3176" y="1168"/>
            <a:chExt cx="1084" cy="1078"/>
          </a:xfrm>
        </p:grpSpPr>
        <p:grpSp>
          <p:nvGrpSpPr>
            <p:cNvPr id="53273" name="Group 8"/>
            <p:cNvGrpSpPr>
              <a:grpSpLocks/>
            </p:cNvGrpSpPr>
            <p:nvPr/>
          </p:nvGrpSpPr>
          <p:grpSpPr bwMode="auto">
            <a:xfrm>
              <a:off x="3264" y="1257"/>
              <a:ext cx="928" cy="928"/>
              <a:chOff x="3264" y="1257"/>
              <a:chExt cx="928" cy="928"/>
            </a:xfrm>
          </p:grpSpPr>
          <p:sp>
            <p:nvSpPr>
              <p:cNvPr id="53291" name="AutoShape 9"/>
              <p:cNvSpPr>
                <a:spLocks noChangeArrowheads="1"/>
              </p:cNvSpPr>
              <p:nvPr/>
            </p:nvSpPr>
            <p:spPr bwMode="auto">
              <a:xfrm>
                <a:off x="3264" y="1257"/>
                <a:ext cx="928" cy="928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92" name="Oval 10"/>
              <p:cNvSpPr>
                <a:spLocks noChangeArrowheads="1"/>
              </p:cNvSpPr>
              <p:nvPr/>
            </p:nvSpPr>
            <p:spPr bwMode="auto">
              <a:xfrm>
                <a:off x="3437" y="1869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53274" name="Group 11"/>
            <p:cNvGrpSpPr>
              <a:grpSpLocks/>
            </p:cNvGrpSpPr>
            <p:nvPr/>
          </p:nvGrpSpPr>
          <p:grpSpPr bwMode="auto">
            <a:xfrm>
              <a:off x="3176" y="1168"/>
              <a:ext cx="1084" cy="1078"/>
              <a:chOff x="3176" y="1168"/>
              <a:chExt cx="1084" cy="1078"/>
            </a:xfrm>
          </p:grpSpPr>
          <p:sp>
            <p:nvSpPr>
              <p:cNvPr id="53275" name="Line 12"/>
              <p:cNvSpPr>
                <a:spLocks noChangeShapeType="1"/>
              </p:cNvSpPr>
              <p:nvPr/>
            </p:nvSpPr>
            <p:spPr bwMode="auto">
              <a:xfrm>
                <a:off x="3502" y="1256"/>
                <a:ext cx="0" cy="6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6" name="Line 13"/>
              <p:cNvSpPr>
                <a:spLocks noChangeShapeType="1"/>
              </p:cNvSpPr>
              <p:nvPr/>
            </p:nvSpPr>
            <p:spPr bwMode="auto">
              <a:xfrm>
                <a:off x="3502" y="1950"/>
                <a:ext cx="6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7" name="Line 14"/>
              <p:cNvSpPr>
                <a:spLocks noChangeShapeType="1"/>
              </p:cNvSpPr>
              <p:nvPr/>
            </p:nvSpPr>
            <p:spPr bwMode="auto">
              <a:xfrm flipH="1">
                <a:off x="3266" y="1945"/>
                <a:ext cx="236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8" name="Oval 15"/>
              <p:cNvSpPr>
                <a:spLocks noChangeArrowheads="1"/>
              </p:cNvSpPr>
              <p:nvPr/>
            </p:nvSpPr>
            <p:spPr bwMode="auto">
              <a:xfrm>
                <a:off x="3430" y="1168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79" name="Oval 16"/>
              <p:cNvSpPr>
                <a:spLocks noChangeArrowheads="1"/>
              </p:cNvSpPr>
              <p:nvPr/>
            </p:nvSpPr>
            <p:spPr bwMode="auto">
              <a:xfrm>
                <a:off x="3191" y="1405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0" name="Oval 17"/>
              <p:cNvSpPr>
                <a:spLocks noChangeArrowheads="1"/>
              </p:cNvSpPr>
              <p:nvPr/>
            </p:nvSpPr>
            <p:spPr bwMode="auto">
              <a:xfrm>
                <a:off x="3874" y="1412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1" name="Oval 18"/>
              <p:cNvSpPr>
                <a:spLocks noChangeArrowheads="1"/>
              </p:cNvSpPr>
              <p:nvPr/>
            </p:nvSpPr>
            <p:spPr bwMode="auto">
              <a:xfrm>
                <a:off x="3864" y="2087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2" name="Oval 19"/>
              <p:cNvSpPr>
                <a:spLocks noChangeArrowheads="1"/>
              </p:cNvSpPr>
              <p:nvPr/>
            </p:nvSpPr>
            <p:spPr bwMode="auto">
              <a:xfrm>
                <a:off x="4101" y="1180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3" name="Oval 20"/>
              <p:cNvSpPr>
                <a:spLocks noChangeArrowheads="1"/>
              </p:cNvSpPr>
              <p:nvPr/>
            </p:nvSpPr>
            <p:spPr bwMode="auto">
              <a:xfrm>
                <a:off x="3753" y="1537"/>
                <a:ext cx="159" cy="159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4" name="Oval 21"/>
              <p:cNvSpPr>
                <a:spLocks noChangeArrowheads="1"/>
              </p:cNvSpPr>
              <p:nvPr/>
            </p:nvSpPr>
            <p:spPr bwMode="auto">
              <a:xfrm>
                <a:off x="3176" y="2058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5" name="Oval 22"/>
              <p:cNvSpPr>
                <a:spLocks noChangeArrowheads="1"/>
              </p:cNvSpPr>
              <p:nvPr/>
            </p:nvSpPr>
            <p:spPr bwMode="auto">
              <a:xfrm>
                <a:off x="4099" y="1873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6" name="Oval 23"/>
              <p:cNvSpPr>
                <a:spLocks noChangeArrowheads="1"/>
              </p:cNvSpPr>
              <p:nvPr/>
            </p:nvSpPr>
            <p:spPr bwMode="auto">
              <a:xfrm>
                <a:off x="3991" y="1648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7" name="Oval 24"/>
              <p:cNvSpPr>
                <a:spLocks noChangeArrowheads="1"/>
              </p:cNvSpPr>
              <p:nvPr/>
            </p:nvSpPr>
            <p:spPr bwMode="auto">
              <a:xfrm>
                <a:off x="3304" y="1655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8" name="Oval 25"/>
              <p:cNvSpPr>
                <a:spLocks noChangeArrowheads="1"/>
              </p:cNvSpPr>
              <p:nvPr/>
            </p:nvSpPr>
            <p:spPr bwMode="auto">
              <a:xfrm>
                <a:off x="3659" y="1298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89" name="Oval 26"/>
              <p:cNvSpPr>
                <a:spLocks noChangeArrowheads="1"/>
              </p:cNvSpPr>
              <p:nvPr/>
            </p:nvSpPr>
            <p:spPr bwMode="auto">
              <a:xfrm>
                <a:off x="3661" y="1986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53290" name="Oval 27"/>
              <p:cNvSpPr>
                <a:spLocks noChangeArrowheads="1"/>
              </p:cNvSpPr>
              <p:nvPr/>
            </p:nvSpPr>
            <p:spPr bwMode="auto">
              <a:xfrm>
                <a:off x="3558" y="1746"/>
                <a:ext cx="159" cy="1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557964" y="1906588"/>
            <a:ext cx="1658937" cy="1630362"/>
            <a:chOff x="3198" y="1201"/>
            <a:chExt cx="1045" cy="1027"/>
          </a:xfrm>
        </p:grpSpPr>
        <p:sp>
          <p:nvSpPr>
            <p:cNvPr id="53261" name="Oval 29"/>
            <p:cNvSpPr>
              <a:spLocks noChangeArrowheads="1"/>
            </p:cNvSpPr>
            <p:nvPr/>
          </p:nvSpPr>
          <p:spPr bwMode="auto">
            <a:xfrm>
              <a:off x="3907" y="1792"/>
              <a:ext cx="95" cy="9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2" name="Oval 30"/>
            <p:cNvSpPr>
              <a:spLocks noChangeArrowheads="1"/>
            </p:cNvSpPr>
            <p:nvPr/>
          </p:nvSpPr>
          <p:spPr bwMode="auto">
            <a:xfrm>
              <a:off x="4149" y="1563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3" name="Oval 31"/>
            <p:cNvSpPr>
              <a:spLocks noChangeArrowheads="1"/>
            </p:cNvSpPr>
            <p:nvPr/>
          </p:nvSpPr>
          <p:spPr bwMode="auto">
            <a:xfrm>
              <a:off x="3198" y="1771"/>
              <a:ext cx="95" cy="9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4" name="Oval 32"/>
            <p:cNvSpPr>
              <a:spLocks noChangeArrowheads="1"/>
            </p:cNvSpPr>
            <p:nvPr/>
          </p:nvSpPr>
          <p:spPr bwMode="auto">
            <a:xfrm>
              <a:off x="3459" y="1563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5" name="Oval 33"/>
            <p:cNvSpPr>
              <a:spLocks noChangeArrowheads="1"/>
            </p:cNvSpPr>
            <p:nvPr/>
          </p:nvSpPr>
          <p:spPr bwMode="auto">
            <a:xfrm>
              <a:off x="3805" y="1900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6" name="Oval 34"/>
            <p:cNvSpPr>
              <a:spLocks noChangeArrowheads="1"/>
            </p:cNvSpPr>
            <p:nvPr/>
          </p:nvSpPr>
          <p:spPr bwMode="auto">
            <a:xfrm>
              <a:off x="3338" y="1314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7" name="Oval 35"/>
            <p:cNvSpPr>
              <a:spLocks noChangeArrowheads="1"/>
            </p:cNvSpPr>
            <p:nvPr/>
          </p:nvSpPr>
          <p:spPr bwMode="auto">
            <a:xfrm>
              <a:off x="4014" y="1323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8" name="Oval 36"/>
            <p:cNvSpPr>
              <a:spLocks noChangeArrowheads="1"/>
            </p:cNvSpPr>
            <p:nvPr/>
          </p:nvSpPr>
          <p:spPr bwMode="auto">
            <a:xfrm>
              <a:off x="3802" y="1201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69" name="Oval 37"/>
            <p:cNvSpPr>
              <a:spLocks noChangeArrowheads="1"/>
            </p:cNvSpPr>
            <p:nvPr/>
          </p:nvSpPr>
          <p:spPr bwMode="auto">
            <a:xfrm>
              <a:off x="3582" y="1439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70" name="Oval 38"/>
            <p:cNvSpPr>
              <a:spLocks noChangeArrowheads="1"/>
            </p:cNvSpPr>
            <p:nvPr/>
          </p:nvSpPr>
          <p:spPr bwMode="auto">
            <a:xfrm>
              <a:off x="3347" y="1999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71" name="Oval 39"/>
            <p:cNvSpPr>
              <a:spLocks noChangeArrowheads="1"/>
            </p:cNvSpPr>
            <p:nvPr/>
          </p:nvSpPr>
          <p:spPr bwMode="auto">
            <a:xfrm>
              <a:off x="4041" y="2025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3272" name="Oval 40"/>
            <p:cNvSpPr>
              <a:spLocks noChangeArrowheads="1"/>
            </p:cNvSpPr>
            <p:nvPr/>
          </p:nvSpPr>
          <p:spPr bwMode="auto">
            <a:xfrm>
              <a:off x="3546" y="2134"/>
              <a:ext cx="94" cy="9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970714" y="2314575"/>
            <a:ext cx="847725" cy="844550"/>
            <a:chOff x="3458" y="1458"/>
            <a:chExt cx="534" cy="532"/>
          </a:xfrm>
        </p:grpSpPr>
        <p:sp>
          <p:nvSpPr>
            <p:cNvPr id="53257" name="Line 42"/>
            <p:cNvSpPr>
              <a:spLocks noChangeShapeType="1"/>
            </p:cNvSpPr>
            <p:nvPr/>
          </p:nvSpPr>
          <p:spPr bwMode="auto">
            <a:xfrm>
              <a:off x="3738" y="1458"/>
              <a:ext cx="0" cy="2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Line 43"/>
            <p:cNvSpPr>
              <a:spLocks noChangeShapeType="1"/>
            </p:cNvSpPr>
            <p:nvPr/>
          </p:nvSpPr>
          <p:spPr bwMode="auto">
            <a:xfrm flipH="1">
              <a:off x="3742" y="1762"/>
              <a:ext cx="0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9" name="Line 44"/>
            <p:cNvSpPr>
              <a:spLocks noChangeShapeType="1"/>
            </p:cNvSpPr>
            <p:nvPr/>
          </p:nvSpPr>
          <p:spPr bwMode="auto">
            <a:xfrm>
              <a:off x="3458" y="1724"/>
              <a:ext cx="53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Line 45"/>
            <p:cNvSpPr>
              <a:spLocks noChangeShapeType="1"/>
            </p:cNvSpPr>
            <p:nvPr/>
          </p:nvSpPr>
          <p:spPr bwMode="auto">
            <a:xfrm flipV="1">
              <a:off x="3690" y="1626"/>
              <a:ext cx="120" cy="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12EC94-45D9-4F48-A62C-73020DC95075}" type="slidenum">
              <a:rPr lang="ru-RU" altLang="ru-RU" sz="1400"/>
              <a:pPr/>
              <a:t>24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2092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641138" y="6165850"/>
            <a:ext cx="3603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8E8A0A-1006-45BD-9E62-0DB2DBC0B941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839416" y="278743"/>
            <a:ext cx="597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Металлы</a:t>
            </a:r>
            <a:endParaRPr lang="ru-RU" alt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4925" y="943390"/>
            <a:ext cx="6408712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400" dirty="0" smtClean="0">
                <a:cs typeface="Calibri" panose="020F0502020204030204" pitchFamily="34" charset="0"/>
              </a:rPr>
              <a:t>Металлическую кристаллическую решётку</a:t>
            </a:r>
            <a:endParaRPr lang="en-US" altLang="ru-RU" sz="2400" dirty="0" smtClean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ru-RU" sz="2400" dirty="0" smtClean="0"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cs typeface="Calibri" panose="020F0502020204030204" pitchFamily="34" charset="0"/>
              </a:rPr>
              <a:t>Сравнительно небольшое количество </a:t>
            </a:r>
            <a:r>
              <a:rPr lang="ru-RU" sz="2400" dirty="0" smtClean="0">
                <a:cs typeface="Calibri" panose="020F0502020204030204" pitchFamily="34" charset="0"/>
              </a:rPr>
              <a:t>электронов </a:t>
            </a:r>
            <a:r>
              <a:rPr lang="ru-RU" sz="2400" dirty="0">
                <a:cs typeface="Calibri" panose="020F0502020204030204" pitchFamily="34" charset="0"/>
              </a:rPr>
              <a:t>на внешнем энергетическом уровне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ru-RU" sz="24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400" dirty="0" smtClean="0">
                <a:cs typeface="Calibri" panose="020F0502020204030204" pitchFamily="34" charset="0"/>
              </a:rPr>
              <a:t>Имеют </a:t>
            </a:r>
            <a:r>
              <a:rPr lang="ru-RU" altLang="ru-RU" sz="2400" dirty="0">
                <a:cs typeface="Calibri" panose="020F0502020204030204" pitchFamily="34" charset="0"/>
              </a:rPr>
              <a:t>свободные валентные электроны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24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400" dirty="0">
                <a:cs typeface="Calibri" panose="020F0502020204030204" pitchFamily="34" charset="0"/>
              </a:rPr>
              <a:t>Металлическая связь не обладает направленностью и насыщенностью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24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400" dirty="0">
                <a:cs typeface="Calibri" panose="020F0502020204030204" pitchFamily="34" charset="0"/>
              </a:rPr>
              <a:t>Подвижные электроны компенсируют электрическое отталкивание между положительно заряженными ионами и тем самым связывают их в твердые тела</a:t>
            </a:r>
          </a:p>
        </p:txBody>
      </p:sp>
      <p:pic>
        <p:nvPicPr>
          <p:cNvPr id="5" name="Picture 2" descr="https://i.pinimg.com/564x/06/6f/ee/066fee88f4249385e9770b2dbcdc95f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4" b="-84"/>
          <a:stretch/>
        </p:blipFill>
        <p:spPr bwMode="auto">
          <a:xfrm>
            <a:off x="7183818" y="278743"/>
            <a:ext cx="463750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B8CB4D8-2D3F-4C29-A018-73D81FAFD7CA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839416" y="179087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FontTx/>
              <a:buNone/>
              <a:defRPr sz="3200" b="1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ru-RU" altLang="ru-RU" dirty="0"/>
              <a:t>Нахождение металлов в природе 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025229" y="938787"/>
          <a:ext cx="1032857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202" name="Picture 10" descr="https://i.pinimg.com/564x/cb/13/5f/cb135f6f48b6f30a9bb0de2060134af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r="-2439" b="25951"/>
          <a:stretch/>
        </p:blipFill>
        <p:spPr bwMode="auto">
          <a:xfrm>
            <a:off x="5809844" y="4731565"/>
            <a:ext cx="2642790" cy="17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8013" y="6380212"/>
            <a:ext cx="163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Пирит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FeS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pic>
        <p:nvPicPr>
          <p:cNvPr id="8204" name="Picture 12" descr="https://i.pinimg.com/564x/3b/56/40/3b5640149818a152a3df3f5044bd059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r="1328" b="5998"/>
          <a:stretch/>
        </p:blipFill>
        <p:spPr bwMode="auto">
          <a:xfrm>
            <a:off x="1271464" y="4731565"/>
            <a:ext cx="2606706" cy="16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9199" y="6380212"/>
            <a:ext cx="239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Каменная соль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ru-RU" dirty="0" smtClean="0"/>
              <a:t> </a:t>
            </a:r>
            <a:endParaRPr lang="ru-RU" baseline="-25000" dirty="0"/>
          </a:p>
        </p:txBody>
      </p:sp>
      <p:pic>
        <p:nvPicPr>
          <p:cNvPr id="8206" name="Picture 14" descr="https://i.pinimg.com/564x/d5/81/52/d5815263f722cbcf87bcd9ae6d96858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65230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69043" y="6345935"/>
            <a:ext cx="262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Самородное золото</a:t>
            </a:r>
            <a:r>
              <a:rPr lang="en-US" dirty="0" smtClean="0"/>
              <a:t>, Au</a:t>
            </a:r>
            <a:endParaRPr lang="ru-RU" baseline="-25000" dirty="0"/>
          </a:p>
        </p:txBody>
      </p:sp>
      <p:pic>
        <p:nvPicPr>
          <p:cNvPr id="8212" name="Picture 20" descr="https://i.pinimg.com/564x/1d/ad/70/1dad707304107ac414becd6b34f313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74" y="4862407"/>
            <a:ext cx="1500176" cy="15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83392" y="6380212"/>
            <a:ext cx="163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Киноварь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HgS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4083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E6048F-D963-4E6C-AA26-B24553620029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727403" y="279088"/>
            <a:ext cx="4737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Физические </a:t>
            </a:r>
            <a:r>
              <a:rPr lang="ru-RU" alt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свойства</a:t>
            </a:r>
            <a:endParaRPr lang="ru-RU" alt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608638" y="3074988"/>
            <a:ext cx="97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Century Gothic" panose="020B0502020202020204" pitchFamily="34" charset="0"/>
              </a:rPr>
              <a:t>Ме</a:t>
            </a:r>
          </a:p>
        </p:txBody>
      </p:sp>
      <p:cxnSp>
        <p:nvCxnSpPr>
          <p:cNvPr id="6" name="Прямая со стрелкой 5"/>
          <p:cNvCxnSpPr>
            <a:cxnSpLocks/>
            <a:stCxn id="9220" idx="0"/>
            <a:endCxn id="9229" idx="2"/>
          </p:cNvCxnSpPr>
          <p:nvPr/>
        </p:nvCxnSpPr>
        <p:spPr>
          <a:xfrm flipH="1" flipV="1">
            <a:off x="6096000" y="1506538"/>
            <a:ext cx="0" cy="15684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  <a:stCxn id="9220" idx="2"/>
          </p:cNvCxnSpPr>
          <p:nvPr/>
        </p:nvCxnSpPr>
        <p:spPr>
          <a:xfrm>
            <a:off x="6096000" y="3783013"/>
            <a:ext cx="0" cy="15176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  <a:stCxn id="9220" idx="1"/>
          </p:cNvCxnSpPr>
          <p:nvPr/>
        </p:nvCxnSpPr>
        <p:spPr>
          <a:xfrm flipH="1">
            <a:off x="4678363" y="3429000"/>
            <a:ext cx="93027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 flipH="1">
            <a:off x="5257800" y="3716338"/>
            <a:ext cx="477838" cy="5302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 flipH="1" flipV="1">
            <a:off x="4946650" y="2252663"/>
            <a:ext cx="788988" cy="8683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6456363" y="3716338"/>
            <a:ext cx="444500" cy="5302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V="1">
            <a:off x="6456363" y="2276475"/>
            <a:ext cx="877887" cy="8651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  <a:stCxn id="9220" idx="3"/>
          </p:cNvCxnSpPr>
          <p:nvPr/>
        </p:nvCxnSpPr>
        <p:spPr>
          <a:xfrm>
            <a:off x="6583363" y="3429000"/>
            <a:ext cx="75088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9" name="TextBox 28"/>
          <p:cNvSpPr txBox="1">
            <a:spLocks noChangeArrowheads="1"/>
          </p:cNvSpPr>
          <p:nvPr/>
        </p:nvSpPr>
        <p:spPr bwMode="auto">
          <a:xfrm>
            <a:off x="4335463" y="1044575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электропроводность</a:t>
            </a:r>
          </a:p>
        </p:txBody>
      </p:sp>
      <p:sp>
        <p:nvSpPr>
          <p:cNvPr id="9230" name="TextBox 30"/>
          <p:cNvSpPr txBox="1">
            <a:spLocks noChangeArrowheads="1"/>
          </p:cNvSpPr>
          <p:nvPr/>
        </p:nvSpPr>
        <p:spPr bwMode="auto">
          <a:xfrm>
            <a:off x="6740525" y="1768475"/>
            <a:ext cx="314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теплопроводность</a:t>
            </a:r>
          </a:p>
        </p:txBody>
      </p:sp>
      <p:sp>
        <p:nvSpPr>
          <p:cNvPr id="9231" name="TextBox 31"/>
          <p:cNvSpPr txBox="1">
            <a:spLocks noChangeArrowheads="1"/>
          </p:cNvSpPr>
          <p:nvPr/>
        </p:nvSpPr>
        <p:spPr bwMode="auto">
          <a:xfrm>
            <a:off x="7558088" y="3155950"/>
            <a:ext cx="399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температура плавления</a:t>
            </a:r>
          </a:p>
        </p:txBody>
      </p:sp>
      <p:sp>
        <p:nvSpPr>
          <p:cNvPr id="9232" name="TextBox 34"/>
          <p:cNvSpPr txBox="1">
            <a:spLocks noChangeArrowheads="1"/>
          </p:cNvSpPr>
          <p:nvPr/>
        </p:nvSpPr>
        <p:spPr bwMode="auto">
          <a:xfrm>
            <a:off x="6908800" y="4246563"/>
            <a:ext cx="180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плотность</a:t>
            </a:r>
          </a:p>
        </p:txBody>
      </p:sp>
      <p:sp>
        <p:nvSpPr>
          <p:cNvPr id="9233" name="TextBox 39"/>
          <p:cNvSpPr txBox="1">
            <a:spLocks noChangeArrowheads="1"/>
          </p:cNvSpPr>
          <p:nvPr/>
        </p:nvSpPr>
        <p:spPr bwMode="auto">
          <a:xfrm>
            <a:off x="5048250" y="5443538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твердость</a:t>
            </a:r>
          </a:p>
        </p:txBody>
      </p:sp>
      <p:sp>
        <p:nvSpPr>
          <p:cNvPr id="9234" name="TextBox 40"/>
          <p:cNvSpPr txBox="1">
            <a:spLocks noChangeArrowheads="1"/>
          </p:cNvSpPr>
          <p:nvPr/>
        </p:nvSpPr>
        <p:spPr bwMode="auto">
          <a:xfrm>
            <a:off x="1765300" y="4246563"/>
            <a:ext cx="367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температура кипения</a:t>
            </a:r>
          </a:p>
        </p:txBody>
      </p:sp>
      <p:sp>
        <p:nvSpPr>
          <p:cNvPr id="9235" name="TextBox 41"/>
          <p:cNvSpPr txBox="1">
            <a:spLocks noChangeArrowheads="1"/>
          </p:cNvSpPr>
          <p:nvPr/>
        </p:nvSpPr>
        <p:spPr bwMode="auto">
          <a:xfrm>
            <a:off x="1184275" y="3155950"/>
            <a:ext cx="3382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металлический звон</a:t>
            </a:r>
          </a:p>
        </p:txBody>
      </p:sp>
      <p:sp>
        <p:nvSpPr>
          <p:cNvPr id="9236" name="TextBox 43"/>
          <p:cNvSpPr txBox="1">
            <a:spLocks noChangeArrowheads="1"/>
          </p:cNvSpPr>
          <p:nvPr/>
        </p:nvSpPr>
        <p:spPr bwMode="auto">
          <a:xfrm>
            <a:off x="1344613" y="1768475"/>
            <a:ext cx="3798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entury Gothic" panose="020B0502020202020204" pitchFamily="34" charset="0"/>
              </a:rPr>
              <a:t>металлический блеск  </a:t>
            </a:r>
          </a:p>
        </p:txBody>
      </p:sp>
    </p:spTree>
    <p:extLst>
      <p:ext uri="{BB962C8B-B14F-4D97-AF65-F5344CB8AC3E}">
        <p14:creationId xmlns:p14="http://schemas.microsoft.com/office/powerpoint/2010/main" val="12255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042" y="2422360"/>
            <a:ext cx="1686911" cy="16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2532">
            <a:off x="3071813" y="1198563"/>
            <a:ext cx="12747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5D28E0-5061-45C6-9D81-F3F589137AFA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108325" y="185738"/>
            <a:ext cx="597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Century Gothic" panose="020B0502020202020204" pitchFamily="34" charset="0"/>
              </a:rPr>
              <a:t>Физические свойства металлов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50" y="1304925"/>
            <a:ext cx="30956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Твердые </a:t>
            </a:r>
          </a:p>
          <a:p>
            <a:pPr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    вещества , </a:t>
            </a:r>
          </a:p>
          <a:p>
            <a:pPr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    кроме ртути</a:t>
            </a:r>
          </a:p>
          <a:p>
            <a:pPr>
              <a:defRPr/>
            </a:pPr>
            <a:endParaRPr lang="ru-RU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ru-RU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b="1" dirty="0">
                <a:latin typeface="Century Gothic" panose="020B0502020202020204" pitchFamily="34" charset="0"/>
              </a:rPr>
              <a:t>(самый мягкий – калий,</a:t>
            </a:r>
          </a:p>
          <a:p>
            <a:pPr>
              <a:defRPr/>
            </a:pPr>
            <a:r>
              <a:rPr lang="ru-RU" b="1" dirty="0">
                <a:latin typeface="Century Gothic" panose="020B0502020202020204" pitchFamily="34" charset="0"/>
              </a:rPr>
              <a:t> самый твердый – хром)</a:t>
            </a:r>
          </a:p>
        </p:txBody>
      </p:sp>
      <p:pic>
        <p:nvPicPr>
          <p:cNvPr id="14343" name="Picture 8" descr="Гаечный ключ для детей на прозрачном фоне (43 фото) &quot; рисунки для срисовки на 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6185">
            <a:off x="2057400" y="1271588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"/>
          <a:stretch>
            <a:fillRect/>
          </a:stretch>
        </p:blipFill>
        <p:spPr bwMode="auto">
          <a:xfrm>
            <a:off x="363538" y="3579813"/>
            <a:ext cx="31353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4746625" y="908050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>
                <a:latin typeface="Century Gothic" panose="020B0502020202020204" pitchFamily="34" charset="0"/>
              </a:rPr>
              <a:t>Теплопроводность</a:t>
            </a:r>
          </a:p>
        </p:txBody>
      </p: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4814888" y="1492250"/>
            <a:ext cx="3044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Century Gothic" panose="020B0502020202020204" pitchFamily="34" charset="0"/>
              </a:rPr>
              <a:t>Hg  </a:t>
            </a:r>
            <a:r>
              <a:rPr lang="ru-RU" altLang="ru-RU" sz="1800" b="1" dirty="0">
                <a:latin typeface="Century Gothic" panose="020B0502020202020204" pitchFamily="34" charset="0"/>
              </a:rPr>
              <a:t>,</a:t>
            </a:r>
            <a:r>
              <a:rPr lang="en-US" altLang="ru-RU" sz="1800" b="1" dirty="0">
                <a:latin typeface="Century Gothic" panose="020B0502020202020204" pitchFamily="34" charset="0"/>
              </a:rPr>
              <a:t>  Cu  </a:t>
            </a:r>
            <a:r>
              <a:rPr lang="ru-RU" altLang="ru-RU" sz="1800" b="1" dirty="0">
                <a:latin typeface="Century Gothic" panose="020B0502020202020204" pitchFamily="34" charset="0"/>
              </a:rPr>
              <a:t>,</a:t>
            </a:r>
            <a:r>
              <a:rPr lang="en-US" altLang="ru-RU" sz="1800" b="1" dirty="0">
                <a:latin typeface="Century Gothic" panose="020B0502020202020204" pitchFamily="34" charset="0"/>
              </a:rPr>
              <a:t>   Ag   </a:t>
            </a:r>
            <a:r>
              <a:rPr lang="ru-RU" altLang="ru-RU" sz="1800" b="1" dirty="0">
                <a:latin typeface="Century Gothic" panose="020B0502020202020204" pitchFamily="34" charset="0"/>
              </a:rPr>
              <a:t>,</a:t>
            </a:r>
            <a:r>
              <a:rPr lang="en-US" altLang="ru-RU" sz="1800" b="1" dirty="0">
                <a:latin typeface="Century Gothic" panose="020B0502020202020204" pitchFamily="34" charset="0"/>
              </a:rPr>
              <a:t>  Al  </a:t>
            </a:r>
            <a:r>
              <a:rPr lang="ru-RU" altLang="ru-RU" sz="1800" b="1" dirty="0">
                <a:latin typeface="Century Gothic" panose="020B0502020202020204" pitchFamily="34" charset="0"/>
              </a:rPr>
              <a:t>,</a:t>
            </a:r>
            <a:r>
              <a:rPr lang="en-US" altLang="ru-RU" sz="1800" b="1" dirty="0">
                <a:latin typeface="Century Gothic" panose="020B0502020202020204" pitchFamily="34" charset="0"/>
              </a:rPr>
              <a:t>  Fe</a:t>
            </a:r>
            <a:endParaRPr lang="ru-RU" altLang="ru-RU" sz="18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entury Gothic" panose="020B0502020202020204" pitchFamily="34" charset="0"/>
              </a:rPr>
              <a:t>         уменьшается</a:t>
            </a:r>
          </a:p>
        </p:txBody>
      </p:sp>
      <p:cxnSp>
        <p:nvCxnSpPr>
          <p:cNvPr id="9" name="Прямая со стрелкой 8"/>
          <p:cNvCxnSpPr>
            <a:cxnSpLocks/>
            <a:stCxn id="14346" idx="1"/>
          </p:cNvCxnSpPr>
          <p:nvPr/>
        </p:nvCxnSpPr>
        <p:spPr>
          <a:xfrm>
            <a:off x="4814888" y="1954213"/>
            <a:ext cx="2968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4583113" y="836613"/>
            <a:ext cx="30162" cy="60213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46625" y="4000500"/>
            <a:ext cx="36734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Электропроводность</a:t>
            </a:r>
          </a:p>
          <a:p>
            <a:pPr>
              <a:defRPr/>
            </a:pPr>
            <a:endParaRPr lang="ru-RU" sz="20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Ag                                 Mn</a:t>
            </a:r>
          </a:p>
          <a:p>
            <a:pPr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          уменьшается</a:t>
            </a:r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5383213" y="4976813"/>
            <a:ext cx="208121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673" y="5263665"/>
            <a:ext cx="1597125" cy="153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8543925" y="887413"/>
            <a:ext cx="0" cy="59705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3" name="TextBox 29"/>
          <p:cNvSpPr txBox="1">
            <a:spLocks noChangeArrowheads="1"/>
          </p:cNvSpPr>
          <p:nvPr/>
        </p:nvSpPr>
        <p:spPr bwMode="auto">
          <a:xfrm>
            <a:off x="9083675" y="925513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>
                <a:latin typeface="Century Gothic" panose="020B0502020202020204" pitchFamily="34" charset="0"/>
              </a:rPr>
              <a:t>Пластичность</a:t>
            </a:r>
          </a:p>
        </p:txBody>
      </p:sp>
      <p:sp>
        <p:nvSpPr>
          <p:cNvPr id="14354" name="TextBox 30"/>
          <p:cNvSpPr txBox="1">
            <a:spLocks noChangeArrowheads="1"/>
          </p:cNvSpPr>
          <p:nvPr/>
        </p:nvSpPr>
        <p:spPr bwMode="auto">
          <a:xfrm>
            <a:off x="8513763" y="1543050"/>
            <a:ext cx="36782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Century Gothic" panose="020B0502020202020204" pitchFamily="34" charset="0"/>
              </a:rPr>
              <a:t>Au </a:t>
            </a:r>
            <a:r>
              <a:rPr lang="ru-RU" altLang="ru-RU" sz="2000" b="1">
                <a:latin typeface="Century Gothic" panose="020B0502020202020204" pitchFamily="34" charset="0"/>
              </a:rPr>
              <a:t>,</a:t>
            </a:r>
            <a:r>
              <a:rPr lang="en-US" altLang="ru-RU" sz="2000" b="1">
                <a:latin typeface="Century Gothic" panose="020B0502020202020204" pitchFamily="34" charset="0"/>
              </a:rPr>
              <a:t> Ag </a:t>
            </a:r>
            <a:r>
              <a:rPr lang="ru-RU" altLang="ru-RU" sz="2000" b="1">
                <a:latin typeface="Century Gothic" panose="020B0502020202020204" pitchFamily="34" charset="0"/>
              </a:rPr>
              <a:t>,</a:t>
            </a:r>
            <a:r>
              <a:rPr lang="en-US" altLang="ru-RU" sz="2000" b="1">
                <a:latin typeface="Century Gothic" panose="020B0502020202020204" pitchFamily="34" charset="0"/>
              </a:rPr>
              <a:t> Cu </a:t>
            </a:r>
            <a:r>
              <a:rPr lang="ru-RU" altLang="ru-RU" sz="2000" b="1">
                <a:latin typeface="Century Gothic" panose="020B0502020202020204" pitchFamily="34" charset="0"/>
              </a:rPr>
              <a:t>,</a:t>
            </a:r>
            <a:r>
              <a:rPr lang="en-US" altLang="ru-RU" sz="2000" b="1">
                <a:latin typeface="Century Gothic" panose="020B0502020202020204" pitchFamily="34" charset="0"/>
              </a:rPr>
              <a:t> Sn </a:t>
            </a:r>
            <a:r>
              <a:rPr lang="ru-RU" altLang="ru-RU" sz="2000" b="1">
                <a:latin typeface="Century Gothic" panose="020B0502020202020204" pitchFamily="34" charset="0"/>
              </a:rPr>
              <a:t>,</a:t>
            </a:r>
            <a:r>
              <a:rPr lang="en-US" altLang="ru-RU" sz="2000" b="1">
                <a:latin typeface="Century Gothic" panose="020B0502020202020204" pitchFamily="34" charset="0"/>
              </a:rPr>
              <a:t> Pb </a:t>
            </a:r>
            <a:r>
              <a:rPr lang="ru-RU" altLang="ru-RU" sz="2000" b="1">
                <a:latin typeface="Century Gothic" panose="020B0502020202020204" pitchFamily="34" charset="0"/>
              </a:rPr>
              <a:t>,</a:t>
            </a:r>
            <a:r>
              <a:rPr lang="en-US" altLang="ru-RU" sz="2000" b="1">
                <a:latin typeface="Century Gothic" panose="020B0502020202020204" pitchFamily="34" charset="0"/>
              </a:rPr>
              <a:t> Zn </a:t>
            </a:r>
            <a:r>
              <a:rPr lang="ru-RU" altLang="ru-RU" sz="2000" b="1">
                <a:latin typeface="Century Gothic" panose="020B0502020202020204" pitchFamily="34" charset="0"/>
              </a:rPr>
              <a:t>,</a:t>
            </a:r>
            <a:r>
              <a:rPr lang="en-US" altLang="ru-RU" sz="2000" b="1">
                <a:latin typeface="Century Gothic" panose="020B0502020202020204" pitchFamily="34" charset="0"/>
              </a:rPr>
              <a:t> Fe</a:t>
            </a:r>
            <a:endParaRPr lang="ru-RU" altLang="ru-RU" sz="2000" b="1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Century Gothic" panose="020B0502020202020204" pitchFamily="34" charset="0"/>
              </a:rPr>
              <a:t>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Century Gothic" panose="020B0502020202020204" pitchFamily="34" charset="0"/>
              </a:rPr>
              <a:t>            уменьшается</a:t>
            </a:r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>
            <a:off x="8667750" y="2051050"/>
            <a:ext cx="338455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2667536"/>
            <a:ext cx="1533918" cy="239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476" y="3678911"/>
            <a:ext cx="1483412" cy="229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2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FF46C9-50CA-483D-A2C6-33C5D36E6536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13304" y="593418"/>
            <a:ext cx="4463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2400" b="1">
                <a:latin typeface="Century Gothic" panose="020B0502020202020204" pitchFamily="34" charset="0"/>
              </a:rPr>
              <a:t>Температура плавления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92088" y="1489900"/>
            <a:ext cx="24111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entury Gothic" panose="020B0502020202020204" pitchFamily="34" charset="0"/>
              </a:rPr>
              <a:t>     </a:t>
            </a:r>
            <a:r>
              <a:rPr lang="ru-RU" altLang="ru-RU" sz="2400" b="1" u="sng" dirty="0">
                <a:latin typeface="Century Gothic" panose="020B0502020202020204" pitchFamily="34" charset="0"/>
              </a:rPr>
              <a:t>Легкоплавкие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entury Gothic" panose="020B0502020202020204" pitchFamily="34" charset="0"/>
              </a:rPr>
              <a:t> </a:t>
            </a:r>
            <a:r>
              <a:rPr lang="en-US" altLang="ru-RU" sz="2400" b="1" dirty="0">
                <a:latin typeface="Century Gothic" panose="020B0502020202020204" pitchFamily="34" charset="0"/>
              </a:rPr>
              <a:t>Hg </a:t>
            </a:r>
            <a:r>
              <a:rPr lang="ru-RU" altLang="ru-RU" sz="2400" b="1" dirty="0">
                <a:latin typeface="Century Gothic" panose="020B0502020202020204" pitchFamily="34" charset="0"/>
              </a:rPr>
              <a:t>, </a:t>
            </a:r>
            <a:r>
              <a:rPr lang="en-US" altLang="ru-RU" sz="2400" b="1" dirty="0">
                <a:latin typeface="Century Gothic" panose="020B0502020202020204" pitchFamily="34" charset="0"/>
              </a:rPr>
              <a:t>Ga </a:t>
            </a:r>
            <a:r>
              <a:rPr lang="ru-RU" altLang="ru-RU" sz="2400" b="1" dirty="0">
                <a:latin typeface="Century Gothic" panose="020B0502020202020204" pitchFamily="34" charset="0"/>
              </a:rPr>
              <a:t>, </a:t>
            </a:r>
            <a:r>
              <a:rPr lang="en-US" altLang="ru-RU" sz="2400" b="1" dirty="0">
                <a:latin typeface="Century Gothic" panose="020B0502020202020204" pitchFamily="34" charset="0"/>
              </a:rPr>
              <a:t>Cs </a:t>
            </a:r>
            <a:r>
              <a:rPr lang="ru-RU" altLang="ru-RU" sz="2400" b="1" dirty="0">
                <a:latin typeface="Century Gothic" panose="020B0502020202020204" pitchFamily="34" charset="0"/>
              </a:rPr>
              <a:t>, </a:t>
            </a:r>
            <a:r>
              <a:rPr lang="en-US" altLang="ru-RU" sz="2400" b="1" dirty="0">
                <a:latin typeface="Century Gothic" panose="020B0502020202020204" pitchFamily="34" charset="0"/>
              </a:rPr>
              <a:t>In </a:t>
            </a:r>
            <a:r>
              <a:rPr lang="ru-RU" altLang="ru-RU" sz="2400" b="1" dirty="0">
                <a:latin typeface="Century Gothic" panose="020B0502020202020204" pitchFamily="34" charset="0"/>
              </a:rPr>
              <a:t>, </a:t>
            </a:r>
            <a:r>
              <a:rPr lang="en-US" altLang="ru-RU" sz="2400" b="1" dirty="0">
                <a:latin typeface="Century Gothic" panose="020B0502020202020204" pitchFamily="34" charset="0"/>
              </a:rPr>
              <a:t>Bi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211376" y="1892395"/>
            <a:ext cx="2457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ru-RU" altLang="ru-RU" b="1" dirty="0"/>
              <a:t>  </a:t>
            </a:r>
            <a:r>
              <a:rPr lang="ru-RU" altLang="ru-RU" b="1" u="sng" dirty="0"/>
              <a:t>Тугоплавкие</a:t>
            </a:r>
          </a:p>
          <a:p>
            <a:endParaRPr lang="ru-RU" altLang="ru-RU" b="1" dirty="0"/>
          </a:p>
          <a:p>
            <a:r>
              <a:rPr lang="en-US" altLang="ru-RU" b="1" dirty="0"/>
              <a:t>W </a:t>
            </a:r>
            <a:r>
              <a:rPr lang="ru-RU" altLang="ru-RU" b="1" dirty="0"/>
              <a:t>,</a:t>
            </a:r>
            <a:r>
              <a:rPr lang="en-US" altLang="ru-RU" b="1" dirty="0"/>
              <a:t> Mo </a:t>
            </a:r>
            <a:r>
              <a:rPr lang="ru-RU" altLang="ru-RU" b="1" dirty="0"/>
              <a:t>,</a:t>
            </a:r>
            <a:r>
              <a:rPr lang="en-US" altLang="ru-RU" b="1" dirty="0"/>
              <a:t> V </a:t>
            </a:r>
            <a:r>
              <a:rPr lang="ru-RU" altLang="ru-RU" b="1" dirty="0"/>
              <a:t>,</a:t>
            </a:r>
            <a:r>
              <a:rPr lang="en-US" altLang="ru-RU" b="1" dirty="0"/>
              <a:t> Cr  </a:t>
            </a:r>
            <a:endParaRPr lang="ru-RU" altLang="ru-RU" b="1" dirty="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782990" y="369507"/>
            <a:ext cx="507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b="1" dirty="0">
                <a:latin typeface="Century Gothic" panose="020B0502020202020204" pitchFamily="34" charset="0"/>
              </a:rPr>
              <a:t>             Обладают металлическим блеском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64" y="1499881"/>
            <a:ext cx="2045783" cy="195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866" y="1499881"/>
            <a:ext cx="2451774" cy="195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4999038" y="3714750"/>
            <a:ext cx="245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b="1" dirty="0">
                <a:latin typeface="Century Gothic" panose="020B0502020202020204" pitchFamily="34" charset="0"/>
              </a:rPr>
              <a:t>Плотность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1887538" y="4445096"/>
            <a:ext cx="33614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ru-RU" altLang="ru-RU" b="1" dirty="0" smtClean="0"/>
              <a:t>Легкие </a:t>
            </a:r>
            <a:endParaRPr lang="en-US" altLang="ru-RU" b="1" dirty="0" smtClean="0"/>
          </a:p>
          <a:p>
            <a:endParaRPr lang="en-US" altLang="ru-RU" b="1" dirty="0"/>
          </a:p>
          <a:p>
            <a:r>
              <a:rPr lang="ru-RU" altLang="ru-RU" b="1" dirty="0" smtClean="0"/>
              <a:t>(</a:t>
            </a:r>
            <a:r>
              <a:rPr lang="en-US" altLang="ru-RU" b="1" dirty="0"/>
              <a:t>Li</a:t>
            </a:r>
            <a:r>
              <a:rPr lang="ru-RU" altLang="ru-RU" b="1" dirty="0"/>
              <a:t> – самый легкий, </a:t>
            </a:r>
            <a:r>
              <a:rPr lang="en-US" altLang="ru-RU" b="1" dirty="0" smtClean="0"/>
              <a:t>K</a:t>
            </a:r>
            <a:r>
              <a:rPr lang="ru-RU" altLang="ru-RU" b="1" dirty="0" smtClean="0"/>
              <a:t>,</a:t>
            </a:r>
            <a:r>
              <a:rPr lang="en-US" altLang="ru-RU" b="1" dirty="0" smtClean="0"/>
              <a:t> </a:t>
            </a:r>
            <a:r>
              <a:rPr lang="en-US" altLang="ru-RU" b="1" dirty="0"/>
              <a:t>Na </a:t>
            </a:r>
            <a:r>
              <a:rPr lang="ru-RU" altLang="ru-RU" b="1" dirty="0"/>
              <a:t>,</a:t>
            </a:r>
            <a:r>
              <a:rPr lang="en-US" altLang="ru-RU" b="1" dirty="0"/>
              <a:t> Mg</a:t>
            </a:r>
            <a:r>
              <a:rPr lang="ru-RU" altLang="ru-RU" b="1" dirty="0"/>
              <a:t>)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6460233" y="4520018"/>
            <a:ext cx="35219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ru-RU" altLang="ru-RU" b="1" dirty="0" smtClean="0"/>
              <a:t>Тяжелые</a:t>
            </a:r>
            <a:endParaRPr lang="ru-RU" altLang="ru-RU" b="1" dirty="0"/>
          </a:p>
          <a:p>
            <a:endParaRPr lang="ru-RU" altLang="ru-RU" b="1" dirty="0"/>
          </a:p>
          <a:p>
            <a:r>
              <a:rPr lang="ru-RU" altLang="ru-RU" b="1" dirty="0"/>
              <a:t>осмий – самый тяжелый, </a:t>
            </a:r>
            <a:r>
              <a:rPr lang="en-US" altLang="ru-RU" b="1" dirty="0" err="1"/>
              <a:t>Ir</a:t>
            </a:r>
            <a:r>
              <a:rPr lang="en-US" altLang="ru-RU" b="1" dirty="0"/>
              <a:t> </a:t>
            </a:r>
            <a:r>
              <a:rPr lang="ru-RU" altLang="ru-RU" b="1" dirty="0"/>
              <a:t>,</a:t>
            </a:r>
            <a:r>
              <a:rPr lang="en-US" altLang="ru-RU" b="1" dirty="0"/>
              <a:t> </a:t>
            </a:r>
            <a:r>
              <a:rPr lang="en-US" altLang="ru-RU" b="1" dirty="0" err="1"/>
              <a:t>Pb</a:t>
            </a:r>
            <a:r>
              <a:rPr lang="en-US" altLang="ru-RU" b="1" dirty="0"/>
              <a:t>)</a:t>
            </a:r>
            <a:endParaRPr lang="ru-RU" altLang="ru-RU" b="1" dirty="0"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0" y="36449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92825" y="0"/>
            <a:ext cx="0" cy="3644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440238" y="4114800"/>
            <a:ext cx="1030287" cy="32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6527800" y="4114800"/>
            <a:ext cx="925513" cy="32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 flipH="1">
            <a:off x="1320800" y="1165225"/>
            <a:ext cx="566738" cy="62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2952750" y="1165225"/>
            <a:ext cx="566738" cy="69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2511D4-7D5A-4E12-A863-06C76C739168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359150" y="18446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71475" y="612775"/>
            <a:ext cx="114490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entury Gothic" panose="020B0502020202020204" pitchFamily="34" charset="0"/>
              </a:rPr>
              <a:t>1)Для всех металлов характерен </a:t>
            </a:r>
            <a:r>
              <a:rPr lang="ru-RU" altLang="ru-RU" sz="2000" b="1" u="sng" dirty="0">
                <a:latin typeface="Century Gothic" panose="020B0502020202020204" pitchFamily="34" charset="0"/>
              </a:rPr>
              <a:t>металлический блеск</a:t>
            </a:r>
            <a:r>
              <a:rPr lang="ru-RU" altLang="ru-RU" sz="2000" b="1" dirty="0">
                <a:latin typeface="Century Gothic" panose="020B0502020202020204" pitchFamily="34" charset="0"/>
              </a:rPr>
              <a:t>, обычно серый цвет и непрозрачность, что связано с наличием свободных электронов.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Электрический ток </a:t>
            </a:r>
            <a:r>
              <a:rPr lang="ru-RU" alt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это упорядоченное (направленное) движение заряженных частиц.</a:t>
            </a:r>
            <a:endParaRPr lang="ru-RU" altLang="ru-RU" sz="20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entury Gothic" panose="020B0502020202020204" pitchFamily="34" charset="0"/>
              </a:rPr>
              <a:t>2)Тот факт, что металлы обладают хорошей </a:t>
            </a:r>
            <a:r>
              <a:rPr lang="ru-RU" altLang="ru-RU" sz="2000" b="1" u="sng" dirty="0">
                <a:latin typeface="Century Gothic" panose="020B0502020202020204" pitchFamily="34" charset="0"/>
              </a:rPr>
              <a:t>электрической проводимостью</a:t>
            </a:r>
            <a:r>
              <a:rPr lang="ru-RU" altLang="ru-RU" sz="2000" b="1" dirty="0">
                <a:latin typeface="Century Gothic" panose="020B0502020202020204" pitchFamily="34" charset="0"/>
              </a:rPr>
              <a:t>, объясняется присутствием в них свободных электронов, которые под влиянием даже небольшой разности потенциалов приобретают направленное движение от отрицательного полюса к положительному.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entury Gothic" panose="020B0502020202020204" pitchFamily="34" charset="0"/>
              </a:rPr>
              <a:t> С повышением температуры увеличивается колебания атомов (ионов),что затрудняет направленное движение электронов и тем самым приводит к уменьшению электрической проводимости. При низких температурах колебательное движение, наоборот, сильно уменьшается и электрическая проводимость резко возрастает. 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Наибольшей электрической проводимостью обладает серебро и медь. За ними следуют золото, алюминий, железо</a:t>
            </a:r>
            <a:r>
              <a:rPr lang="ru-RU" altLang="ru-RU" sz="2000" b="1" dirty="0">
                <a:latin typeface="Century Gothic" panose="020B0502020202020204" pitchFamily="34" charset="0"/>
              </a:rPr>
              <a:t>. Наряду с медными изготавливаются и алюминиевые провода.</a:t>
            </a:r>
          </a:p>
        </p:txBody>
      </p:sp>
    </p:spTree>
    <p:extLst>
      <p:ext uri="{BB962C8B-B14F-4D97-AF65-F5344CB8AC3E}">
        <p14:creationId xmlns:p14="http://schemas.microsoft.com/office/powerpoint/2010/main" val="2575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6E0AC5-5C05-43CD-AEEB-E5FC1403FC08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551384" y="3991078"/>
            <a:ext cx="11521280" cy="23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entury Gothic" panose="020B0502020202020204" pitchFamily="34" charset="0"/>
              </a:rPr>
              <a:t>3) В большинстве случаев при обычных условиях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теплопроводность</a:t>
            </a:r>
            <a:r>
              <a:rPr lang="ru-RU" altLang="ru-RU" sz="2000" b="1" u="sng" dirty="0"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latin typeface="Century Gothic" panose="020B0502020202020204" pitchFamily="34" charset="0"/>
              </a:rPr>
              <a:t>металлов 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изменяется в такой же последовательности, как и их электрическая проводимость</a:t>
            </a:r>
            <a:r>
              <a:rPr lang="ru-RU" altLang="ru-RU" sz="2000" b="1" dirty="0">
                <a:latin typeface="Century Gothic" panose="020B0502020202020204" pitchFamily="34" charset="0"/>
              </a:rPr>
              <a:t>. Теплопроводность обуславливается высокой подвижностью свободных электронов и колебательными движениями атомов, благодаря чему происходит быстрое выравнивание температур в массе металлов. </a:t>
            </a:r>
            <a:endParaRPr lang="en-US" altLang="ru-RU" sz="20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1271" name="Picture 7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53" y="181920"/>
            <a:ext cx="423529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6871" y="3086038"/>
            <a:ext cx="27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Висмут,</a:t>
            </a:r>
            <a:r>
              <a:rPr lang="en-US" dirty="0"/>
              <a:t> Bi</a:t>
            </a:r>
            <a:endParaRPr lang="ru-RU" dirty="0"/>
          </a:p>
          <a:p>
            <a:r>
              <a:rPr lang="ru-RU" dirty="0"/>
              <a:t>7,87 Вт/(м</a:t>
            </a:r>
            <a:r>
              <a:rPr lang="ru-RU" dirty="0" smtClean="0"/>
              <a:t>· К</a:t>
            </a:r>
            <a:r>
              <a:rPr lang="ru-RU" dirty="0"/>
              <a:t>)</a:t>
            </a:r>
          </a:p>
        </p:txBody>
      </p:sp>
      <p:pic>
        <p:nvPicPr>
          <p:cNvPr id="11273" name="Picture 9" descr="Серебро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17" y="193472"/>
            <a:ext cx="36729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7097" y="3086038"/>
            <a:ext cx="27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Серебро,</a:t>
            </a:r>
            <a:r>
              <a:rPr lang="en-US" b="1" dirty="0" smtClean="0">
                <a:latin typeface="Century Gothic" panose="020B0502020202020204" pitchFamily="34" charset="0"/>
              </a:rPr>
              <a:t> Ag</a:t>
            </a:r>
            <a:endParaRPr lang="ru-RU" b="1" dirty="0"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430 Вт/(м</a:t>
            </a:r>
            <a:r>
              <a:rPr lang="ru-RU" b="1" dirty="0" smtClean="0">
                <a:latin typeface="Century Gothic" panose="020B0502020202020204" pitchFamily="34" charset="0"/>
              </a:rPr>
              <a:t>· </a:t>
            </a:r>
            <a:r>
              <a:rPr lang="en-GB" b="1" dirty="0" smtClean="0">
                <a:latin typeface="Century Gothic" panose="020B0502020202020204" pitchFamily="34" charset="0"/>
              </a:rPr>
              <a:t>K</a:t>
            </a:r>
            <a:r>
              <a:rPr lang="en-GB" b="1" dirty="0">
                <a:latin typeface="Century Gothic" panose="020B0502020202020204" pitchFamily="34" charset="0"/>
              </a:rPr>
              <a:t>)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1327</Words>
  <Application>Microsoft Office PowerPoint</Application>
  <PresentationFormat>Широкоэкранный</PresentationFormat>
  <Paragraphs>243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Пространственная решетка. Элементарная ячейка</vt:lpstr>
      <vt:lpstr>Презентация PowerPoint</vt:lpstr>
      <vt:lpstr>Координационное число. Координация</vt:lpstr>
      <vt:lpstr>Структурный тип -W (-Fe)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2024-05-07T15:13:16Z</dcterms:created>
  <dcterms:modified xsi:type="dcterms:W3CDTF">2024-05-08T07:43:06Z</dcterms:modified>
</cp:coreProperties>
</file>