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17" r:id="rId2"/>
    <p:sldId id="257" r:id="rId3"/>
    <p:sldId id="258" r:id="rId4"/>
    <p:sldId id="314" r:id="rId5"/>
    <p:sldId id="259" r:id="rId6"/>
    <p:sldId id="260" r:id="rId7"/>
    <p:sldId id="289" r:id="rId8"/>
    <p:sldId id="287" r:id="rId9"/>
    <p:sldId id="308" r:id="rId10"/>
    <p:sldId id="275" r:id="rId11"/>
    <p:sldId id="267" r:id="rId12"/>
    <p:sldId id="299" r:id="rId13"/>
    <p:sldId id="307" r:id="rId14"/>
    <p:sldId id="269" r:id="rId15"/>
    <p:sldId id="293" r:id="rId16"/>
    <p:sldId id="306" r:id="rId17"/>
    <p:sldId id="271" r:id="rId18"/>
    <p:sldId id="272" r:id="rId19"/>
    <p:sldId id="273" r:id="rId20"/>
    <p:sldId id="316" r:id="rId21"/>
    <p:sldId id="268" r:id="rId22"/>
    <p:sldId id="310" r:id="rId23"/>
    <p:sldId id="263" r:id="rId24"/>
    <p:sldId id="318" r:id="rId25"/>
    <p:sldId id="274" r:id="rId26"/>
    <p:sldId id="276" r:id="rId27"/>
    <p:sldId id="277" r:id="rId28"/>
    <p:sldId id="278" r:id="rId29"/>
    <p:sldId id="264" r:id="rId30"/>
    <p:sldId id="315" r:id="rId31"/>
    <p:sldId id="286" r:id="rId32"/>
    <p:sldId id="262" r:id="rId33"/>
    <p:sldId id="266" r:id="rId34"/>
    <p:sldId id="290" r:id="rId35"/>
    <p:sldId id="279" r:id="rId36"/>
    <p:sldId id="280" r:id="rId37"/>
    <p:sldId id="281" r:id="rId38"/>
    <p:sldId id="311" r:id="rId39"/>
    <p:sldId id="282" r:id="rId40"/>
    <p:sldId id="297" r:id="rId41"/>
    <p:sldId id="312" r:id="rId42"/>
    <p:sldId id="313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8" r:id="rId53"/>
    <p:sldId id="329" r:id="rId54"/>
    <p:sldId id="330" r:id="rId55"/>
    <p:sldId id="331" r:id="rId56"/>
    <p:sldId id="332" r:id="rId57"/>
    <p:sldId id="333" r:id="rId58"/>
    <p:sldId id="334" r:id="rId59"/>
    <p:sldId id="335" r:id="rId60"/>
    <p:sldId id="336" r:id="rId61"/>
    <p:sldId id="337" r:id="rId62"/>
    <p:sldId id="338" r:id="rId63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75" autoAdjust="0"/>
  </p:normalViewPr>
  <p:slideViewPr>
    <p:cSldViewPr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0BFAEE9B-8B98-40F6-B3AC-4DF6EF2EF7EF}" type="datetimeFigureOut">
              <a:rPr lang="ru-RU"/>
              <a:pPr>
                <a:defRPr/>
              </a:pPr>
              <a:t>08.05.2024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40EE28F-4033-4AD6-A2F6-03DE2AAABD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6100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fld id="{9C7ACDF1-5B10-453E-9EB6-0CFCBE93B239}" type="slidenum">
              <a:rPr lang="en-GB" altLang="ru-RU" sz="1000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t>1</a:t>
            </a:fld>
            <a:endParaRPr lang="en-GB" altLang="ru-RU" sz="1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38100" y="692150"/>
            <a:ext cx="6934200" cy="39020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787556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121B4A4-D7BF-4B91-8346-8B96FFA19E48}" type="slidenum">
              <a:rPr lang="ru-RU" altLang="ru-RU" smtClean="0"/>
              <a:pPr/>
              <a:t>24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33357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1B8FF9B-92BD-48C9-ACAA-66BBB6B2A8DC}" type="slidenum">
              <a:rPr lang="ru-RU" altLang="ru-RU" smtClean="0"/>
              <a:pPr/>
              <a:t>36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655194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9E8D945-BDBC-4581-A933-5DE8FAB59FB8}" type="slidenum">
              <a:rPr lang="ru-RU" altLang="ru-RU" smtClean="0"/>
              <a:pPr/>
              <a:t>50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186036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76E7F0A-7F67-4FB6-9B61-468E29266AEA}" type="slidenum">
              <a:rPr lang="ru-RU" altLang="ru-RU" smtClean="0"/>
              <a:pPr/>
              <a:t>51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99523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D6A22-54C6-43C5-95BB-5BC78FF36CA5}" type="datetime1">
              <a:rPr lang="ru-RU"/>
              <a:pPr>
                <a:defRPr/>
              </a:pPr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45B3E-C0E3-482D-A5E6-1FC6CE1A66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7638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382F3-5237-4835-94D6-60E2F54A83E6}" type="datetime1">
              <a:rPr lang="ru-RU"/>
              <a:pPr>
                <a:defRPr/>
              </a:pPr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89677-BA37-4C3A-ADE4-31FB02C30D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075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A51DC-7A57-42B4-9E50-92253D1188AE}" type="datetime1">
              <a:rPr lang="ru-RU"/>
              <a:pPr>
                <a:defRPr/>
              </a:pPr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AF1F9-4531-4C77-83A7-C9558C1379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2685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5E35C-8B8C-444B-9B79-FCE0EACFEB23}" type="datetime1">
              <a:rPr lang="ru-RU"/>
              <a:pPr>
                <a:defRPr/>
              </a:pPr>
              <a:t>08.05.2024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8D637-213C-4231-B241-5DB0F8FBBF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8979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420DB-6BE6-4BB3-A3ED-DC3BC4885C96}" type="datetime1">
              <a:rPr lang="ru-RU"/>
              <a:pPr>
                <a:defRPr/>
              </a:pPr>
              <a:t>08.05.2024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AB49F-4F71-4F8D-8E52-3A4A809A33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4958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98E25-3D3C-436A-B3F5-85270AC206A1}" type="datetime1">
              <a:rPr lang="ru-RU"/>
              <a:pPr>
                <a:defRPr/>
              </a:pPr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863A3-8721-4B66-8A2B-F972B385FC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0791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6D3A9-DB5E-4D89-882F-C1286AFBAEAE}" type="datetime1">
              <a:rPr lang="ru-RU"/>
              <a:pPr>
                <a:defRPr/>
              </a:pPr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89C42-A9D0-4A59-8F8D-EAFD9C27B2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3754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4EC3B-FA3B-44CF-8DB9-B242C18BF1CA}" type="datetime1">
              <a:rPr lang="ru-RU"/>
              <a:pPr>
                <a:defRPr/>
              </a:pPr>
              <a:t>08.05.2024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A0CAF-B0FF-457D-89E9-962F6E17D5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3603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BE147-7D2F-4707-A3C7-8261355F56FB}" type="datetime1">
              <a:rPr lang="ru-RU"/>
              <a:pPr>
                <a:defRPr/>
              </a:pPr>
              <a:t>08.05.2024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5E785-B6CD-4646-8641-3A0DFED762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1954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9DA18-C140-4DB5-98A5-C654C7063DBA}" type="datetime1">
              <a:rPr lang="ru-RU"/>
              <a:pPr>
                <a:defRPr/>
              </a:pPr>
              <a:t>08.05.2024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55419-5A0E-4A4E-A969-CD136B8095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4772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21076-5FA5-4DC1-917C-D44A5DB7FDD1}" type="datetime1">
              <a:rPr lang="ru-RU"/>
              <a:pPr>
                <a:defRPr/>
              </a:pPr>
              <a:t>08.05.2024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F3D97-E05C-4951-99AC-D8C2B1FBE4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665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901CE-0A59-4984-B77A-A21EA04E94A6}" type="datetime1">
              <a:rPr lang="ru-RU"/>
              <a:pPr>
                <a:defRPr/>
              </a:pPr>
              <a:t>08.05.2024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5F107-1043-4742-8BB7-8672219F7C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2664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50B65-B98C-411E-A9B0-93909D3D821C}" type="datetime1">
              <a:rPr lang="ru-RU"/>
              <a:pPr>
                <a:defRPr/>
              </a:pPr>
              <a:t>08.05.2024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74DDF-FB2F-43BA-ABC9-C2B827A22A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0042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62F194-0541-465F-9FBE-983CA86E68C4}" type="datetime1">
              <a:rPr lang="ru-RU"/>
              <a:pPr>
                <a:defRPr/>
              </a:pPr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0079A14-1DFD-4C84-8B7C-5D26E0A3A5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http://him.1september.ru/2001/21/no21_08.gif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http://him.1september.ru/2001/21/no21_09.gi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http://him.1september.ru/2001/21/no21_10.gi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8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2.png"/><Relationship Id="rId4" Type="http://schemas.openxmlformats.org/officeDocument/2006/relationships/image" Target="../media/image51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56.wmf"/><Relationship Id="rId4" Type="http://schemas.openxmlformats.org/officeDocument/2006/relationships/image" Target="../media/image53.wmf"/><Relationship Id="rId9" Type="http://schemas.openxmlformats.org/officeDocument/2006/relationships/oleObject" Target="../embeddings/oleObject7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74.png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71.wmf"/><Relationship Id="rId10" Type="http://schemas.openxmlformats.org/officeDocument/2006/relationships/image" Target="../media/image75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73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http://www.alhimik.ru/stroenie/ris/orient_mmv.gif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"/>
          <p:cNvSpPr>
            <a:spLocks noChangeArrowheads="1"/>
          </p:cNvSpPr>
          <p:nvPr/>
        </p:nvSpPr>
        <p:spPr bwMode="auto">
          <a:xfrm>
            <a:off x="2782888" y="2420938"/>
            <a:ext cx="1036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1000"/>
              </a:spcBef>
              <a:buClr>
                <a:srgbClr val="0BD0D9"/>
              </a:buClr>
              <a:buSzPct val="95000"/>
              <a:buFontTx/>
              <a:buNone/>
            </a:pPr>
            <a:r>
              <a:rPr lang="en-GB" altLang="ru-RU" sz="2400" b="1" dirty="0" smtClean="0"/>
              <a:t>ЛЕКЦИ</a:t>
            </a:r>
            <a:r>
              <a:rPr lang="ru-RU" altLang="ru-RU" sz="2400" b="1" dirty="0" smtClean="0"/>
              <a:t>И</a:t>
            </a:r>
            <a:r>
              <a:rPr lang="en-GB" altLang="ru-RU" sz="2400" b="1" dirty="0" smtClean="0"/>
              <a:t> 4, 5</a:t>
            </a:r>
            <a:r>
              <a:rPr lang="ru-RU" altLang="ru-RU" sz="2400" b="1" dirty="0" smtClean="0"/>
              <a:t>. </a:t>
            </a:r>
            <a:r>
              <a:rPr lang="ru-RU" altLang="ru-RU" sz="2400" b="1" dirty="0"/>
              <a:t>Химическая связь и строение молекул</a:t>
            </a: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88913"/>
            <a:ext cx="582612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Box 8"/>
          <p:cNvSpPr txBox="1">
            <a:spLocks noChangeArrowheads="1"/>
          </p:cNvSpPr>
          <p:nvPr/>
        </p:nvSpPr>
        <p:spPr bwMode="auto">
          <a:xfrm>
            <a:off x="4403725" y="4292600"/>
            <a:ext cx="71294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/>
              <a:t>Новикова Анастасия Александровна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/>
              <a:t>канд. хим. наук, доцент кафедры «Химия» ДГТУ</a:t>
            </a:r>
          </a:p>
        </p:txBody>
      </p:sp>
      <p:pic>
        <p:nvPicPr>
          <p:cNvPr id="3077" name="Picture 4" descr="Loop Visuals GIF by xponentialdesig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2171700"/>
            <a:ext cx="2824163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2"/>
          <p:cNvSpPr txBox="1">
            <a:spLocks noChangeArrowheads="1"/>
          </p:cNvSpPr>
          <p:nvPr/>
        </p:nvSpPr>
        <p:spPr bwMode="auto">
          <a:xfrm>
            <a:off x="2208213" y="301625"/>
            <a:ext cx="871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/>
              <a:t>Курс лекций «Общая химия»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12EE2F-782B-4BDE-B34C-2CBC55EFAA38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888" y="68263"/>
            <a:ext cx="3708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Ковалентная связь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55913" y="1004888"/>
            <a:ext cx="5399087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 eaLnBrk="1" hangingPunct="1">
              <a:tabLst>
                <a:tab pos="685800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Энергия химической связи</a:t>
            </a:r>
          </a:p>
        </p:txBody>
      </p:sp>
      <p:sp>
        <p:nvSpPr>
          <p:cNvPr id="13317" name="Rectangle 22"/>
          <p:cNvSpPr>
            <a:spLocks noGrp="1"/>
          </p:cNvSpPr>
          <p:nvPr>
            <p:ph type="body" idx="4294967295"/>
          </p:nvPr>
        </p:nvSpPr>
        <p:spPr>
          <a:xfrm>
            <a:off x="334963" y="1577975"/>
            <a:ext cx="11377612" cy="1500188"/>
          </a:xfrm>
        </p:spPr>
        <p:txBody>
          <a:bodyPr/>
          <a:lstStyle/>
          <a:p>
            <a:r>
              <a:rPr lang="ru-RU" altLang="ru-RU" sz="2000" b="1" smtClean="0">
                <a:latin typeface="Times New Roman" panose="02020603050405020304" pitchFamily="18" charset="0"/>
              </a:rPr>
              <a:t>Энергия E</a:t>
            </a:r>
            <a:r>
              <a:rPr lang="ru-RU" altLang="ru-RU" sz="2000" b="1" baseline="-25000" smtClean="0">
                <a:latin typeface="Times New Roman" panose="02020603050405020304" pitchFamily="18" charset="0"/>
              </a:rPr>
              <a:t>0</a:t>
            </a:r>
            <a:r>
              <a:rPr lang="ru-RU" altLang="ru-RU" sz="2000" b="1" smtClean="0">
                <a:latin typeface="Times New Roman" panose="02020603050405020304" pitchFamily="18" charset="0"/>
              </a:rPr>
              <a:t>, необходимая для того, чтобы разъединить атомы и удалить их друг от друга на расстояние, на котором они не взаимодействуют, называется энергией связи.  </a:t>
            </a:r>
          </a:p>
          <a:p>
            <a:r>
              <a:rPr lang="ru-RU" altLang="ru-RU" sz="2000" b="1" smtClean="0">
                <a:latin typeface="Times New Roman" panose="02020603050405020304" pitchFamily="18" charset="0"/>
              </a:rPr>
              <a:t>Чем  выше энергия химической связи, тем прочнее связь</a:t>
            </a:r>
            <a:r>
              <a:rPr lang="ru-RU" altLang="ru-RU" sz="2000" smtClean="0"/>
              <a:t> </a:t>
            </a:r>
          </a:p>
        </p:txBody>
      </p:sp>
      <p:pic>
        <p:nvPicPr>
          <p:cNvPr id="13318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3429000"/>
            <a:ext cx="56769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Rectangle 24"/>
          <p:cNvSpPr>
            <a:spLocks noChangeArrowheads="1"/>
          </p:cNvSpPr>
          <p:nvPr/>
        </p:nvSpPr>
        <p:spPr bwMode="auto">
          <a:xfrm>
            <a:off x="3000375" y="736600"/>
            <a:ext cx="6372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</a:rPr>
              <a:t>Характеристики химической связи по методу ВС</a:t>
            </a:r>
          </a:p>
        </p:txBody>
      </p:sp>
      <p:pic>
        <p:nvPicPr>
          <p:cNvPr id="13320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2760663"/>
            <a:ext cx="5227637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4BB8BC-F098-49D5-8B58-4144181714E3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888" y="68263"/>
            <a:ext cx="3708400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Ковалентная связь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19288" y="579438"/>
            <a:ext cx="7380287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 eaLnBrk="1" hangingPunct="1">
              <a:tabLst>
                <a:tab pos="685800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Длина химической связи</a:t>
            </a:r>
          </a:p>
        </p:txBody>
      </p:sp>
      <p:sp>
        <p:nvSpPr>
          <p:cNvPr id="14341" name="Rectangle 41"/>
          <p:cNvSpPr>
            <a:spLocks/>
          </p:cNvSpPr>
          <p:nvPr/>
        </p:nvSpPr>
        <p:spPr bwMode="auto">
          <a:xfrm>
            <a:off x="1878013" y="1106488"/>
            <a:ext cx="8897937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ru-RU" sz="2400">
                <a:latin typeface="Times New Roman" panose="02020603050405020304" pitchFamily="18" charset="0"/>
              </a:rPr>
              <a:t>При образовании химической связи всегда происходит сближение атомов - расстояние между ними меньше, чем сумма радиусов изолированных атомов:      </a:t>
            </a:r>
          </a:p>
          <a:p>
            <a:pPr>
              <a:lnSpc>
                <a:spcPct val="90000"/>
              </a:lnSpc>
            </a:pPr>
            <a:r>
              <a:rPr lang="ru-RU" altLang="ru-RU" sz="2400">
                <a:latin typeface="Times New Roman" panose="02020603050405020304" pitchFamily="18" charset="0"/>
              </a:rPr>
              <a:t>r(A−B) &lt; r(A) + r(B)</a:t>
            </a:r>
          </a:p>
          <a:p>
            <a:pPr>
              <a:lnSpc>
                <a:spcPct val="90000"/>
              </a:lnSpc>
            </a:pPr>
            <a:r>
              <a:rPr lang="ru-RU" altLang="ru-RU" sz="2400">
                <a:latin typeface="Times New Roman" panose="02020603050405020304" pitchFamily="18" charset="0"/>
              </a:rPr>
              <a:t>Радиус атома водорода составляет 53 пм, атома фтора − 71 пм, а расстояние между ядрами атомов в молекуле HF равно 92 пм:</a:t>
            </a:r>
          </a:p>
          <a:p>
            <a:pPr>
              <a:lnSpc>
                <a:spcPct val="90000"/>
              </a:lnSpc>
            </a:pPr>
            <a:endParaRPr lang="ru-RU" altLang="ru-RU" sz="240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ru-RU" altLang="ru-RU" sz="240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ru-RU" altLang="ru-RU" sz="240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ru-RU" altLang="ru-RU" sz="240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altLang="ru-RU" sz="2400">
                <a:latin typeface="Times New Roman" panose="02020603050405020304" pitchFamily="18" charset="0"/>
              </a:rPr>
              <a:t>Межъядерное расстояние между химически связанными атомами называется длиной химической связи.</a:t>
            </a:r>
          </a:p>
        </p:txBody>
      </p:sp>
      <p:pic>
        <p:nvPicPr>
          <p:cNvPr id="14342" name="Picture 42" descr="H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2997200"/>
            <a:ext cx="4762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B266DA-2091-4C62-AF4F-4094EFDA3B7D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15363" name="Rectangle 3"/>
          <p:cNvSpPr>
            <a:spLocks noGrp="1"/>
          </p:cNvSpPr>
          <p:nvPr>
            <p:ph type="body" sz="half" idx="1"/>
          </p:nvPr>
        </p:nvSpPr>
        <p:spPr>
          <a:xfrm>
            <a:off x="192088" y="836613"/>
            <a:ext cx="11999912" cy="25209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smtClean="0">
                <a:latin typeface="Times New Roman" panose="02020603050405020304" pitchFamily="18" charset="0"/>
              </a:rPr>
              <a:t>Кратность связи определяется количеством электронных пар, связывающих два атома </a:t>
            </a:r>
          </a:p>
          <a:p>
            <a:pPr>
              <a:lnSpc>
                <a:spcPct val="80000"/>
              </a:lnSpc>
            </a:pPr>
            <a:endParaRPr lang="ru-RU" altLang="ru-RU" sz="2400" smtClean="0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2400" smtClean="0">
                <a:latin typeface="Times New Roman" panose="02020603050405020304" pitchFamily="18" charset="0"/>
              </a:rPr>
              <a:t>Чем выше кратность связи, тем короче межатомное расстояние. </a:t>
            </a:r>
          </a:p>
          <a:p>
            <a:pPr>
              <a:lnSpc>
                <a:spcPct val="80000"/>
              </a:lnSpc>
            </a:pPr>
            <a:endParaRPr lang="ru-RU" altLang="ru-RU" sz="2400" smtClean="0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1800" smtClean="0"/>
              <a:t> </a:t>
            </a:r>
          </a:p>
        </p:txBody>
      </p:sp>
      <p:graphicFrame>
        <p:nvGraphicFramePr>
          <p:cNvPr id="58447" name="Group 79"/>
          <p:cNvGraphicFramePr>
            <a:graphicFrameLocks noGrp="1"/>
          </p:cNvGraphicFramePr>
          <p:nvPr>
            <p:ph sz="half" idx="2"/>
          </p:nvPr>
        </p:nvGraphicFramePr>
        <p:xfrm>
          <a:off x="2165350" y="2708275"/>
          <a:ext cx="7643812" cy="2676525"/>
        </p:xfrm>
        <a:graphic>
          <a:graphicData uri="http://schemas.openxmlformats.org/drawingml/2006/table">
            <a:tbl>
              <a:tblPr/>
              <a:tblGrid>
                <a:gridCol w="1528762"/>
                <a:gridCol w="1530350"/>
                <a:gridCol w="1525588"/>
                <a:gridCol w="1530350"/>
                <a:gridCol w="1528762"/>
              </a:tblGrid>
              <a:tr h="8764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Молекула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Формула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Кратность связи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Есв, кДж/моль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ℓсв (С - С),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Å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1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r>
                        <a:rPr kumimoji="0" lang="ru-RU" altLang="ru-RU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- СН</a:t>
                      </a:r>
                      <a:r>
                        <a:rPr kumimoji="0" lang="ru-RU" altLang="ru-RU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1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Этилен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r>
                        <a:rPr kumimoji="0" lang="ru-RU" altLang="ru-RU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= СН</a:t>
                      </a:r>
                      <a:r>
                        <a:rPr kumimoji="0" lang="ru-RU" altLang="ru-RU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587,3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36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Ацетилен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НС ≡ СН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822,2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396" name="Rectangle 80"/>
          <p:cNvSpPr>
            <a:spLocks noChangeArrowheads="1"/>
          </p:cNvSpPr>
          <p:nvPr/>
        </p:nvSpPr>
        <p:spPr bwMode="auto">
          <a:xfrm>
            <a:off x="4708525" y="107950"/>
            <a:ext cx="25590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anose="02020603050405020304" pitchFamily="18" charset="0"/>
              </a:rPr>
              <a:t>Кратность связи</a:t>
            </a:r>
            <a:r>
              <a:rPr lang="ru-RU" altLang="ru-RU" sz="1800" b="1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7AFC7F-3D04-4C91-AB4B-322721482A37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pic>
        <p:nvPicPr>
          <p:cNvPr id="16387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1788" y="908050"/>
            <a:ext cx="6843712" cy="5448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40238" y="1588"/>
            <a:ext cx="3708400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Ковалентная связь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7FB051-9C0D-456C-B8D7-FB72A342AB68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17411" name="Rectangle 18"/>
          <p:cNvSpPr>
            <a:spLocks noGrp="1"/>
          </p:cNvSpPr>
          <p:nvPr>
            <p:ph type="body" idx="4294967295"/>
          </p:nvPr>
        </p:nvSpPr>
        <p:spPr>
          <a:xfrm>
            <a:off x="1487488" y="188913"/>
            <a:ext cx="9144000" cy="54737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ru-RU" sz="2000" smtClean="0">
                <a:latin typeface="Arial" panose="020B0604020202020204" pitchFamily="34" charset="0"/>
              </a:rPr>
              <a:t>                      </a:t>
            </a:r>
            <a:r>
              <a:rPr lang="ru-RU" altLang="ru-RU" sz="2400" b="1" smtClean="0">
                <a:latin typeface="Times New Roman" panose="02020603050405020304" pitchFamily="18" charset="0"/>
              </a:rPr>
              <a:t>Направленность ковалентной связи</a:t>
            </a:r>
          </a:p>
          <a:p>
            <a:pPr>
              <a:buFont typeface="Arial" panose="020B0604020202020204" pitchFamily="34" charset="0"/>
              <a:buNone/>
            </a:pPr>
            <a:endParaRPr lang="ru-RU" altLang="ru-RU" sz="2400" b="1" smtClean="0"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ru-RU" altLang="ru-RU" sz="2000" smtClean="0">
                <a:latin typeface="Times New Roman" panose="02020603050405020304" pitchFamily="18" charset="0"/>
              </a:rPr>
              <a:t>     Направление ковалентных связей характеризуется валентными углами- углами между линиями, соединяющими связываемые атомы 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2000" smtClean="0">
                <a:latin typeface="Times New Roman" panose="02020603050405020304" pitchFamily="18" charset="0"/>
              </a:rPr>
              <a:t>    Совокупность длин связей и валентных углов в химической частице определяет ее пространственное строение</a:t>
            </a:r>
            <a:r>
              <a:rPr lang="ru-RU" altLang="ru-RU" sz="2000" smtClean="0">
                <a:latin typeface="Arial" panose="020B0604020202020204" pitchFamily="34" charset="0"/>
              </a:rPr>
              <a:t>.</a:t>
            </a:r>
            <a:r>
              <a:rPr lang="ru-RU" altLang="ru-RU" sz="2000" smtClean="0"/>
              <a:t> </a:t>
            </a:r>
          </a:p>
        </p:txBody>
      </p:sp>
      <p:pic>
        <p:nvPicPr>
          <p:cNvPr id="17412" name="Picture 19" descr="no21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3136900"/>
            <a:ext cx="37655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0" descr="no21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2698750"/>
            <a:ext cx="6007100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E062BB-4BD3-4915-8E48-AD2D47FE346B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pic>
        <p:nvPicPr>
          <p:cNvPr id="18435" name="Picture 10" descr="no21_0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9275" y="1365250"/>
            <a:ext cx="3095625" cy="1487488"/>
          </a:xfrm>
        </p:spPr>
      </p:pic>
      <p:pic>
        <p:nvPicPr>
          <p:cNvPr id="18436" name="Picture 11" descr="no21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125538"/>
            <a:ext cx="3967163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2" descr="no21_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525838"/>
            <a:ext cx="313372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3" descr="no21_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2852738"/>
            <a:ext cx="3967163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CC28FE-0908-4358-90F0-BC04332E99DE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xfrm>
            <a:off x="550863" y="550863"/>
            <a:ext cx="11306175" cy="4679950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ru-RU" altLang="ru-RU" sz="2800" b="1" smtClean="0">
                <a:latin typeface="Times New Roman" panose="02020603050405020304" pitchFamily="18" charset="0"/>
              </a:rPr>
              <a:t>Насыщаемость ковалентной связи</a:t>
            </a:r>
          </a:p>
          <a:p>
            <a:r>
              <a:rPr lang="ru-RU" altLang="ru-RU" sz="2000" smtClean="0">
                <a:latin typeface="Times New Roman" panose="02020603050405020304" pitchFamily="18" charset="0"/>
              </a:rPr>
              <a:t>Насыщаемость определяется количеством неспаренных электронов и неподеленных электронных пар, участвующих в образовании химической связи</a:t>
            </a:r>
          </a:p>
          <a:p>
            <a:r>
              <a:rPr lang="ru-RU" altLang="ru-RU" sz="2000" smtClean="0">
                <a:latin typeface="Times New Roman" panose="02020603050405020304" pitchFamily="18" charset="0"/>
              </a:rPr>
              <a:t>Число ковалентных связей не может превышать числа образующих связи электронных пар. </a:t>
            </a:r>
          </a:p>
          <a:p>
            <a:r>
              <a:rPr lang="ru-RU" altLang="ru-RU" sz="2000" smtClean="0">
                <a:latin typeface="Times New Roman" panose="02020603050405020304" pitchFamily="18" charset="0"/>
              </a:rPr>
              <a:t>Насыщаемость означает, что если атом имеет некоторое количество неспаренных электронов, то все они должны участвовать в образовании ковалентных связей</a:t>
            </a:r>
            <a:r>
              <a:rPr lang="ru-RU" altLang="ru-RU" sz="2000" smtClean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946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3644900"/>
            <a:ext cx="6635750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4BC07B-0C07-4D4B-AE56-ACCDD2A74D21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14550" y="195263"/>
            <a:ext cx="7380288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 eaLnBrk="1" hangingPunct="1">
              <a:tabLst>
                <a:tab pos="685800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Гибридизация АО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27125" y="2081213"/>
            <a:ext cx="2695575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гибридизация</a:t>
            </a:r>
          </a:p>
        </p:txBody>
      </p:sp>
      <p:pic>
        <p:nvPicPr>
          <p:cNvPr id="20485" name="Picture 11" descr="http://him.1september.ru/2001/21/no21_08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1611313"/>
            <a:ext cx="6346825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3" descr="Типы гибридизаций АО. Хлорид бериллия. sp2. Хлорид бора. SP. S. P. 120? 180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6" b="48344"/>
          <a:stretch>
            <a:fillRect/>
          </a:stretch>
        </p:blipFill>
        <p:spPr bwMode="auto">
          <a:xfrm>
            <a:off x="371475" y="3143250"/>
            <a:ext cx="7227888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4" descr="image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3829050"/>
            <a:ext cx="4329112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15"/>
          <p:cNvSpPr>
            <a:spLocks noChangeArrowheads="1"/>
          </p:cNvSpPr>
          <p:nvPr/>
        </p:nvSpPr>
        <p:spPr bwMode="auto">
          <a:xfrm>
            <a:off x="334963" y="854075"/>
            <a:ext cx="1159351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Химические связи образуются смешанными – </a:t>
            </a:r>
            <a:r>
              <a:rPr lang="ru-RU" altLang="ru-RU" sz="1800" b="1" i="1">
                <a:latin typeface="Arial" panose="020B0604020202020204" pitchFamily="34" charset="0"/>
              </a:rPr>
              <a:t>гибридными орбиталями</a:t>
            </a:r>
            <a:r>
              <a:rPr lang="ru-RU" altLang="ru-RU" sz="1800">
                <a:latin typeface="Arial" panose="020B0604020202020204" pitchFamily="34" charset="0"/>
              </a:rPr>
              <a:t> , которые представляют собой линейную комбинацию АО данного атома, обладают одинаковыми энергией и формой, определенной ориентацией в пространстве (симметрией).</a:t>
            </a:r>
            <a:r>
              <a:rPr lang="ru-RU" altLang="ru-RU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C8D2C5-4665-40C3-9E70-8CDA985B48D4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425" y="1036638"/>
            <a:ext cx="29432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2000" b="1" i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altLang="ru-RU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гибридизация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03450" y="244475"/>
            <a:ext cx="7380288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 eaLnBrk="1" hangingPunct="1">
              <a:tabLst>
                <a:tab pos="685800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Гибридизация АО</a:t>
            </a:r>
          </a:p>
        </p:txBody>
      </p:sp>
      <p:pic>
        <p:nvPicPr>
          <p:cNvPr id="21509" name="Picture 10" descr="http://him.1september.ru/2001/21/no21_09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803275"/>
            <a:ext cx="5040312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4" descr="Типы гибридизаций АО. Хлорид бериллия. sp2. Хлорид бора. SP. S. P. 120? 180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9" b="9897"/>
          <a:stretch>
            <a:fillRect/>
          </a:stretch>
        </p:blipFill>
        <p:spPr bwMode="auto">
          <a:xfrm>
            <a:off x="479425" y="2281238"/>
            <a:ext cx="7777163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5" descr="image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2009775"/>
            <a:ext cx="3416300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76019E-67C7-479F-8B8C-C4B1474EB626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pic>
        <p:nvPicPr>
          <p:cNvPr id="22531" name="Picture 4" descr="Logo dstu(конечный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80963"/>
            <a:ext cx="93821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03388" y="0"/>
            <a:ext cx="8893175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Донской государственный технический университет</a:t>
            </a:r>
            <a:br>
              <a:rPr 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Кафедра «Химия»</a:t>
            </a:r>
            <a:br>
              <a:rPr 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________________________________________________________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3388" y="1557338"/>
            <a:ext cx="29432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2000" b="1" i="1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ru-RU" altLang="ru-RU" sz="2400" b="1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гибридизация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35188" y="1341438"/>
            <a:ext cx="7380287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 eaLnBrk="1" hangingPunct="1">
              <a:tabLst>
                <a:tab pos="685800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Гибридизация АО</a:t>
            </a:r>
          </a:p>
        </p:txBody>
      </p:sp>
      <p:sp>
        <p:nvSpPr>
          <p:cNvPr id="22535" name="Rectangle 11"/>
          <p:cNvSpPr>
            <a:spLocks noChangeArrowheads="1"/>
          </p:cNvSpPr>
          <p:nvPr/>
        </p:nvSpPr>
        <p:spPr bwMode="auto">
          <a:xfrm>
            <a:off x="4214813" y="3001963"/>
            <a:ext cx="212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000">
                <a:cs typeface="Times New Roman" panose="02020603050405020304" pitchFamily="18" charset="0"/>
              </a:rPr>
              <a:t> </a:t>
            </a:r>
            <a:endParaRPr lang="ru-RU" altLang="ru-RU" sz="1800"/>
          </a:p>
        </p:txBody>
      </p:sp>
      <p:pic>
        <p:nvPicPr>
          <p:cNvPr id="22536" name="Picture 10" descr="http://him.1september.ru/2001/21/no21_10.gif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1844675"/>
            <a:ext cx="47529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2" descr="C. S. P. sp3. Типы гибридизаций. sp3. Метан. 109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9" b="25470"/>
          <a:stretch>
            <a:fillRect/>
          </a:stretch>
        </p:blipFill>
        <p:spPr bwMode="auto">
          <a:xfrm>
            <a:off x="2351088" y="2852738"/>
            <a:ext cx="43719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2724150"/>
            <a:ext cx="25923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75D41C-7C35-4B9D-A0E2-B31A37FE2A59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pic>
        <p:nvPicPr>
          <p:cNvPr id="5123" name="Picture 6" descr="Основные типы химической связи. Химическая связь. Ионная. Металлическая. Ковалентная. Полярная 2 &gt; ?? &gt; 0,5. Неполярная 0,4 &gt; ?? &gt; 0. Ковалентная связь. Механизмы образования связи: насышаемость; направленность; типы гибридизации АО; метод молекулярных орбиталей. Межмолекулярное взаимодействие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b="43303"/>
          <a:stretch>
            <a:fillRect/>
          </a:stretch>
        </p:blipFill>
        <p:spPr bwMode="auto">
          <a:xfrm>
            <a:off x="1703388" y="287338"/>
            <a:ext cx="81248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2EBD62-283D-4D51-A3BF-5CEEDFD17FE4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41313"/>
            <a:ext cx="8901113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1CD964-3A48-45F7-9FC9-B5F5BDA9CF06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pic>
        <p:nvPicPr>
          <p:cNvPr id="2457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1055688"/>
            <a:ext cx="5338762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754063"/>
            <a:ext cx="6086475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10"/>
          <p:cNvSpPr>
            <a:spLocks noChangeArrowheads="1"/>
          </p:cNvSpPr>
          <p:nvPr/>
        </p:nvSpPr>
        <p:spPr bwMode="auto">
          <a:xfrm>
            <a:off x="3935413" y="92075"/>
            <a:ext cx="45196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anose="02020603050405020304" pitchFamily="18" charset="0"/>
              </a:rPr>
              <a:t>Строение простейших молекул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364C4F-946D-4C18-962E-41A0DFB5D20E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620713"/>
            <a:ext cx="10815637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079F653-C8CF-4468-A765-05F97C3E2369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762125"/>
            <a:ext cx="4989512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8" y="3300413"/>
            <a:ext cx="5399087" cy="191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24338" y="6092825"/>
            <a:ext cx="2016125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 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σ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- связь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64550" y="5276850"/>
            <a:ext cx="1311275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π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- связь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4338" y="39688"/>
            <a:ext cx="3708400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Ковалентная связь</a:t>
            </a:r>
          </a:p>
        </p:txBody>
      </p:sp>
      <p:sp>
        <p:nvSpPr>
          <p:cNvPr id="26632" name="Rectangle 13"/>
          <p:cNvSpPr>
            <a:spLocks noChangeArrowheads="1"/>
          </p:cNvSpPr>
          <p:nvPr/>
        </p:nvSpPr>
        <p:spPr bwMode="auto">
          <a:xfrm>
            <a:off x="334963" y="685800"/>
            <a:ext cx="11377612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</a:rPr>
              <a:t>Связь, образованная перекрыванием электронных облаков по оси, проходящей через ядра атомов, называется </a:t>
            </a:r>
            <a:r>
              <a:rPr lang="el-GR" altLang="ru-RU" sz="2400">
                <a:latin typeface="Times New Roman" panose="02020603050405020304" pitchFamily="18" charset="0"/>
              </a:rPr>
              <a:t>σ</a:t>
            </a:r>
            <a:r>
              <a:rPr lang="ru-RU" altLang="ru-RU" sz="2400">
                <a:latin typeface="Times New Roman" panose="02020603050405020304" pitchFamily="18" charset="0"/>
              </a:rPr>
              <a:t>-связью.</a:t>
            </a:r>
          </a:p>
        </p:txBody>
      </p:sp>
      <p:sp>
        <p:nvSpPr>
          <p:cNvPr id="26633" name="Rectangle 14"/>
          <p:cNvSpPr>
            <a:spLocks noChangeArrowheads="1"/>
          </p:cNvSpPr>
          <p:nvPr/>
        </p:nvSpPr>
        <p:spPr bwMode="auto">
          <a:xfrm>
            <a:off x="6383338" y="1871663"/>
            <a:ext cx="54737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</a:rPr>
              <a:t>Связь, образованная перекрыванием электронных облаков по обе стороны от оси, проходящей через ядра атомов, называется </a:t>
            </a:r>
            <a:r>
              <a:rPr lang="el-GR" altLang="ru-RU" sz="2000">
                <a:latin typeface="Times New Roman" panose="02020603050405020304" pitchFamily="18" charset="0"/>
              </a:rPr>
              <a:t>π</a:t>
            </a:r>
            <a:r>
              <a:rPr lang="ru-RU" altLang="ru-RU" sz="2000">
                <a:latin typeface="Times New Roman" panose="02020603050405020304" pitchFamily="18" charset="0"/>
              </a:rPr>
              <a:t>-связью.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8651875" y="6357938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F9F202-0EEE-439C-8B45-02506C0662B4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4" name="Заголовок 4"/>
          <p:cNvSpPr txBox="1">
            <a:spLocks/>
          </p:cNvSpPr>
          <p:nvPr/>
        </p:nvSpPr>
        <p:spPr>
          <a:xfrm>
            <a:off x="1408113" y="227013"/>
            <a:ext cx="9539287" cy="865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7652" name="Picture 2" descr="https://sun9-81.userapi.com/impg/gWsnAwKpIx6mVX3im_zmuN2CJQu-9iRsBDMOCQ/4nRWpNZDFQY.jpg?size=807x433&amp;quality=96&amp;sign=edd5dba37669d0d72df4211c365fc0b1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163" y="1976438"/>
            <a:ext cx="4479925" cy="2484437"/>
          </a:xfrm>
          <a:ln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8790" name="Picture 6" descr="https://encrypted-tbn0.gstatic.com/images?q=tbn:ANd9GcSmh4n59W5-6TEekci1uyibJj4moLTSrRGUTD4EoouVKl1KmEBS6k1si_pVDYmguFLB_w&amp;usqp=CA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4450" y="328613"/>
            <a:ext cx="6551613" cy="154622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2" name="Picture 8" descr="Аммиак: способы получения и химические свойства | CHEMEGE.R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24450" y="2300288"/>
            <a:ext cx="3875088" cy="166687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10" descr="Свойства аммиака – химические и физическ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19395" r="17334" b="15210"/>
          <a:stretch>
            <a:fillRect/>
          </a:stretch>
        </p:blipFill>
        <p:spPr bwMode="auto">
          <a:xfrm>
            <a:off x="9486900" y="3527425"/>
            <a:ext cx="1985963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6" name="Picture 12" descr="Изобразите схему образования иона аммония и объясните его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24450" y="4456113"/>
            <a:ext cx="3841750" cy="197326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7" name="Picture 14" descr="Аммоний — Википеди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713" y="4840288"/>
            <a:ext cx="1763712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6" descr="Аммиак (химия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8" y="1976438"/>
            <a:ext cx="1681162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4CA3C3-6D8D-4175-8471-9A3877FBB924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70138" y="238125"/>
            <a:ext cx="7380287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 eaLnBrk="1" hangingPunct="1">
              <a:tabLst>
                <a:tab pos="685800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Полярность молекул</a:t>
            </a:r>
          </a:p>
        </p:txBody>
      </p:sp>
      <p:grpSp>
        <p:nvGrpSpPr>
          <p:cNvPr id="29700" name="Group 18"/>
          <p:cNvGrpSpPr>
            <a:grpSpLocks/>
          </p:cNvGrpSpPr>
          <p:nvPr/>
        </p:nvGrpSpPr>
        <p:grpSpPr bwMode="auto">
          <a:xfrm>
            <a:off x="7231063" y="3535363"/>
            <a:ext cx="3013075" cy="1185862"/>
            <a:chOff x="3431" y="300"/>
            <a:chExt cx="1898" cy="747"/>
          </a:xfrm>
        </p:grpSpPr>
        <p:pic>
          <p:nvPicPr>
            <p:cNvPr id="29704" name="Picture 9" descr="gl3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96" t="7368" r="37991" b="4216"/>
            <a:stretch>
              <a:fillRect/>
            </a:stretch>
          </p:blipFill>
          <p:spPr bwMode="auto">
            <a:xfrm>
              <a:off x="4283" y="300"/>
              <a:ext cx="623" cy="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5" name="Oval 10"/>
            <p:cNvSpPr>
              <a:spLocks noChangeArrowheads="1"/>
            </p:cNvSpPr>
            <p:nvPr/>
          </p:nvSpPr>
          <p:spPr bwMode="auto">
            <a:xfrm>
              <a:off x="3431" y="300"/>
              <a:ext cx="1898" cy="72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29706" name="Text Box 11"/>
            <p:cNvSpPr txBox="1">
              <a:spLocks noChangeArrowheads="1"/>
            </p:cNvSpPr>
            <p:nvPr/>
          </p:nvSpPr>
          <p:spPr bwMode="auto">
            <a:xfrm>
              <a:off x="3575" y="372"/>
              <a:ext cx="34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99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7D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H</a:t>
              </a:r>
              <a:endParaRPr lang="ru-RU" altLang="ru-RU" sz="1800" i="1">
                <a:latin typeface="Times New Roman" panose="02020603050405020304" pitchFamily="18" charset="0"/>
              </a:endParaRPr>
            </a:p>
          </p:txBody>
        </p:sp>
        <p:sp>
          <p:nvSpPr>
            <p:cNvPr id="29707" name="Text Box 12"/>
            <p:cNvSpPr txBox="1">
              <a:spLocks noChangeArrowheads="1"/>
            </p:cNvSpPr>
            <p:nvPr/>
          </p:nvSpPr>
          <p:spPr bwMode="auto">
            <a:xfrm>
              <a:off x="4872" y="372"/>
              <a:ext cx="40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99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7D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Cl</a:t>
              </a:r>
              <a:endParaRPr lang="ru-RU" altLang="ru-RU" sz="1800" i="1">
                <a:latin typeface="Times New Roman" panose="02020603050405020304" pitchFamily="18" charset="0"/>
              </a:endParaRPr>
            </a:p>
          </p:txBody>
        </p:sp>
        <p:pic>
          <p:nvPicPr>
            <p:cNvPr id="29708" name="Picture 13" descr="gl3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1" t="23077" r="70166" b="34660"/>
            <a:stretch>
              <a:fillRect/>
            </a:stretch>
          </p:blipFill>
          <p:spPr bwMode="auto">
            <a:xfrm>
              <a:off x="3691" y="527"/>
              <a:ext cx="368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9" name="Picture 14" descr="gl3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1" t="23077" r="70166" b="34660"/>
            <a:stretch>
              <a:fillRect/>
            </a:stretch>
          </p:blipFill>
          <p:spPr bwMode="auto">
            <a:xfrm>
              <a:off x="4906" y="548"/>
              <a:ext cx="333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1703388" y="5446713"/>
            <a:ext cx="979328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C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вязь в молекуле 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HCl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полярная, имеет на 17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% ионный характер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9702" name="Rectangle 20"/>
          <p:cNvSpPr>
            <a:spLocks noChangeArrowheads="1"/>
          </p:cNvSpPr>
          <p:nvPr/>
        </p:nvSpPr>
        <p:spPr bwMode="auto">
          <a:xfrm>
            <a:off x="550863" y="839788"/>
            <a:ext cx="1123315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</a:rPr>
              <a:t>Если двухатомная молекула состоит из атомов одного элемента, то электронное облако распределяется в пространстве симметрично относительно ядер атомов. Такая ковалентная связь называется неполярной.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</a:rPr>
              <a:t>Если ковалентная связь образуется между атомами различных элементов, то общее электронное облако смещено в сторону одного из атомов. В этом случае ковалентная связь является полярной</a:t>
            </a:r>
          </a:p>
        </p:txBody>
      </p:sp>
      <p:pic>
        <p:nvPicPr>
          <p:cNvPr id="29703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3686175"/>
            <a:ext cx="24479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5C79E4-DE11-4839-811C-89BB4574BFE6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35188" y="188913"/>
            <a:ext cx="7380287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 eaLnBrk="1" hangingPunct="1">
              <a:tabLst>
                <a:tab pos="685800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Полярность молекул</a:t>
            </a:r>
          </a:p>
        </p:txBody>
      </p:sp>
      <p:graphicFrame>
        <p:nvGraphicFramePr>
          <p:cNvPr id="30724" name="Объект 1"/>
          <p:cNvGraphicFramePr>
            <a:graphicFrameLocks noChangeAspect="1"/>
          </p:cNvGraphicFramePr>
          <p:nvPr/>
        </p:nvGraphicFramePr>
        <p:xfrm>
          <a:off x="6743700" y="1382713"/>
          <a:ext cx="2520950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2" name="Equation" r:id="rId3" imgW="507780" imgH="253890" progId="Equation.3">
                  <p:embed/>
                </p:oleObj>
              </mc:Choice>
              <mc:Fallback>
                <p:oleObj name="Equation" r:id="rId3" imgW="507780" imgH="253890" progId="Equation.3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3700" y="1382713"/>
                        <a:ext cx="2520950" cy="12604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5" name="Объект 2"/>
          <p:cNvGraphicFramePr>
            <a:graphicFrameLocks noChangeAspect="1"/>
          </p:cNvGraphicFramePr>
          <p:nvPr/>
        </p:nvGraphicFramePr>
        <p:xfrm>
          <a:off x="5664200" y="3028950"/>
          <a:ext cx="48958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3" name="Equation" r:id="rId5" imgW="1371600" imgH="228600" progId="Equation.3">
                  <p:embed/>
                </p:oleObj>
              </mc:Choice>
              <mc:Fallback>
                <p:oleObj name="Equation" r:id="rId5" imgW="1371600" imgH="228600" progId="Equation.3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4200" y="3028950"/>
                        <a:ext cx="4895850" cy="8159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1385888"/>
            <a:ext cx="3600450" cy="261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7" name="Rectangle 13"/>
          <p:cNvSpPr>
            <a:spLocks noChangeArrowheads="1"/>
          </p:cNvSpPr>
          <p:nvPr/>
        </p:nvSpPr>
        <p:spPr bwMode="auto">
          <a:xfrm>
            <a:off x="911225" y="4738688"/>
            <a:ext cx="1067117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>
                <a:latin typeface="Arial" panose="020B0604020202020204" pitchFamily="34" charset="0"/>
              </a:rPr>
              <a:t>Диполь – система из двух равных, но противоположных по знаку зарядов, находящихся на единичном расстоянии друг от друга.</a:t>
            </a:r>
            <a:r>
              <a:rPr lang="ru-RU" altLang="ru-RU" sz="2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CBD8CE-94E9-4A7B-9D25-18F15E69E2AC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grpSp>
        <p:nvGrpSpPr>
          <p:cNvPr id="31747" name="Group 30"/>
          <p:cNvGrpSpPr>
            <a:grpSpLocks/>
          </p:cNvGrpSpPr>
          <p:nvPr/>
        </p:nvGrpSpPr>
        <p:grpSpPr bwMode="auto">
          <a:xfrm>
            <a:off x="3719513" y="2420938"/>
            <a:ext cx="5111750" cy="1952625"/>
            <a:chOff x="748" y="1616"/>
            <a:chExt cx="3220" cy="1230"/>
          </a:xfrm>
        </p:grpSpPr>
        <p:sp>
          <p:nvSpPr>
            <p:cNvPr id="31752" name="Text Box 23"/>
            <p:cNvSpPr txBox="1">
              <a:spLocks noChangeArrowheads="1"/>
            </p:cNvSpPr>
            <p:nvPr/>
          </p:nvSpPr>
          <p:spPr bwMode="auto">
            <a:xfrm>
              <a:off x="1655" y="1661"/>
              <a:ext cx="38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3600">
                  <a:sym typeface="Symbol" panose="05050102010706020507" pitchFamily="18" charset="2"/>
                </a:rPr>
                <a:t></a:t>
              </a:r>
              <a:r>
                <a:rPr lang="en-US" altLang="ru-RU" sz="3600" baseline="-25000">
                  <a:sym typeface="Symbol" panose="05050102010706020507" pitchFamily="18" charset="2"/>
                </a:rPr>
                <a:t>1</a:t>
              </a:r>
              <a:endParaRPr lang="ru-RU" altLang="ru-RU" sz="3600">
                <a:sym typeface="Symbol" panose="05050102010706020507" pitchFamily="18" charset="2"/>
              </a:endParaRPr>
            </a:p>
          </p:txBody>
        </p:sp>
        <p:sp>
          <p:nvSpPr>
            <p:cNvPr id="31753" name="Text Box 24"/>
            <p:cNvSpPr txBox="1">
              <a:spLocks noChangeArrowheads="1"/>
            </p:cNvSpPr>
            <p:nvPr/>
          </p:nvSpPr>
          <p:spPr bwMode="auto">
            <a:xfrm>
              <a:off x="2699" y="1616"/>
              <a:ext cx="38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3600">
                  <a:sym typeface="Symbol" panose="05050102010706020507" pitchFamily="18" charset="2"/>
                </a:rPr>
                <a:t></a:t>
              </a:r>
              <a:r>
                <a:rPr lang="en-US" altLang="ru-RU" sz="3600" baseline="-25000">
                  <a:sym typeface="Symbol" panose="05050102010706020507" pitchFamily="18" charset="2"/>
                </a:rPr>
                <a:t>2</a:t>
              </a:r>
              <a:endParaRPr lang="ru-RU" altLang="ru-RU" sz="3600">
                <a:sym typeface="Symbol" panose="05050102010706020507" pitchFamily="18" charset="2"/>
              </a:endParaRPr>
            </a:p>
          </p:txBody>
        </p:sp>
        <p:grpSp>
          <p:nvGrpSpPr>
            <p:cNvPr id="31754" name="Group 29"/>
            <p:cNvGrpSpPr>
              <a:grpSpLocks/>
            </p:cNvGrpSpPr>
            <p:nvPr/>
          </p:nvGrpSpPr>
          <p:grpSpPr bwMode="auto">
            <a:xfrm>
              <a:off x="748" y="1842"/>
              <a:ext cx="3220" cy="1004"/>
              <a:chOff x="748" y="1842"/>
              <a:chExt cx="3220" cy="1004"/>
            </a:xfrm>
          </p:grpSpPr>
          <p:sp>
            <p:nvSpPr>
              <p:cNvPr id="31755" name="Oval 8"/>
              <p:cNvSpPr>
                <a:spLocks noChangeArrowheads="1"/>
              </p:cNvSpPr>
              <p:nvPr/>
            </p:nvSpPr>
            <p:spPr bwMode="auto">
              <a:xfrm>
                <a:off x="2064" y="1842"/>
                <a:ext cx="589" cy="59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/>
              </a:p>
            </p:txBody>
          </p:sp>
          <p:sp>
            <p:nvSpPr>
              <p:cNvPr id="31756" name="Text Box 9"/>
              <p:cNvSpPr txBox="1">
                <a:spLocks noChangeArrowheads="1"/>
              </p:cNvSpPr>
              <p:nvPr/>
            </p:nvSpPr>
            <p:spPr bwMode="auto">
              <a:xfrm>
                <a:off x="2200" y="1979"/>
                <a:ext cx="367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2800">
                    <a:latin typeface="Times New Roman" panose="02020603050405020304" pitchFamily="18" charset="0"/>
                  </a:rPr>
                  <a:t>Ве</a:t>
                </a:r>
              </a:p>
            </p:txBody>
          </p:sp>
          <p:grpSp>
            <p:nvGrpSpPr>
              <p:cNvPr id="31757" name="Group 12"/>
              <p:cNvGrpSpPr>
                <a:grpSpLocks/>
              </p:cNvGrpSpPr>
              <p:nvPr/>
            </p:nvGrpSpPr>
            <p:grpSpPr bwMode="auto">
              <a:xfrm>
                <a:off x="748" y="1933"/>
                <a:ext cx="408" cy="410"/>
                <a:chOff x="1701" y="3385"/>
                <a:chExt cx="408" cy="410"/>
              </a:xfrm>
            </p:grpSpPr>
            <p:sp>
              <p:nvSpPr>
                <p:cNvPr id="31769" name="Oval 10"/>
                <p:cNvSpPr>
                  <a:spLocks noChangeArrowheads="1"/>
                </p:cNvSpPr>
                <p:nvPr/>
              </p:nvSpPr>
              <p:spPr bwMode="auto">
                <a:xfrm>
                  <a:off x="1701" y="3385"/>
                  <a:ext cx="408" cy="40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3177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791" y="3430"/>
                  <a:ext cx="258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ru-RU">
                      <a:latin typeface="Times New Roman" panose="02020603050405020304" pitchFamily="18" charset="0"/>
                    </a:rPr>
                    <a:t>F</a:t>
                  </a:r>
                  <a:endParaRPr lang="ru-RU" altLang="ru-RU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758" name="Group 13"/>
              <p:cNvGrpSpPr>
                <a:grpSpLocks/>
              </p:cNvGrpSpPr>
              <p:nvPr/>
            </p:nvGrpSpPr>
            <p:grpSpPr bwMode="auto">
              <a:xfrm>
                <a:off x="3560" y="1888"/>
                <a:ext cx="408" cy="410"/>
                <a:chOff x="1701" y="3385"/>
                <a:chExt cx="408" cy="410"/>
              </a:xfrm>
            </p:grpSpPr>
            <p:sp>
              <p:nvSpPr>
                <p:cNvPr id="31767" name="Oval 14"/>
                <p:cNvSpPr>
                  <a:spLocks noChangeArrowheads="1"/>
                </p:cNvSpPr>
                <p:nvPr/>
              </p:nvSpPr>
              <p:spPr bwMode="auto">
                <a:xfrm>
                  <a:off x="1701" y="3385"/>
                  <a:ext cx="408" cy="40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31768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791" y="3430"/>
                  <a:ext cx="258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ru-RU">
                      <a:latin typeface="Times New Roman" panose="02020603050405020304" pitchFamily="18" charset="0"/>
                    </a:rPr>
                    <a:t>F</a:t>
                  </a:r>
                  <a:endParaRPr lang="ru-RU" altLang="ru-RU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1759" name="Line 17"/>
              <p:cNvSpPr>
                <a:spLocks noChangeShapeType="1"/>
              </p:cNvSpPr>
              <p:nvPr/>
            </p:nvSpPr>
            <p:spPr bwMode="auto">
              <a:xfrm>
                <a:off x="2653" y="2115"/>
                <a:ext cx="8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760" name="Line 18"/>
              <p:cNvSpPr>
                <a:spLocks noChangeShapeType="1"/>
              </p:cNvSpPr>
              <p:nvPr/>
            </p:nvSpPr>
            <p:spPr bwMode="auto">
              <a:xfrm>
                <a:off x="2064" y="2160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761" name="Line 19"/>
              <p:cNvSpPr>
                <a:spLocks noChangeShapeType="1"/>
              </p:cNvSpPr>
              <p:nvPr/>
            </p:nvSpPr>
            <p:spPr bwMode="auto">
              <a:xfrm>
                <a:off x="1202" y="2115"/>
                <a:ext cx="8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762" name="Line 21"/>
              <p:cNvSpPr>
                <a:spLocks noChangeShapeType="1"/>
              </p:cNvSpPr>
              <p:nvPr/>
            </p:nvSpPr>
            <p:spPr bwMode="auto">
              <a:xfrm>
                <a:off x="2653" y="2115"/>
                <a:ext cx="54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763" name="Line 22"/>
              <p:cNvSpPr>
                <a:spLocks noChangeShapeType="1"/>
              </p:cNvSpPr>
              <p:nvPr/>
            </p:nvSpPr>
            <p:spPr bwMode="auto">
              <a:xfrm flipH="1">
                <a:off x="1519" y="2115"/>
                <a:ext cx="54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764" name="Text Box 25"/>
              <p:cNvSpPr txBox="1">
                <a:spLocks noChangeArrowheads="1"/>
              </p:cNvSpPr>
              <p:nvPr/>
            </p:nvSpPr>
            <p:spPr bwMode="auto">
              <a:xfrm>
                <a:off x="2154" y="2478"/>
                <a:ext cx="505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>
                    <a:sym typeface="Symbol" panose="05050102010706020507" pitchFamily="18" charset="2"/>
                  </a:rPr>
                  <a:t>2</a:t>
                </a:r>
                <a:r>
                  <a:rPr lang="ru-RU" altLang="ru-RU">
                    <a:sym typeface="Symbol" panose="05050102010706020507" pitchFamily="18" charset="2"/>
                  </a:rPr>
                  <a:t></a:t>
                </a:r>
                <a:r>
                  <a:rPr lang="en-US" altLang="ru-RU">
                    <a:sym typeface="Symbol" panose="05050102010706020507" pitchFamily="18" charset="2"/>
                  </a:rPr>
                  <a:t>+</a:t>
                </a:r>
                <a:endParaRPr lang="ru-RU" altLang="ru-RU">
                  <a:sym typeface="Symbol" panose="05050102010706020507" pitchFamily="18" charset="2"/>
                </a:endParaRPr>
              </a:p>
            </p:txBody>
          </p:sp>
          <p:sp>
            <p:nvSpPr>
              <p:cNvPr id="31765" name="Text Box 26"/>
              <p:cNvSpPr txBox="1">
                <a:spLocks noChangeArrowheads="1"/>
              </p:cNvSpPr>
              <p:nvPr/>
            </p:nvSpPr>
            <p:spPr bwMode="auto">
              <a:xfrm>
                <a:off x="828" y="2296"/>
                <a:ext cx="328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>
                    <a:sym typeface="Symbol" panose="05050102010706020507" pitchFamily="18" charset="2"/>
                  </a:rPr>
                  <a:t></a:t>
                </a:r>
                <a:r>
                  <a:rPr lang="en-US" altLang="ru-RU">
                    <a:sym typeface="Symbol" panose="05050102010706020507" pitchFamily="18" charset="2"/>
                  </a:rPr>
                  <a:t>-</a:t>
                </a:r>
                <a:endParaRPr lang="ru-RU" altLang="ru-RU">
                  <a:sym typeface="Symbol" panose="05050102010706020507" pitchFamily="18" charset="2"/>
                </a:endParaRPr>
              </a:p>
            </p:txBody>
          </p:sp>
          <p:sp>
            <p:nvSpPr>
              <p:cNvPr id="31766" name="Text Box 27"/>
              <p:cNvSpPr txBox="1">
                <a:spLocks noChangeArrowheads="1"/>
              </p:cNvSpPr>
              <p:nvPr/>
            </p:nvSpPr>
            <p:spPr bwMode="auto">
              <a:xfrm>
                <a:off x="3606" y="2296"/>
                <a:ext cx="328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>
                    <a:sym typeface="Symbol" panose="05050102010706020507" pitchFamily="18" charset="2"/>
                  </a:rPr>
                  <a:t></a:t>
                </a:r>
                <a:r>
                  <a:rPr lang="en-US" altLang="ru-RU">
                    <a:sym typeface="Symbol" panose="05050102010706020507" pitchFamily="18" charset="2"/>
                  </a:rPr>
                  <a:t>-</a:t>
                </a:r>
                <a:endParaRPr lang="ru-RU" altLang="ru-RU">
                  <a:sym typeface="Symbol" panose="05050102010706020507" pitchFamily="18" charset="2"/>
                </a:endParaRPr>
              </a:p>
            </p:txBody>
          </p:sp>
        </p:grpSp>
      </p:grpSp>
      <p:sp>
        <p:nvSpPr>
          <p:cNvPr id="25" name="Прямоугольник 24"/>
          <p:cNvSpPr/>
          <p:nvPr/>
        </p:nvSpPr>
        <p:spPr>
          <a:xfrm>
            <a:off x="2532063" y="168275"/>
            <a:ext cx="73787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 eaLnBrk="1" hangingPunct="1">
              <a:tabLst>
                <a:tab pos="685800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Полярность молекул</a:t>
            </a:r>
          </a:p>
        </p:txBody>
      </p:sp>
      <p:graphicFrame>
        <p:nvGraphicFramePr>
          <p:cNvPr id="31749" name="Объект 1"/>
          <p:cNvGraphicFramePr>
            <a:graphicFrameLocks noChangeAspect="1"/>
          </p:cNvGraphicFramePr>
          <p:nvPr/>
        </p:nvGraphicFramePr>
        <p:xfrm>
          <a:off x="7497763" y="5157788"/>
          <a:ext cx="3170237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3" name="Формула" r:id="rId3" imgW="939392" imgH="304668" progId="Equation.3">
                  <p:embed/>
                </p:oleObj>
              </mc:Choice>
              <mc:Fallback>
                <p:oleObj name="Формула" r:id="rId3" imgW="939392" imgH="304668" progId="Equation.3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7763" y="5157788"/>
                        <a:ext cx="3170237" cy="10287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50" name="Picture 30" descr="image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92600"/>
            <a:ext cx="5184775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31"/>
          <p:cNvSpPr>
            <a:spLocks noChangeArrowheads="1"/>
          </p:cNvSpPr>
          <p:nvPr/>
        </p:nvSpPr>
        <p:spPr bwMode="auto">
          <a:xfrm>
            <a:off x="479425" y="958850"/>
            <a:ext cx="1137761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</a:rPr>
              <a:t>Дипольный момент молекулы равен векторной сумме дипольных моментов ее химических связей (с учетом наличия неподеленных пар электронов)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AF45E4-F02C-4CEA-AD02-1D2F459A9F62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70138" y="204788"/>
            <a:ext cx="7380287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 eaLnBrk="1" hangingPunct="1">
              <a:tabLst>
                <a:tab pos="685800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Полярность молекул</a:t>
            </a:r>
          </a:p>
        </p:txBody>
      </p:sp>
      <p:grpSp>
        <p:nvGrpSpPr>
          <p:cNvPr id="32772" name="Group 37"/>
          <p:cNvGrpSpPr>
            <a:grpSpLocks/>
          </p:cNvGrpSpPr>
          <p:nvPr/>
        </p:nvGrpSpPr>
        <p:grpSpPr bwMode="auto">
          <a:xfrm>
            <a:off x="3074988" y="2205038"/>
            <a:ext cx="2859087" cy="2305050"/>
            <a:chOff x="975" y="1117"/>
            <a:chExt cx="1801" cy="1452"/>
          </a:xfrm>
        </p:grpSpPr>
        <p:sp>
          <p:nvSpPr>
            <p:cNvPr id="32783" name="Oval 4"/>
            <p:cNvSpPr>
              <a:spLocks noChangeArrowheads="1"/>
            </p:cNvSpPr>
            <p:nvPr/>
          </p:nvSpPr>
          <p:spPr bwMode="auto">
            <a:xfrm>
              <a:off x="2200" y="1570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32784" name="Text Box 5"/>
            <p:cNvSpPr txBox="1">
              <a:spLocks noChangeArrowheads="1"/>
            </p:cNvSpPr>
            <p:nvPr/>
          </p:nvSpPr>
          <p:spPr bwMode="auto">
            <a:xfrm>
              <a:off x="2336" y="1661"/>
              <a:ext cx="27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3600" b="1">
                  <a:latin typeface="Times New Roman" panose="02020603050405020304" pitchFamily="18" charset="0"/>
                </a:rPr>
                <a:t>S</a:t>
              </a:r>
              <a:endParaRPr lang="ru-RU" altLang="ru-RU" sz="3600" b="1">
                <a:latin typeface="Times New Roman" panose="02020603050405020304" pitchFamily="18" charset="0"/>
              </a:endParaRPr>
            </a:p>
          </p:txBody>
        </p:sp>
        <p:grpSp>
          <p:nvGrpSpPr>
            <p:cNvPr id="32785" name="Group 8"/>
            <p:cNvGrpSpPr>
              <a:grpSpLocks/>
            </p:cNvGrpSpPr>
            <p:nvPr/>
          </p:nvGrpSpPr>
          <p:grpSpPr bwMode="auto">
            <a:xfrm>
              <a:off x="1383" y="2160"/>
              <a:ext cx="453" cy="409"/>
              <a:chOff x="2835" y="3475"/>
              <a:chExt cx="453" cy="409"/>
            </a:xfrm>
          </p:grpSpPr>
          <p:sp>
            <p:nvSpPr>
              <p:cNvPr id="32794" name="Oval 6"/>
              <p:cNvSpPr>
                <a:spLocks noChangeArrowheads="1"/>
              </p:cNvSpPr>
              <p:nvPr/>
            </p:nvSpPr>
            <p:spPr bwMode="auto">
              <a:xfrm>
                <a:off x="2835" y="3475"/>
                <a:ext cx="453" cy="40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/>
              </a:p>
            </p:txBody>
          </p:sp>
          <p:sp>
            <p:nvSpPr>
              <p:cNvPr id="32795" name="Text Box 7"/>
              <p:cNvSpPr txBox="1">
                <a:spLocks noChangeArrowheads="1"/>
              </p:cNvSpPr>
              <p:nvPr/>
            </p:nvSpPr>
            <p:spPr bwMode="auto">
              <a:xfrm>
                <a:off x="2880" y="3475"/>
                <a:ext cx="340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3600" b="1">
                    <a:latin typeface="Times New Roman" panose="02020603050405020304" pitchFamily="18" charset="0"/>
                  </a:rPr>
                  <a:t>H</a:t>
                </a:r>
                <a:endParaRPr lang="ru-RU" altLang="ru-RU" sz="3600" b="1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2786" name="Group 9"/>
            <p:cNvGrpSpPr>
              <a:grpSpLocks/>
            </p:cNvGrpSpPr>
            <p:nvPr/>
          </p:nvGrpSpPr>
          <p:grpSpPr bwMode="auto">
            <a:xfrm>
              <a:off x="1384" y="1117"/>
              <a:ext cx="453" cy="409"/>
              <a:chOff x="2835" y="3475"/>
              <a:chExt cx="453" cy="409"/>
            </a:xfrm>
          </p:grpSpPr>
          <p:sp>
            <p:nvSpPr>
              <p:cNvPr id="32792" name="Oval 10"/>
              <p:cNvSpPr>
                <a:spLocks noChangeArrowheads="1"/>
              </p:cNvSpPr>
              <p:nvPr/>
            </p:nvSpPr>
            <p:spPr bwMode="auto">
              <a:xfrm>
                <a:off x="2835" y="3475"/>
                <a:ext cx="453" cy="40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/>
              </a:p>
            </p:txBody>
          </p:sp>
          <p:sp>
            <p:nvSpPr>
              <p:cNvPr id="32793" name="Text Box 11"/>
              <p:cNvSpPr txBox="1">
                <a:spLocks noChangeArrowheads="1"/>
              </p:cNvSpPr>
              <p:nvPr/>
            </p:nvSpPr>
            <p:spPr bwMode="auto">
              <a:xfrm>
                <a:off x="2880" y="3475"/>
                <a:ext cx="340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3600" b="1">
                    <a:latin typeface="Times New Roman" panose="02020603050405020304" pitchFamily="18" charset="0"/>
                  </a:rPr>
                  <a:t>H</a:t>
                </a:r>
                <a:endParaRPr lang="ru-RU" altLang="ru-RU" sz="3600" b="1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2787" name="Line 12"/>
            <p:cNvSpPr>
              <a:spLocks noChangeShapeType="1"/>
            </p:cNvSpPr>
            <p:nvPr/>
          </p:nvSpPr>
          <p:spPr bwMode="auto">
            <a:xfrm flipH="1" flipV="1">
              <a:off x="1837" y="1389"/>
              <a:ext cx="408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788" name="Line 13"/>
            <p:cNvSpPr>
              <a:spLocks noChangeShapeType="1"/>
            </p:cNvSpPr>
            <p:nvPr/>
          </p:nvSpPr>
          <p:spPr bwMode="auto">
            <a:xfrm flipH="1">
              <a:off x="1837" y="2024"/>
              <a:ext cx="408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789" name="Text Box 31"/>
            <p:cNvSpPr txBox="1">
              <a:spLocks noChangeArrowheads="1"/>
            </p:cNvSpPr>
            <p:nvPr/>
          </p:nvSpPr>
          <p:spPr bwMode="auto">
            <a:xfrm>
              <a:off x="975" y="1117"/>
              <a:ext cx="393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>
                  <a:sym typeface="Symbol" panose="05050102010706020507" pitchFamily="18" charset="2"/>
                </a:rPr>
                <a:t></a:t>
              </a:r>
              <a:r>
                <a:rPr lang="en-US" altLang="ru-RU">
                  <a:sym typeface="Symbol" panose="05050102010706020507" pitchFamily="18" charset="2"/>
                </a:rPr>
                <a:t>+</a:t>
              </a:r>
              <a:endParaRPr lang="ru-RU" altLang="ru-RU">
                <a:sym typeface="Symbol" panose="05050102010706020507" pitchFamily="18" charset="2"/>
              </a:endParaRPr>
            </a:p>
          </p:txBody>
        </p:sp>
        <p:sp>
          <p:nvSpPr>
            <p:cNvPr id="32790" name="Text Box 32"/>
            <p:cNvSpPr txBox="1">
              <a:spLocks noChangeArrowheads="1"/>
            </p:cNvSpPr>
            <p:nvPr/>
          </p:nvSpPr>
          <p:spPr bwMode="auto">
            <a:xfrm>
              <a:off x="975" y="2160"/>
              <a:ext cx="37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>
                  <a:sym typeface="Symbol" panose="05050102010706020507" pitchFamily="18" charset="2"/>
                </a:rPr>
                <a:t></a:t>
              </a:r>
              <a:r>
                <a:rPr lang="en-US" altLang="ru-RU">
                  <a:sym typeface="Symbol" panose="05050102010706020507" pitchFamily="18" charset="2"/>
                </a:rPr>
                <a:t>+</a:t>
              </a:r>
              <a:endParaRPr lang="ru-RU" altLang="ru-RU">
                <a:sym typeface="Symbol" panose="05050102010706020507" pitchFamily="18" charset="2"/>
              </a:endParaRPr>
            </a:p>
          </p:txBody>
        </p:sp>
        <p:sp>
          <p:nvSpPr>
            <p:cNvPr id="32791" name="Text Box 33"/>
            <p:cNvSpPr txBox="1">
              <a:spLocks noChangeArrowheads="1"/>
            </p:cNvSpPr>
            <p:nvPr/>
          </p:nvSpPr>
          <p:spPr bwMode="auto">
            <a:xfrm>
              <a:off x="1701" y="1661"/>
              <a:ext cx="47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>
                  <a:sym typeface="Symbol" panose="05050102010706020507" pitchFamily="18" charset="2"/>
                </a:rPr>
                <a:t>2</a:t>
              </a:r>
              <a:r>
                <a:rPr lang="ru-RU" altLang="ru-RU">
                  <a:sym typeface="Symbol" panose="05050102010706020507" pitchFamily="18" charset="2"/>
                </a:rPr>
                <a:t></a:t>
              </a:r>
              <a:r>
                <a:rPr lang="en-US" altLang="ru-RU">
                  <a:sym typeface="Symbol" panose="05050102010706020507" pitchFamily="18" charset="2"/>
                </a:rPr>
                <a:t>-</a:t>
              </a:r>
              <a:endParaRPr lang="ru-RU" altLang="ru-RU">
                <a:sym typeface="Symbol" panose="05050102010706020507" pitchFamily="18" charset="2"/>
              </a:endParaRPr>
            </a:p>
          </p:txBody>
        </p:sp>
      </p:grpSp>
      <p:grpSp>
        <p:nvGrpSpPr>
          <p:cNvPr id="32773" name="Group 38"/>
          <p:cNvGrpSpPr>
            <a:grpSpLocks/>
          </p:cNvGrpSpPr>
          <p:nvPr/>
        </p:nvGrpSpPr>
        <p:grpSpPr bwMode="auto">
          <a:xfrm>
            <a:off x="5878513" y="1557338"/>
            <a:ext cx="2247900" cy="3455987"/>
            <a:chOff x="2743" y="754"/>
            <a:chExt cx="1416" cy="2177"/>
          </a:xfrm>
        </p:grpSpPr>
        <p:sp>
          <p:nvSpPr>
            <p:cNvPr id="32775" name="Line 17"/>
            <p:cNvSpPr>
              <a:spLocks noChangeShapeType="1"/>
            </p:cNvSpPr>
            <p:nvPr/>
          </p:nvSpPr>
          <p:spPr bwMode="auto">
            <a:xfrm flipV="1">
              <a:off x="2743" y="1345"/>
              <a:ext cx="545" cy="3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776" name="Line 18"/>
            <p:cNvSpPr>
              <a:spLocks noChangeShapeType="1"/>
            </p:cNvSpPr>
            <p:nvPr/>
          </p:nvSpPr>
          <p:spPr bwMode="auto">
            <a:xfrm rot="5400000" flipV="1">
              <a:off x="2812" y="1956"/>
              <a:ext cx="363" cy="4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777" name="Line 19"/>
            <p:cNvSpPr>
              <a:spLocks noChangeShapeType="1"/>
            </p:cNvSpPr>
            <p:nvPr/>
          </p:nvSpPr>
          <p:spPr bwMode="auto">
            <a:xfrm>
              <a:off x="2789" y="1843"/>
              <a:ext cx="108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778" name="Line 20"/>
            <p:cNvSpPr>
              <a:spLocks noChangeShapeType="1"/>
            </p:cNvSpPr>
            <p:nvPr/>
          </p:nvSpPr>
          <p:spPr bwMode="auto">
            <a:xfrm>
              <a:off x="3288" y="1389"/>
              <a:ext cx="545" cy="4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779" name="Line 21"/>
            <p:cNvSpPr>
              <a:spLocks noChangeShapeType="1"/>
            </p:cNvSpPr>
            <p:nvPr/>
          </p:nvSpPr>
          <p:spPr bwMode="auto">
            <a:xfrm flipH="1">
              <a:off x="3198" y="1843"/>
              <a:ext cx="635" cy="5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aphicFrame>
          <p:nvGraphicFramePr>
            <p:cNvPr id="32780" name="Object 27"/>
            <p:cNvGraphicFramePr>
              <a:graphicFrameLocks noChangeAspect="1"/>
            </p:cNvGraphicFramePr>
            <p:nvPr/>
          </p:nvGraphicFramePr>
          <p:xfrm>
            <a:off x="3107" y="754"/>
            <a:ext cx="368" cy="5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04" name="Формула" r:id="rId3" imgW="190417" imgH="304668" progId="Equation.3">
                    <p:embed/>
                  </p:oleObj>
                </mc:Choice>
                <mc:Fallback>
                  <p:oleObj name="Формула" r:id="rId3" imgW="190417" imgH="304668" progId="Equation.3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7" y="754"/>
                          <a:ext cx="368" cy="5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81" name="Object 29"/>
            <p:cNvGraphicFramePr>
              <a:graphicFrameLocks noChangeAspect="1"/>
            </p:cNvGraphicFramePr>
            <p:nvPr/>
          </p:nvGraphicFramePr>
          <p:xfrm>
            <a:off x="3050" y="2342"/>
            <a:ext cx="392" cy="5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05" name="Формула" r:id="rId5" imgW="203024" imgH="304536" progId="Equation.3">
                    <p:embed/>
                  </p:oleObj>
                </mc:Choice>
                <mc:Fallback>
                  <p:oleObj name="Формула" r:id="rId5" imgW="203024" imgH="304536" progId="Equation.3">
                    <p:embed/>
                    <p:pic>
                      <p:nvPicPr>
                        <p:cNvPr id="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0" y="2342"/>
                          <a:ext cx="392" cy="5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82" name="Object 30"/>
            <p:cNvGraphicFramePr>
              <a:graphicFrameLocks noChangeAspect="1"/>
            </p:cNvGraphicFramePr>
            <p:nvPr/>
          </p:nvGraphicFramePr>
          <p:xfrm>
            <a:off x="3865" y="1435"/>
            <a:ext cx="294" cy="5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06" name="Формула" r:id="rId7" imgW="152268" imgH="304536" progId="Equation.3">
                    <p:embed/>
                  </p:oleObj>
                </mc:Choice>
                <mc:Fallback>
                  <p:oleObj name="Формула" r:id="rId7" imgW="152268" imgH="304536" progId="Equation.3">
                    <p:embed/>
                    <p:pic>
                      <p:nvPicPr>
                        <p:cNvPr id="0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65" y="1435"/>
                          <a:ext cx="294" cy="5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2774" name="Объект 1"/>
          <p:cNvGraphicFramePr>
            <a:graphicFrameLocks noChangeAspect="1"/>
          </p:cNvGraphicFramePr>
          <p:nvPr/>
        </p:nvGraphicFramePr>
        <p:xfrm>
          <a:off x="3432175" y="4868863"/>
          <a:ext cx="5256213" cy="168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7" name="Формула" r:id="rId9" imgW="1028700" imgH="330200" progId="Equation.3">
                  <p:embed/>
                </p:oleObj>
              </mc:Choice>
              <mc:Fallback>
                <p:oleObj name="Формула" r:id="rId9" imgW="1028700" imgH="330200" progId="Equation.3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2175" y="4868863"/>
                        <a:ext cx="5256213" cy="16859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7F4E8C-50FE-4013-A2A5-0E035CA9ED05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2775" y="260350"/>
            <a:ext cx="3708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Ковалентная связь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79650" y="1131888"/>
            <a:ext cx="7380288" cy="457200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2" algn="ctr" eaLnBrk="1" hangingPunct="1">
              <a:defRPr/>
            </a:pPr>
            <a:r>
              <a:rPr lang="ru-RU" alt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 молекулярных орбиталей (метод МО)</a:t>
            </a: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876425"/>
            <a:ext cx="8661400" cy="436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C75D51-3CFB-4417-841B-BD9462F91323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83113" y="212725"/>
            <a:ext cx="29162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Ионная связь</a:t>
            </a: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1238250"/>
            <a:ext cx="2735262" cy="342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86375" y="3128963"/>
            <a:ext cx="4841875" cy="10144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1916 выдвинул гипотезу, которая легла в основу теории ионной химической связи 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гетеровалентности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6675" y="1160463"/>
            <a:ext cx="5121275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Вальтер </a:t>
            </a:r>
            <a:r>
              <a:rPr lang="ru-RU" sz="2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Коссель</a:t>
            </a:r>
            <a:r>
              <a:rPr lang="ru-RU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(нем. </a:t>
            </a:r>
            <a:r>
              <a:rPr lang="ru-RU" sz="2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Walther</a:t>
            </a:r>
            <a:r>
              <a:rPr lang="ru-RU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Kossel</a:t>
            </a:r>
            <a:r>
              <a:rPr lang="ru-RU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(4 января 1888 — 22 мая 1956)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9648C4-3CE4-4B93-BEBF-B71A237B1E58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34819" name="Rectangle 7"/>
          <p:cNvSpPr>
            <a:spLocks noGrp="1"/>
          </p:cNvSpPr>
          <p:nvPr>
            <p:ph type="body" sz="half" idx="2"/>
          </p:nvPr>
        </p:nvSpPr>
        <p:spPr>
          <a:xfrm>
            <a:off x="6383338" y="1225550"/>
            <a:ext cx="4038600" cy="5130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smtClean="0">
                <a:latin typeface="Times New Roman" panose="02020603050405020304" pitchFamily="18" charset="0"/>
              </a:rPr>
              <a:t>МО, для которой характерно увеличение электронной плотности в пространстве между ядрами, соответствует более низкой энергии. Заполнение этой МО электронами приводит к повышению устойчивости системы. Такую МО обычно характеризуют как связывающую: наличие на ней электронов приводит к усилению связывания между атомами.</a:t>
            </a:r>
          </a:p>
          <a:p>
            <a:pPr>
              <a:lnSpc>
                <a:spcPct val="80000"/>
              </a:lnSpc>
            </a:pPr>
            <a:endParaRPr lang="ru-RU" altLang="ru-RU" sz="2400" smtClean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741363"/>
            <a:ext cx="4097338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68538" y="188913"/>
            <a:ext cx="7380287" cy="457200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2" algn="ctr" eaLnBrk="1" hangingPunct="1"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 молекулярных орбиталей (метод МО)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3F8AE6-4E30-44C4-BCEE-DCFDDA7C29B5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7825" y="111125"/>
            <a:ext cx="3708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Ковалентная связь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51088" y="801688"/>
            <a:ext cx="7380287" cy="457200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2" algn="ctr" eaLnBrk="1" hangingPunct="1"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 молекулярных орбиталей (метод МО)</a:t>
            </a:r>
          </a:p>
        </p:txBody>
      </p:sp>
      <p:sp>
        <p:nvSpPr>
          <p:cNvPr id="35845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5847" name="Rectangle 8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5848" name="Rectangle 15"/>
          <p:cNvSpPr>
            <a:spLocks noGrp="1"/>
          </p:cNvSpPr>
          <p:nvPr>
            <p:ph type="body" sz="half" idx="4294967295"/>
          </p:nvPr>
        </p:nvSpPr>
        <p:spPr>
          <a:xfrm>
            <a:off x="1616075" y="1644650"/>
            <a:ext cx="4038600" cy="4525963"/>
          </a:xfrm>
        </p:spPr>
        <p:txBody>
          <a:bodyPr/>
          <a:lstStyle/>
          <a:p>
            <a:r>
              <a:rPr lang="ru-RU" altLang="ru-RU" sz="2800" smtClean="0">
                <a:latin typeface="Times New Roman" panose="02020603050405020304" pitchFamily="18" charset="0"/>
              </a:rPr>
              <a:t>МО, характеризующаяся узловой плоскостью в пространстве между ядрами, в которой электронная плотность обращается в нуль, носит название разрыхляющей. </a:t>
            </a:r>
          </a:p>
        </p:txBody>
      </p:sp>
      <p:pic>
        <p:nvPicPr>
          <p:cNvPr id="35849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8" y="1458913"/>
            <a:ext cx="4830762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ADEB9E-73A2-4450-B26B-25AD272B2276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412875"/>
            <a:ext cx="6394450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52900" y="188913"/>
            <a:ext cx="3708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Ковалентная связь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16163" y="796925"/>
            <a:ext cx="7380287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 eaLnBrk="1" hangingPunct="1">
              <a:tabLst>
                <a:tab pos="685800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 молекулярных орбиталей(метод МО)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932014-8380-43C5-9066-86FC889B50FD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598613"/>
            <a:ext cx="5237163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1573213"/>
            <a:ext cx="4740275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24363" y="258763"/>
            <a:ext cx="3708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Ковалентная связь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11413" y="849313"/>
            <a:ext cx="7380287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 eaLnBrk="1" hangingPunct="1">
              <a:tabLst>
                <a:tab pos="685800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 молекулярных орбиталей(метод МО)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57438" y="5692775"/>
            <a:ext cx="406082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Порядок связи (кратность):</a:t>
            </a:r>
          </a:p>
        </p:txBody>
      </p:sp>
      <p:graphicFrame>
        <p:nvGraphicFramePr>
          <p:cNvPr id="37896" name="Объект 2"/>
          <p:cNvGraphicFramePr>
            <a:graphicFrameLocks noChangeAspect="1"/>
          </p:cNvGraphicFramePr>
          <p:nvPr/>
        </p:nvGraphicFramePr>
        <p:xfrm>
          <a:off x="6816725" y="5373688"/>
          <a:ext cx="2336800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9" name="Equation" r:id="rId5" imgW="889000" imgH="419100" progId="Equation.3">
                  <p:embed/>
                </p:oleObj>
              </mc:Choice>
              <mc:Fallback>
                <p:oleObj name="Equation" r:id="rId5" imgW="889000" imgH="419100" progId="Equation.3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6725" y="5373688"/>
                        <a:ext cx="2336800" cy="109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1D50D7-87EA-4318-A360-AADE60EFC7E4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03388" y="0"/>
            <a:ext cx="8893175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Донской государственный технический университет</a:t>
            </a:r>
            <a:br>
              <a:rPr 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Кафедра «Химия»</a:t>
            </a:r>
            <a:br>
              <a:rPr 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________________________________________________________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6" name="Picture 4" descr="Logo dstu(конечный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80963"/>
            <a:ext cx="93821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341438"/>
            <a:ext cx="6983413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81F3CD9-D686-4E1A-8379-519CE87C48E7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3512" y="332656"/>
            <a:ext cx="48244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Металлическая связь</a:t>
            </a:r>
          </a:p>
        </p:txBody>
      </p:sp>
      <p:pic>
        <p:nvPicPr>
          <p:cNvPr id="3994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294" y="1452718"/>
            <a:ext cx="4024696" cy="439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3" name="Rectangle 21"/>
          <p:cNvSpPr>
            <a:spLocks noChangeArrowheads="1"/>
          </p:cNvSpPr>
          <p:nvPr/>
        </p:nvSpPr>
        <p:spPr bwMode="auto">
          <a:xfrm>
            <a:off x="911424" y="1241039"/>
            <a:ext cx="5905624" cy="511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</a:rPr>
              <a:t>Металлическая связь - химическая связь, обусловленная наличием большого количества несвязанных с ядрами подвижных электронов. Единая система электронов в металлических веществах называется электронным газом. Металл можно представить в виде остова из положительных ионов, погруженного в электронный газ, который компенсирует силы взаимного отталкивания положительных ионов.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</a:rPr>
              <a:t>Электронный газ может свободно двигаться через решетку, состоящую из ионов металла.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EA0072-5AF8-430C-8A55-E936578081C6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9736" y="169377"/>
            <a:ext cx="48244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Водородная связь</a:t>
            </a:r>
          </a:p>
        </p:txBody>
      </p:sp>
      <p:pic>
        <p:nvPicPr>
          <p:cNvPr id="4096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857853"/>
            <a:ext cx="4234333" cy="42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16113"/>
            <a:ext cx="3816350" cy="41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8" name="Rectangle 11"/>
          <p:cNvSpPr>
            <a:spLocks noChangeArrowheads="1"/>
          </p:cNvSpPr>
          <p:nvPr/>
        </p:nvSpPr>
        <p:spPr bwMode="auto">
          <a:xfrm>
            <a:off x="551384" y="980902"/>
            <a:ext cx="115212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</a:rPr>
              <a:t>Водородная связь обусловлена электростатическим притяжением атома водорода (несущим положительный заряд δ+) к атому электроотрицательного элемента, имеющего отрицательный заряд δ−.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63DC59-1F8D-4E53-BD0D-83DF0606DE0E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412875"/>
            <a:ext cx="7848600" cy="333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31950" y="5516563"/>
            <a:ext cx="90360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dirty="0">
                <a:cs typeface="Arial" charset="0"/>
              </a:rPr>
              <a:t>              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о-салициловый альдегид 	  п –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гидроксибензальдегид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E49893-2235-4EEE-AEA9-3207E90D01AD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>
          <a:xfrm>
            <a:off x="1930400" y="388938"/>
            <a:ext cx="8229600" cy="4784725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ru-RU" altLang="ru-RU" sz="2800" b="1" smtClean="0">
                <a:latin typeface="Times New Roman" panose="02020603050405020304" pitchFamily="18" charset="0"/>
              </a:rPr>
              <a:t>Аномалии свойств, обусловленные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altLang="ru-RU" sz="2800" b="1" smtClean="0">
                <a:latin typeface="Times New Roman" panose="02020603050405020304" pitchFamily="18" charset="0"/>
              </a:rPr>
              <a:t>наличием водородной связи</a:t>
            </a:r>
          </a:p>
          <a:p>
            <a:endParaRPr lang="ru-RU" altLang="ru-RU" sz="2800" smtClean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2276475"/>
            <a:ext cx="7416800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2781300"/>
            <a:ext cx="386238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BC92FF-F942-4FE5-BF35-C934FD758B4D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3188" y="166688"/>
            <a:ext cx="48244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Силы Ван-дер-Ваальса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835025"/>
            <a:ext cx="2359025" cy="33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52413" y="4446588"/>
            <a:ext cx="4572001" cy="7016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Ян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Дидерик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Ван-дер-Ваа́льс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(23 ноября 1837 — 8 марта 1923)</a:t>
            </a:r>
          </a:p>
        </p:txBody>
      </p:sp>
      <p:graphicFrame>
        <p:nvGraphicFramePr>
          <p:cNvPr id="45062" name="Объект 18"/>
          <p:cNvGraphicFramePr>
            <a:graphicFrameLocks noChangeAspect="1"/>
          </p:cNvGraphicFramePr>
          <p:nvPr/>
        </p:nvGraphicFramePr>
        <p:xfrm>
          <a:off x="8328025" y="2060575"/>
          <a:ext cx="204470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3" name="Equation" r:id="rId4" imgW="863225" imgH="418918" progId="Equation.3">
                  <p:embed/>
                </p:oleObj>
              </mc:Choice>
              <mc:Fallback>
                <p:oleObj name="Equation" r:id="rId4" imgW="863225" imgH="418918" progId="Equation.3">
                  <p:embed/>
                  <p:pic>
                    <p:nvPicPr>
                      <p:cNvPr id="0" name="Объект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8025" y="2060575"/>
                        <a:ext cx="2044700" cy="99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3" name="Объект 19"/>
          <p:cNvGraphicFramePr>
            <a:graphicFrameLocks noChangeAspect="1"/>
          </p:cNvGraphicFramePr>
          <p:nvPr/>
        </p:nvGraphicFramePr>
        <p:xfrm>
          <a:off x="8328025" y="3429000"/>
          <a:ext cx="1974850" cy="105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4" name="Equation" r:id="rId6" imgW="787400" imgH="419100" progId="Equation.3">
                  <p:embed/>
                </p:oleObj>
              </mc:Choice>
              <mc:Fallback>
                <p:oleObj name="Equation" r:id="rId6" imgW="787400" imgH="419100" progId="Equation.3">
                  <p:embed/>
                  <p:pic>
                    <p:nvPicPr>
                      <p:cNvPr id="0" name="Объект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8025" y="3429000"/>
                        <a:ext cx="1974850" cy="1055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4" name="Объект 20"/>
          <p:cNvGraphicFramePr>
            <a:graphicFrameLocks noChangeAspect="1"/>
          </p:cNvGraphicFramePr>
          <p:nvPr/>
        </p:nvGraphicFramePr>
        <p:xfrm>
          <a:off x="8401050" y="4797425"/>
          <a:ext cx="2051050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5" name="Equation" r:id="rId8" imgW="901309" imgH="418918" progId="Equation.3">
                  <p:embed/>
                </p:oleObj>
              </mc:Choice>
              <mc:Fallback>
                <p:oleObj name="Equation" r:id="rId8" imgW="901309" imgH="418918" progId="Equation.3">
                  <p:embed/>
                  <p:pic>
                    <p:nvPicPr>
                      <p:cNvPr id="0" name="Объект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1050" y="4797425"/>
                        <a:ext cx="2051050" cy="957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5" name="Rectangle 22"/>
          <p:cNvSpPr>
            <a:spLocks noChangeArrowheads="1"/>
          </p:cNvSpPr>
          <p:nvPr/>
        </p:nvSpPr>
        <p:spPr bwMode="auto">
          <a:xfrm>
            <a:off x="5334000" y="90488"/>
            <a:ext cx="1524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191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191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191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19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19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19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19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19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19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200">
                <a:cs typeface="Times New Roman" panose="02020603050405020304" pitchFamily="18" charset="0"/>
              </a:rPr>
              <a:t>                                      </a:t>
            </a:r>
            <a:endParaRPr lang="ru-RU" altLang="ru-RU" sz="1800"/>
          </a:p>
        </p:txBody>
      </p:sp>
      <p:pic>
        <p:nvPicPr>
          <p:cNvPr id="45066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773238"/>
            <a:ext cx="3962400" cy="44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7229CB-5C97-4FE4-BAC4-444616B4986E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 b="1" i="1" smtClean="0">
                <a:latin typeface="Arial" panose="020B0604020202020204" pitchFamily="34" charset="0"/>
              </a:rPr>
              <a:t>Ионная связь</a:t>
            </a:r>
            <a:r>
              <a:rPr lang="ru-RU" altLang="ru-RU" sz="2400" smtClean="0">
                <a:latin typeface="Arial" panose="020B0604020202020204" pitchFamily="34" charset="0"/>
              </a:rPr>
              <a:t> – частный случай ковалентной, когда образовавшаяся электронная пара полностью принадлежит более электроотрицательному атому, становящемуся анионом. Соединения с такой связью можно описывать в электростатическом приближении, считая ионную связь обусловленной притяжением положительных и отрицательных ионов. Взаимодействие ионов противоположного знака не зависит от направления, а кулоновские силы не обладают свойством насыщенности.</a:t>
            </a:r>
            <a:r>
              <a:rPr lang="ru-RU" altLang="ru-RU" sz="24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D2B31F-073C-471D-95D4-75DB5DC07F11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pic>
        <p:nvPicPr>
          <p:cNvPr id="46083" name="Picture 10" descr="Ориентационное взаимодействие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4794250"/>
            <a:ext cx="28575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13"/>
          <p:cNvSpPr>
            <a:spLocks noGrp="1"/>
          </p:cNvSpPr>
          <p:nvPr>
            <p:ph type="body" idx="1"/>
          </p:nvPr>
        </p:nvSpPr>
        <p:spPr>
          <a:xfrm>
            <a:off x="609600" y="549275"/>
            <a:ext cx="10972800" cy="45259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ru-RU" b="1" smtClean="0">
                <a:latin typeface="Arial" panose="020B0604020202020204" pitchFamily="34" charset="0"/>
              </a:rPr>
              <a:t>      </a:t>
            </a:r>
            <a:r>
              <a:rPr lang="ru-RU" altLang="ru-RU" b="1" smtClean="0">
                <a:latin typeface="Times New Roman" panose="02020603050405020304" pitchFamily="18" charset="0"/>
              </a:rPr>
              <a:t>Ориентационное взаимодействие</a:t>
            </a:r>
          </a:p>
          <a:p>
            <a:r>
              <a:rPr lang="ru-RU" altLang="ru-RU" sz="2400" smtClean="0">
                <a:latin typeface="Times New Roman" panose="02020603050405020304" pitchFamily="18" charset="0"/>
              </a:rPr>
              <a:t>Полярные молекулы, в которых центры тяжести положительного и отрицательного зарядов не совпадают, например HCl, H</a:t>
            </a:r>
            <a:r>
              <a:rPr lang="ru-RU" altLang="ru-RU" sz="2400" baseline="-25000" smtClean="0">
                <a:latin typeface="Times New Roman" panose="02020603050405020304" pitchFamily="18" charset="0"/>
              </a:rPr>
              <a:t>2</a:t>
            </a:r>
            <a:r>
              <a:rPr lang="ru-RU" altLang="ru-RU" sz="2400" smtClean="0">
                <a:latin typeface="Times New Roman" panose="02020603050405020304" pitchFamily="18" charset="0"/>
              </a:rPr>
              <a:t>O, NH</a:t>
            </a:r>
            <a:r>
              <a:rPr lang="ru-RU" altLang="ru-RU" sz="2400" baseline="-25000" smtClean="0">
                <a:latin typeface="Times New Roman" panose="02020603050405020304" pitchFamily="18" charset="0"/>
              </a:rPr>
              <a:t>3</a:t>
            </a:r>
            <a:r>
              <a:rPr lang="ru-RU" altLang="ru-RU" sz="2400" smtClean="0">
                <a:latin typeface="Times New Roman" panose="02020603050405020304" pitchFamily="18" charset="0"/>
              </a:rPr>
              <a:t>, ориентируются таким образом, чтобы рядом находились концы с противоположными зарядами. Между ними возникает притяжение</a:t>
            </a:r>
            <a:r>
              <a:rPr lang="ru-RU" altLang="ru-RU" smtClean="0">
                <a:latin typeface="Times New Roman" panose="02020603050405020304" pitchFamily="18" charset="0"/>
              </a:rPr>
              <a:t>.</a:t>
            </a:r>
          </a:p>
          <a:p>
            <a:endParaRPr lang="ru-RU" altLang="ru-RU" smtClean="0">
              <a:latin typeface="Times New Roman" panose="02020603050405020304" pitchFamily="18" charset="0"/>
            </a:endParaRPr>
          </a:p>
          <a:p>
            <a:endParaRPr lang="ru-RU" altLang="ru-RU" smtClean="0">
              <a:latin typeface="Arial" panose="020B0604020202020204" pitchFamily="34" charset="0"/>
            </a:endParaRPr>
          </a:p>
        </p:txBody>
      </p:sp>
      <p:pic>
        <p:nvPicPr>
          <p:cNvPr id="46085" name="Picture 14" descr="Ориентационное взаимодейств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5" y="4554538"/>
            <a:ext cx="4248150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BF304C-6ECA-4338-A5FF-AA8DD3DA7521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>
          <a:xfrm>
            <a:off x="1703512" y="620688"/>
            <a:ext cx="8507288" cy="5505475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ru-RU" b="1" dirty="0" smtClean="0">
                <a:latin typeface="Times New Roman" panose="02020603050405020304" pitchFamily="18" charset="0"/>
              </a:rPr>
              <a:t>             </a:t>
            </a:r>
            <a:r>
              <a:rPr lang="ru-RU" altLang="ru-RU" sz="3600" b="1" dirty="0" smtClean="0">
                <a:latin typeface="Times New Roman" panose="02020603050405020304" pitchFamily="18" charset="0"/>
              </a:rPr>
              <a:t>Индукционное взаимодействие</a:t>
            </a:r>
          </a:p>
          <a:p>
            <a:r>
              <a:rPr lang="ru-RU" altLang="ru-RU" sz="2400" dirty="0" smtClean="0">
                <a:latin typeface="Times New Roman" panose="02020603050405020304" pitchFamily="18" charset="0"/>
              </a:rPr>
              <a:t>Осуществляется за счет сил, действующих между полярной и неполярной молекулами. Полярная  молекула за счет постоянного электрического момента диполя создает электрическое поле, которое поляризует неполярную молекулу, что приводит к появлению у нее наведенного электрического момента диполя.</a:t>
            </a:r>
          </a:p>
        </p:txBody>
      </p:sp>
      <p:pic>
        <p:nvPicPr>
          <p:cNvPr id="47108" name="Picture 5" descr="Индукционное взаимодейств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4508500"/>
            <a:ext cx="2735263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49FCA9-7F9C-454F-BD18-6FAC41F281B3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>
          <a:xfrm>
            <a:off x="479425" y="476250"/>
            <a:ext cx="11377613" cy="4784725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ru-RU" altLang="ru-RU" b="1" smtClean="0">
                <a:latin typeface="Arial" panose="020B0604020202020204" pitchFamily="34" charset="0"/>
              </a:rPr>
              <a:t> </a:t>
            </a:r>
            <a:r>
              <a:rPr lang="ru-RU" altLang="ru-RU" b="1" smtClean="0">
                <a:latin typeface="Times New Roman" panose="02020603050405020304" pitchFamily="18" charset="0"/>
              </a:rPr>
              <a:t>Дисперсионное взаимодействие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2400" smtClean="0">
                <a:latin typeface="Times New Roman" panose="02020603050405020304" pitchFamily="18" charset="0"/>
              </a:rPr>
              <a:t>     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ru-RU" altLang="ru-RU" sz="2400" smtClean="0">
                <a:latin typeface="Times New Roman" panose="02020603050405020304" pitchFamily="18" charset="0"/>
              </a:rPr>
              <a:t>     Имеет место между неполярными молекулами. У сблизившихся неполярных молекул могут возникнуть из-за быстрого перемещения электронов в МО мгновенные диполи, которые индуцируют диполи в других неполярных молекулах.</a:t>
            </a:r>
          </a:p>
          <a:p>
            <a:pPr>
              <a:buFont typeface="Arial" panose="020B0604020202020204" pitchFamily="34" charset="0"/>
              <a:buNone/>
            </a:pPr>
            <a:endParaRPr lang="ru-RU" altLang="ru-RU" sz="2000" b="1" smtClean="0">
              <a:latin typeface="Arial" panose="020B0604020202020204" pitchFamily="34" charset="0"/>
            </a:endParaRPr>
          </a:p>
          <a:p>
            <a:endParaRPr lang="ru-RU" altLang="ru-RU" sz="2000" smtClean="0"/>
          </a:p>
        </p:txBody>
      </p:sp>
      <p:pic>
        <p:nvPicPr>
          <p:cNvPr id="48132" name="Picture 5" descr="Дисперсионное взоимодейств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181475"/>
            <a:ext cx="28067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8" descr="https://www.chm.bris.ac.uk/webprojects2003/swinerd/images/london%20anim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3497263"/>
            <a:ext cx="33813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-90488"/>
            <a:ext cx="11526838" cy="1090613"/>
          </a:xfrm>
        </p:spPr>
        <p:txBody>
          <a:bodyPr anchor="ctr">
            <a:normAutofit/>
          </a:bodyPr>
          <a:lstStyle/>
          <a:p>
            <a:pPr algn="ctr"/>
            <a:r>
              <a:rPr lang="ru-RU" altLang="ru-RU" sz="3200" cap="none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КРИСТАЛЛ – РАВНОВЕСНАЯ ФОРМА ТВЕРДОГО ТЕЛА</a:t>
            </a:r>
          </a:p>
        </p:txBody>
      </p:sp>
      <p:sp>
        <p:nvSpPr>
          <p:cNvPr id="49155" name="Текст 2"/>
          <p:cNvSpPr>
            <a:spLocks noGrp="1"/>
          </p:cNvSpPr>
          <p:nvPr>
            <p:ph type="body" idx="1"/>
          </p:nvPr>
        </p:nvSpPr>
        <p:spPr>
          <a:xfrm>
            <a:off x="109538" y="885825"/>
            <a:ext cx="4619625" cy="473075"/>
          </a:xfrm>
        </p:spPr>
        <p:txBody>
          <a:bodyPr/>
          <a:lstStyle/>
          <a:p>
            <a:r>
              <a:rPr lang="ru-RU" altLang="ru-RU" sz="2900" smtClean="0">
                <a:solidFill>
                  <a:schemeClr val="tx2"/>
                </a:solidFill>
                <a:cs typeface="Times New Roman" panose="02020603050405020304" pitchFamily="18" charset="0"/>
              </a:rPr>
              <a:t>Признаки равновесности:</a:t>
            </a:r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EB1DF08-035D-4A90-A589-D86BEA32627A}" type="slidenum">
              <a:rPr lang="ru-RU" altLang="ru-RU" smtClean="0">
                <a:solidFill>
                  <a:srgbClr val="898989"/>
                </a:solidFill>
              </a:rPr>
              <a:pPr/>
              <a:t>43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2488" y="5762625"/>
            <a:ext cx="3008312" cy="200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700" dirty="0">
                <a:solidFill>
                  <a:schemeClr val="bg1">
                    <a:lumMod val="50000"/>
                  </a:schemeClr>
                </a:solidFill>
              </a:rPr>
              <a:t>https://www.crystalsgems.com/aquamarine-stone-of-courage-and-stability/</a:t>
            </a:r>
          </a:p>
        </p:txBody>
      </p:sp>
      <p:pic>
        <p:nvPicPr>
          <p:cNvPr id="49158" name="Picture 4" descr="https://i.pinimg.com/564x/14/be/a5/14bea5c7ede7606ad02c26ff0e4cf0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1358900"/>
            <a:ext cx="2933700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Прямоугольник 8"/>
          <p:cNvSpPr>
            <a:spLocks noChangeArrowheads="1"/>
          </p:cNvSpPr>
          <p:nvPr/>
        </p:nvSpPr>
        <p:spPr bwMode="auto">
          <a:xfrm>
            <a:off x="3903663" y="263207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729163" y="952500"/>
            <a:ext cx="7302500" cy="17843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наличие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естественной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огранки;</a:t>
            </a:r>
            <a:endParaRPr lang="ru-RU" sz="2200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упорядоченное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расположение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атомов;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наличие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определенных специфических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свойств (однородность; </a:t>
            </a:r>
            <a:r>
              <a:rPr lang="ru-RU" sz="2200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изотропность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или </a:t>
            </a:r>
            <a:r>
              <a:rPr lang="ru-RU" sz="2200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анизотропность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;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симметрия)</a:t>
            </a:r>
            <a:endParaRPr lang="ru-RU" sz="2200" dirty="0">
              <a:solidFill>
                <a:schemeClr val="tx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49161" name="Picture 12" descr="Crystal structures of materials with highly anisotropic thermal... | 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2997200"/>
            <a:ext cx="68580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2" name="Прямоугольник 10"/>
          <p:cNvSpPr>
            <a:spLocks noChangeArrowheads="1"/>
          </p:cNvSpPr>
          <p:nvPr/>
        </p:nvSpPr>
        <p:spPr bwMode="auto">
          <a:xfrm>
            <a:off x="5849938" y="5456238"/>
            <a:ext cx="5521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/>
              <a:t>Модели анизотропных кристаллов: цинка, графита, кальцита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502650" y="5770563"/>
            <a:ext cx="3398838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Romao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, C. P. (2017). Origins of anisotropic thermal expansion in flexible materials. </a:t>
            </a:r>
            <a:r>
              <a:rPr lang="en-US" sz="9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arXiv</a:t>
            </a:r>
            <a:r>
              <a:rPr lang="en-US" sz="9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preprint arXiv:1707.07705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.</a:t>
            </a:r>
            <a:endParaRPr lang="ru-RU" sz="9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250" y="107950"/>
            <a:ext cx="10515600" cy="693738"/>
          </a:xfrm>
        </p:spPr>
        <p:txBody>
          <a:bodyPr anchor="ctr">
            <a:normAutofit/>
          </a:bodyPr>
          <a:lstStyle/>
          <a:p>
            <a:pPr algn="ctr"/>
            <a:r>
              <a:rPr lang="ru-RU" altLang="ru-RU" sz="3200" cap="none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ХАРАКТЕРНЫЕ ПРИЗНАКИ КРИСТАЛЛИЧНОСТИ: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638" y="5454650"/>
            <a:ext cx="11718925" cy="1084263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ru-RU" i="1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Дальний </a:t>
            </a:r>
            <a:r>
              <a:rPr lang="ru-RU" i="1" dirty="0">
                <a:solidFill>
                  <a:schemeClr val="tx2"/>
                </a:solidFill>
                <a:cs typeface="Times New Roman" panose="02020603050405020304" pitchFamily="18" charset="0"/>
              </a:rPr>
              <a:t>порядок </a:t>
            </a:r>
            <a:r>
              <a:rPr lang="ru-RU" dirty="0">
                <a:solidFill>
                  <a:schemeClr val="tx2"/>
                </a:solidFill>
                <a:cs typeface="Times New Roman" panose="02020603050405020304" pitchFamily="18" charset="0"/>
              </a:rPr>
              <a:t>– геометрическое соответствие по форме, размеру и ориентации элементарных ячеек в любых, в том числе удаленных друг от друга, областях одного кристалла по всему его </a:t>
            </a:r>
            <a:r>
              <a:rPr lang="ru-RU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объему</a:t>
            </a:r>
            <a:endParaRPr lang="ru-RU" sz="1800" dirty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89069F9-7B78-427A-A1C2-F56C67B7E2DD}" type="slidenum">
              <a:rPr lang="ru-RU" altLang="ru-RU" smtClean="0">
                <a:solidFill>
                  <a:srgbClr val="898989"/>
                </a:solidFill>
              </a:rPr>
              <a:pPr/>
              <a:t>44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pic>
        <p:nvPicPr>
          <p:cNvPr id="50181" name="Picture 2" descr="Doc: Crystal Lattice and Unit cells Class 12 Notes | EduRe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689225"/>
            <a:ext cx="4759325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Прямоугольник 7"/>
          <p:cNvSpPr>
            <a:spLocks noChangeArrowheads="1"/>
          </p:cNvSpPr>
          <p:nvPr/>
        </p:nvSpPr>
        <p:spPr bwMode="auto">
          <a:xfrm>
            <a:off x="344488" y="971550"/>
            <a:ext cx="11156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altLang="ru-RU" sz="2400">
                <a:solidFill>
                  <a:schemeClr val="tx2"/>
                </a:solidFill>
                <a:cs typeface="Times New Roman" panose="02020603050405020304" pitchFamily="18" charset="0"/>
              </a:rPr>
              <a:t>Атомы занимают определённые, строго фиксированные позиции в элементарной ячейке;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>
                <a:solidFill>
                  <a:schemeClr val="tx2"/>
                </a:solidFill>
                <a:cs typeface="Times New Roman" panose="02020603050405020304" pitchFamily="18" charset="0"/>
              </a:rPr>
              <a:t>Наличие дальнего порядка</a:t>
            </a:r>
            <a:endParaRPr lang="ru-RU" altLang="ru-RU" sz="2400"/>
          </a:p>
        </p:txBody>
      </p:sp>
      <p:pic>
        <p:nvPicPr>
          <p:cNvPr id="50183" name="Picture 4" descr="EDUCATION BLOG: 2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2171700"/>
            <a:ext cx="67437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4344988"/>
            <a:ext cx="11718925" cy="1868487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ru-RU" i="1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Дальний </a:t>
            </a:r>
            <a:r>
              <a:rPr lang="ru-RU" i="1" dirty="0">
                <a:solidFill>
                  <a:schemeClr val="tx2"/>
                </a:solidFill>
                <a:cs typeface="Times New Roman" panose="02020603050405020304" pitchFamily="18" charset="0"/>
              </a:rPr>
              <a:t>порядок </a:t>
            </a:r>
            <a:r>
              <a:rPr lang="ru-RU" dirty="0">
                <a:solidFill>
                  <a:schemeClr val="tx2"/>
                </a:solidFill>
                <a:cs typeface="Times New Roman" panose="02020603050405020304" pitchFamily="18" charset="0"/>
              </a:rPr>
              <a:t>– геометрическое соответствие по форме, размеру и ориентации элементарных ячеек в любых, в том числе удаленных друг от друга, областях одного кристалла по всему его </a:t>
            </a:r>
            <a:r>
              <a:rPr lang="ru-RU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объему</a:t>
            </a:r>
            <a:endParaRPr lang="ru-RU" sz="1800" dirty="0"/>
          </a:p>
        </p:txBody>
      </p:sp>
      <p:sp>
        <p:nvSpPr>
          <p:cNvPr id="51203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80F0ABB-D7FE-4F37-BCBD-689B477604A6}" type="slidenum">
              <a:rPr lang="ru-RU" altLang="ru-RU" smtClean="0">
                <a:solidFill>
                  <a:srgbClr val="898989"/>
                </a:solidFill>
              </a:rPr>
              <a:pPr/>
              <a:t>45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sp>
        <p:nvSpPr>
          <p:cNvPr id="51204" name="Прямоугольник 7"/>
          <p:cNvSpPr>
            <a:spLocks noChangeArrowheads="1"/>
          </p:cNvSpPr>
          <p:nvPr/>
        </p:nvSpPr>
        <p:spPr bwMode="auto">
          <a:xfrm>
            <a:off x="7075488" y="1898650"/>
            <a:ext cx="52403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altLang="ru-RU" sz="2400">
                <a:solidFill>
                  <a:schemeClr val="tx2"/>
                </a:solidFill>
                <a:cs typeface="Times New Roman" panose="02020603050405020304" pitchFamily="18" charset="0"/>
              </a:rPr>
              <a:t>Атомы занимают определённые, строго фиксированные позиции в элементарной ячейке;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altLang="ru-RU" sz="24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>
                <a:solidFill>
                  <a:schemeClr val="tx2"/>
                </a:solidFill>
                <a:cs typeface="Times New Roman" panose="02020603050405020304" pitchFamily="18" charset="0"/>
              </a:rPr>
              <a:t>Наличие дальнего порядка</a:t>
            </a:r>
            <a:endParaRPr lang="ru-RU" altLang="ru-RU" sz="2400"/>
          </a:p>
        </p:txBody>
      </p:sp>
      <p:pic>
        <p:nvPicPr>
          <p:cNvPr id="51205" name="Picture 2" descr="EDUCATION BLOG: 2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1392238"/>
            <a:ext cx="67437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250" y="107950"/>
            <a:ext cx="10515600" cy="693738"/>
          </a:xfrm>
        </p:spPr>
        <p:txBody>
          <a:bodyPr anchor="ctr">
            <a:normAutofit/>
          </a:bodyPr>
          <a:lstStyle/>
          <a:p>
            <a:pPr algn="ctr"/>
            <a:r>
              <a:rPr lang="ru-RU" altLang="ru-RU" sz="3200" cap="none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ХАРАКТЕРНЫЕ ПРИЗНАКИ КРИСТАЛЛИЧНОСТИ: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Текст 2"/>
          <p:cNvSpPr>
            <a:spLocks noGrp="1"/>
          </p:cNvSpPr>
          <p:nvPr>
            <p:ph type="body" idx="1"/>
          </p:nvPr>
        </p:nvSpPr>
        <p:spPr>
          <a:xfrm>
            <a:off x="736600" y="5705475"/>
            <a:ext cx="11107738" cy="1301750"/>
          </a:xfrm>
        </p:spPr>
        <p:txBody>
          <a:bodyPr/>
          <a:lstStyle/>
          <a:p>
            <a:pPr algn="just"/>
            <a:r>
              <a:rPr lang="ru-RU" altLang="ru-RU" sz="2800" smtClean="0">
                <a:solidFill>
                  <a:schemeClr val="tx2"/>
                </a:solidFill>
                <a:cs typeface="Times New Roman" panose="02020603050405020304" pitchFamily="18" charset="0"/>
              </a:rPr>
              <a:t>– повторяющаяся единица объёма кристалла, которая обладает всеми свойствами кристалла и всеми характеристиками симметрии кристалла</a:t>
            </a:r>
          </a:p>
          <a:p>
            <a:pPr algn="just"/>
            <a:endParaRPr lang="ru-RU" altLang="ru-RU" sz="2800" smtClean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algn="just"/>
            <a:endParaRPr lang="ru-RU" altLang="ru-RU" sz="2800" smtClean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algn="just"/>
            <a:endParaRPr lang="ru-RU" altLang="ru-RU" sz="2800" smtClean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18BBE37-9DE5-4F06-903C-85689054CD2B}" type="slidenum">
              <a:rPr lang="ru-RU" altLang="ru-RU" smtClean="0">
                <a:solidFill>
                  <a:srgbClr val="898989"/>
                </a:solidFill>
              </a:rPr>
              <a:pPr/>
              <a:t>46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pic>
        <p:nvPicPr>
          <p:cNvPr id="52228" name="Picture 2" descr="Doc: Crystal Lattice and Unit cells Class 12 Notes | EduRe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63675"/>
            <a:ext cx="587692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50900" y="279400"/>
            <a:ext cx="11241088" cy="5349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3200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ЭЛЕМЕНТАРНАЯ ЯЧЕЙКА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8ABAC8B-AD4B-444B-A2F0-8FB02B685D40}" type="slidenum">
              <a:rPr lang="ru-RU" altLang="ru-RU" smtClean="0">
                <a:solidFill>
                  <a:srgbClr val="898989"/>
                </a:solidFill>
              </a:rPr>
              <a:pPr/>
              <a:t>47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sp>
        <p:nvSpPr>
          <p:cNvPr id="53251" name="Прямоугольник 5"/>
          <p:cNvSpPr>
            <a:spLocks noChangeArrowheads="1"/>
          </p:cNvSpPr>
          <p:nvPr/>
        </p:nvSpPr>
        <p:spPr bwMode="auto">
          <a:xfrm>
            <a:off x="190500" y="5100638"/>
            <a:ext cx="11750675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2800">
                <a:solidFill>
                  <a:schemeClr val="tx2"/>
                </a:solidFill>
                <a:cs typeface="Times New Roman" panose="02020603050405020304" pitchFamily="18" charset="0"/>
              </a:rPr>
              <a:t>– это геометрическое представление расположения частиц в кристалле, воображаемая пространственная сетка с атомами, ионами или молекулами в узлах</a:t>
            </a:r>
          </a:p>
        </p:txBody>
      </p:sp>
      <p:pic>
        <p:nvPicPr>
          <p:cNvPr id="53252" name="Picture 2" descr="Пространственная решёт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0" y="1428750"/>
            <a:ext cx="4033838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0138" y="4681538"/>
            <a:ext cx="301625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http://kristall.86sch5.edusite.ru/p22aa1.html</a:t>
            </a:r>
          </a:p>
        </p:txBody>
      </p:sp>
      <p:sp>
        <p:nvSpPr>
          <p:cNvPr id="53254" name="Прямоугольник 8"/>
          <p:cNvSpPr>
            <a:spLocks noChangeArrowheads="1"/>
          </p:cNvSpPr>
          <p:nvPr/>
        </p:nvSpPr>
        <p:spPr bwMode="auto">
          <a:xfrm>
            <a:off x="4200525" y="4424363"/>
            <a:ext cx="3722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t>Пространственная решётка графита</a:t>
            </a:r>
            <a:endParaRPr lang="ru-RU" alt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50900" y="279400"/>
            <a:ext cx="11241088" cy="5349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3200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ПРОСТРАНСТВЕННАЯ РЕШЕТКА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8FF1CD0-5E69-4254-BF5F-D03224638286}" type="slidenum">
              <a:rPr lang="ru-RU" altLang="ru-RU" smtClean="0">
                <a:solidFill>
                  <a:srgbClr val="898989"/>
                </a:solidFill>
              </a:rPr>
              <a:pPr/>
              <a:t>48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pic>
        <p:nvPicPr>
          <p:cNvPr id="5122" name="Picture 2" descr="Рис.1.3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488" y="2082800"/>
            <a:ext cx="5876925" cy="382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Рис.1.3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69075" y="2120900"/>
            <a:ext cx="4991100" cy="379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Прямоугольник 5"/>
          <p:cNvSpPr>
            <a:spLocks noChangeArrowheads="1"/>
          </p:cNvSpPr>
          <p:nvPr/>
        </p:nvSpPr>
        <p:spPr bwMode="auto">
          <a:xfrm>
            <a:off x="850900" y="1012825"/>
            <a:ext cx="11144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>
                <a:solidFill>
                  <a:srgbClr val="002060"/>
                </a:solidFill>
                <a:cs typeface="Times New Roman" panose="02020603050405020304" pitchFamily="18" charset="0"/>
              </a:rPr>
              <a:t>Всё многообразие кристаллов может быть описано с помощью 14 типов кристаллических решёток (решёток Браве)</a:t>
            </a:r>
            <a:endParaRPr lang="ru-RU" altLang="ru-RU" sz="240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0900" y="279400"/>
            <a:ext cx="11241088" cy="5349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3200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ПРОСТРАНСТВЕННАЯ РЕШЕТКА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Текст 2"/>
          <p:cNvSpPr>
            <a:spLocks noGrp="1"/>
          </p:cNvSpPr>
          <p:nvPr>
            <p:ph type="body" idx="1"/>
          </p:nvPr>
        </p:nvSpPr>
        <p:spPr>
          <a:xfrm>
            <a:off x="954088" y="973138"/>
            <a:ext cx="10515600" cy="969962"/>
          </a:xfrm>
        </p:spPr>
        <p:txBody>
          <a:bodyPr/>
          <a:lstStyle/>
          <a:p>
            <a:pPr algn="ctr"/>
            <a:r>
              <a:rPr lang="ru-RU" altLang="ru-RU" smtClean="0">
                <a:solidFill>
                  <a:schemeClr val="tx2"/>
                </a:solidFill>
                <a:cs typeface="Times New Roman" panose="02020603050405020304" pitchFamily="18" charset="0"/>
              </a:rPr>
              <a:t>В узлах (одинаковых точках) кристаллической решётки могут быть атомы, группы атомов, молекулы, ионы – структурные единицы кристалла</a:t>
            </a:r>
          </a:p>
        </p:txBody>
      </p:sp>
      <p:sp>
        <p:nvSpPr>
          <p:cNvPr id="5529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C58DAD2-C247-4598-B275-CCEBA2875AF7}" type="slidenum">
              <a:rPr lang="ru-RU" altLang="ru-RU" smtClean="0">
                <a:solidFill>
                  <a:srgbClr val="898989"/>
                </a:solidFill>
              </a:rPr>
              <a:pPr/>
              <a:t>49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pic>
        <p:nvPicPr>
          <p:cNvPr id="55300" name="Picture 2" descr="Learn Molecular Lattice- Simple &amp;amp; Giant in 3 minute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46338"/>
            <a:ext cx="336391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82675" y="5491163"/>
            <a:ext cx="2492375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800" dirty="0">
                <a:solidFill>
                  <a:schemeClr val="bg1">
                    <a:lumMod val="65000"/>
                  </a:schemeClr>
                </a:solidFill>
              </a:rPr>
              <a:t>https://www.toppr.com/ask/content/story/amp/molecular-lattice-simple-giant-77353/</a:t>
            </a:r>
          </a:p>
        </p:txBody>
      </p:sp>
      <p:pic>
        <p:nvPicPr>
          <p:cNvPr id="55302" name="Picture 4" descr="Key Difference Between Molecule and Latt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713" y="2392363"/>
            <a:ext cx="297497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142413" y="5491163"/>
            <a:ext cx="2687637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800" dirty="0">
                <a:solidFill>
                  <a:schemeClr val="bg1">
                    <a:lumMod val="65000"/>
                  </a:schemeClr>
                </a:solidFill>
              </a:rPr>
              <a:t>https://www.differencebetween.com/difference-between-molecule-and-vs-lattice/</a:t>
            </a:r>
          </a:p>
        </p:txBody>
      </p:sp>
      <p:pic>
        <p:nvPicPr>
          <p:cNvPr id="55304" name="Picture 6" descr="https://i0.wp.com/cknow.ru/uploads/posts/2017-07/1500919871_icecrystruc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2398713"/>
            <a:ext cx="3178175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324350" y="5491163"/>
            <a:ext cx="3543300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800" dirty="0">
                <a:solidFill>
                  <a:schemeClr val="bg1">
                    <a:lumMod val="65000"/>
                  </a:schemeClr>
                </a:solidFill>
              </a:rPr>
              <a:t>https://chistenkoeschool.ru/en/teologiya/primery-zavisimosti-svoistv-veshchestv-ot-ih-stroeniya-veshchestva-molekulyarnogo/</a:t>
            </a:r>
          </a:p>
        </p:txBody>
      </p:sp>
      <p:sp>
        <p:nvSpPr>
          <p:cNvPr id="55306" name="Прямоугольник 13"/>
          <p:cNvSpPr>
            <a:spLocks noChangeArrowheads="1"/>
          </p:cNvSpPr>
          <p:nvPr/>
        </p:nvSpPr>
        <p:spPr bwMode="auto">
          <a:xfrm>
            <a:off x="344488" y="5091113"/>
            <a:ext cx="3429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/>
              <a:t>Модель кристаллической решетки </a:t>
            </a:r>
            <a:r>
              <a:rPr lang="en-US" altLang="ru-RU" sz="1600"/>
              <a:t>I</a:t>
            </a:r>
            <a:r>
              <a:rPr lang="en-US" altLang="ru-RU" sz="1600" baseline="-25000"/>
              <a:t>2</a:t>
            </a:r>
            <a:endParaRPr lang="ru-RU" altLang="ru-RU" sz="1600" baseline="-25000"/>
          </a:p>
        </p:txBody>
      </p:sp>
      <p:sp>
        <p:nvSpPr>
          <p:cNvPr id="55307" name="Прямоугольник 14"/>
          <p:cNvSpPr>
            <a:spLocks noChangeArrowheads="1"/>
          </p:cNvSpPr>
          <p:nvPr/>
        </p:nvSpPr>
        <p:spPr bwMode="auto">
          <a:xfrm>
            <a:off x="4289425" y="5091113"/>
            <a:ext cx="3687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/>
              <a:t>Модель кристаллической решетки льда</a:t>
            </a:r>
          </a:p>
        </p:txBody>
      </p:sp>
      <p:sp>
        <p:nvSpPr>
          <p:cNvPr id="55308" name="Прямоугольник 15"/>
          <p:cNvSpPr>
            <a:spLocks noChangeArrowheads="1"/>
          </p:cNvSpPr>
          <p:nvPr/>
        </p:nvSpPr>
        <p:spPr bwMode="auto">
          <a:xfrm>
            <a:off x="8304213" y="5122863"/>
            <a:ext cx="37623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/>
              <a:t>Модель кристаллической решетки </a:t>
            </a:r>
            <a:r>
              <a:rPr lang="en-US" altLang="ru-RU" sz="1600"/>
              <a:t>NaCl</a:t>
            </a:r>
            <a:endParaRPr lang="ru-RU" altLang="ru-RU" sz="1600"/>
          </a:p>
        </p:txBody>
      </p:sp>
      <p:sp>
        <p:nvSpPr>
          <p:cNvPr id="17" name="Прямоугольник 16"/>
          <p:cNvSpPr/>
          <p:nvPr/>
        </p:nvSpPr>
        <p:spPr>
          <a:xfrm>
            <a:off x="850900" y="279400"/>
            <a:ext cx="11241088" cy="5349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3200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УЗЛЫ КРИСТАЛЛИЧЕСКОЙ РЕШЕТКИ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DF9EDEE-9295-43A0-9B92-4C24D2684057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9425" y="1484313"/>
            <a:ext cx="7416800" cy="421640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Na+Cl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ru-RU" alt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endParaRPr lang="ru-RU" alt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1.Образование ионов </a:t>
            </a:r>
          </a:p>
          <a:p>
            <a:pPr algn="ctr" eaLnBrk="1" hangingPunct="1">
              <a:defRPr/>
            </a:pPr>
            <a:r>
              <a:rPr lang="ru-RU" alt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ē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 altLang="ru-RU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ctr" eaLnBrk="1" hangingPunct="1">
              <a:defRPr/>
            </a:pPr>
            <a:r>
              <a:rPr lang="ru-RU" alt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ē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ru-RU" altLang="ru-RU" sz="28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altLang="ru-RU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Образование молекулы                                   </a:t>
            </a:r>
          </a:p>
          <a:p>
            <a:pPr algn="ctr" eaLnBrk="1" hangingPunct="1"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altLang="ru-RU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ru-RU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ru-RU" altLang="ru-RU" sz="32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32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endParaRPr lang="ru-RU" alt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ru-RU" alt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ru-RU" alt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altLang="ru-RU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  (1s</a:t>
            </a:r>
            <a:r>
              <a:rPr lang="en-US" altLang="ru-RU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2s</a:t>
            </a:r>
            <a:r>
              <a:rPr lang="en-US" altLang="ru-RU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2p</a:t>
            </a:r>
            <a:r>
              <a:rPr lang="en-US" altLang="ru-RU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3s</a:t>
            </a:r>
            <a:r>
              <a:rPr lang="en-US" altLang="ru-RU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- ē = </a:t>
            </a:r>
            <a:r>
              <a:rPr lang="en-US" altLang="ru-RU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ru-RU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(1s</a:t>
            </a:r>
            <a:r>
              <a:rPr lang="en-US" altLang="ru-RU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2s</a:t>
            </a:r>
            <a:r>
              <a:rPr lang="en-US" altLang="ru-RU" sz="2400" b="1" u="sng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2p</a:t>
            </a:r>
            <a:r>
              <a:rPr lang="en-US" altLang="ru-RU" sz="2400" b="1" u="sng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altLang="ru-RU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   (1s</a:t>
            </a:r>
            <a:r>
              <a:rPr lang="en-US" altLang="ru-RU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2s</a:t>
            </a:r>
            <a:r>
              <a:rPr lang="en-US" altLang="ru-RU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2p</a:t>
            </a:r>
            <a:r>
              <a:rPr lang="en-US" altLang="ru-RU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3s</a:t>
            </a:r>
            <a:r>
              <a:rPr lang="en-US" altLang="ru-RU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3p</a:t>
            </a:r>
            <a:r>
              <a:rPr lang="en-US" altLang="ru-RU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+ ē = </a:t>
            </a:r>
            <a:r>
              <a:rPr lang="en-US" altLang="ru-RU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altLang="ru-RU" sz="28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(1s</a:t>
            </a:r>
            <a:r>
              <a:rPr lang="en-US" altLang="ru-RU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2s</a:t>
            </a:r>
            <a:r>
              <a:rPr lang="en-US" altLang="ru-RU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2p</a:t>
            </a:r>
            <a:r>
              <a:rPr lang="en-US" altLang="ru-RU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ru-RU" sz="2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3s</a:t>
            </a:r>
            <a:r>
              <a:rPr lang="en-US" altLang="ru-RU" sz="2400" b="1" u="sng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3p</a:t>
            </a:r>
            <a:r>
              <a:rPr lang="en-US" altLang="ru-RU" sz="2400" b="1" u="sng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3113" y="212725"/>
            <a:ext cx="29162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Ионная связь</a:t>
            </a:r>
          </a:p>
        </p:txBody>
      </p:sp>
      <p:pic>
        <p:nvPicPr>
          <p:cNvPr id="8197" name="Picture 9" descr="COOL SCIENCE GIFS — teded: How atoms bond - George Zaidan and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268413"/>
            <a:ext cx="5894387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7975" y="941388"/>
            <a:ext cx="11784013" cy="177958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Координационное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число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(КЧ) – число ближайших соседей какого-либо атома в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структуре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КЧ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– всегда целое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число</a:t>
            </a:r>
            <a:endParaRPr lang="ru-RU" dirty="0">
              <a:solidFill>
                <a:schemeClr val="tx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i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Координационный полиэдр –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пространственная фигура, полученная путем соединения атомов ближайшего окружения плоскостями. Количество вершин полиэдра равно координационному числу. </a:t>
            </a:r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7D76FA7-7B00-4FF1-903B-785C56425735}" type="slidenum">
              <a:rPr lang="ru-RU" altLang="ru-RU" smtClean="0">
                <a:solidFill>
                  <a:srgbClr val="898989"/>
                </a:solidFill>
              </a:rPr>
              <a:pPr/>
              <a:t>50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sp>
        <p:nvSpPr>
          <p:cNvPr id="56324" name="AutoShape 2" descr="Зависимость топологии неорганического комплекса от молекулярной ст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6325" name="AutoShape 4" descr="Зависимость топологии неорганического комплекса от молекулярной стр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6326" name="AutoShape 12" descr="Зависимость топологии неорганического комплекса от молекулярной стр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56327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2909888"/>
            <a:ext cx="3625850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4852988"/>
            <a:ext cx="3508375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9" name="Прямоугольник 14"/>
          <p:cNvSpPr>
            <a:spLocks noChangeArrowheads="1"/>
          </p:cNvSpPr>
          <p:nvPr/>
        </p:nvSpPr>
        <p:spPr bwMode="auto">
          <a:xfrm>
            <a:off x="7092950" y="2990850"/>
            <a:ext cx="41656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altLang="ru-RU" sz="2000">
                <a:solidFill>
                  <a:srgbClr val="000000"/>
                </a:solidFill>
              </a:rPr>
              <a:t>Координационные многогранники: </a:t>
            </a:r>
            <a:endParaRPr lang="en-US" altLang="ru-RU" sz="200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altLang="ru-RU" sz="2000">
                <a:solidFill>
                  <a:srgbClr val="000000"/>
                </a:solidFill>
              </a:rPr>
              <a:t>а – гантель (КЧ – 2); </a:t>
            </a:r>
            <a:endParaRPr lang="en-US" altLang="ru-RU" sz="200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altLang="ru-RU" sz="2000">
                <a:solidFill>
                  <a:srgbClr val="000000"/>
                </a:solidFill>
              </a:rPr>
              <a:t>б – треугольник (КЧ – 3); </a:t>
            </a:r>
            <a:endParaRPr lang="en-US" altLang="ru-RU" sz="200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altLang="ru-RU" sz="2000">
                <a:solidFill>
                  <a:srgbClr val="000000"/>
                </a:solidFill>
              </a:rPr>
              <a:t>в – тетраэдр (КЧ – 4); </a:t>
            </a:r>
            <a:endParaRPr lang="en-US" altLang="ru-RU" sz="200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altLang="ru-RU" sz="2000">
                <a:solidFill>
                  <a:srgbClr val="000000"/>
                </a:solidFill>
              </a:rPr>
              <a:t>г – октаэдр (КЧ – 6); </a:t>
            </a:r>
            <a:endParaRPr lang="en-US" altLang="ru-RU" sz="200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altLang="ru-RU" sz="2000">
                <a:solidFill>
                  <a:srgbClr val="000000"/>
                </a:solidFill>
              </a:rPr>
              <a:t>д – куб (КЧ – 8); </a:t>
            </a:r>
            <a:endParaRPr lang="en-US" altLang="ru-RU" sz="200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altLang="ru-RU" sz="2000">
                <a:solidFill>
                  <a:srgbClr val="000000"/>
                </a:solidFill>
              </a:rPr>
              <a:t>е – кубооктаэдр (КЧ – 12) </a:t>
            </a:r>
            <a:endParaRPr lang="ru-RU" altLang="ru-RU" sz="2000"/>
          </a:p>
        </p:txBody>
      </p:sp>
      <p:sp>
        <p:nvSpPr>
          <p:cNvPr id="11" name="Прямоугольник 10"/>
          <p:cNvSpPr/>
          <p:nvPr/>
        </p:nvSpPr>
        <p:spPr>
          <a:xfrm>
            <a:off x="850900" y="279400"/>
            <a:ext cx="11241088" cy="5349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3200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КООРДИНАЦИОННОЕ ЧИСЛО. КООРДИНАЦИЯ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2EF40F5-8909-4BEC-B322-606E52CB27ED}" type="slidenum">
              <a:rPr lang="ru-RU" altLang="ru-RU" smtClean="0">
                <a:solidFill>
                  <a:srgbClr val="898989"/>
                </a:solidFill>
              </a:rPr>
              <a:pPr/>
              <a:t>51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sp>
        <p:nvSpPr>
          <p:cNvPr id="58371" name="AutoShape 2" descr="Зависимость топологии неорганического комплекса от молекулярной ст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8372" name="AutoShape 4" descr="Зависимость топологии неорганического комплекса от молекулярной стр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58373" name="Picture 6" descr="File:CaF2 polyhedra.pn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2720975"/>
            <a:ext cx="4592637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Прямоугольник 8"/>
          <p:cNvSpPr>
            <a:spLocks noChangeArrowheads="1"/>
          </p:cNvSpPr>
          <p:nvPr/>
        </p:nvSpPr>
        <p:spPr bwMode="auto">
          <a:xfrm>
            <a:off x="1109663" y="5668963"/>
            <a:ext cx="4654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/>
              <a:t>Модель кристаллической решетки</a:t>
            </a:r>
            <a:r>
              <a:rPr lang="en-US" altLang="ru-RU" sz="1600"/>
              <a:t> </a:t>
            </a:r>
            <a:r>
              <a:rPr lang="ru-RU" altLang="ru-RU" sz="1600"/>
              <a:t>флюорита </a:t>
            </a:r>
            <a:r>
              <a:rPr lang="en-US" altLang="ru-RU" sz="1600"/>
              <a:t>CaF</a:t>
            </a:r>
            <a:r>
              <a:rPr lang="en-US" altLang="ru-RU" sz="1600" baseline="-25000"/>
              <a:t>2</a:t>
            </a:r>
            <a:endParaRPr lang="ru-RU" altLang="ru-RU" sz="1600" baseline="-25000"/>
          </a:p>
        </p:txBody>
      </p:sp>
      <p:sp>
        <p:nvSpPr>
          <p:cNvPr id="58375" name="Прямоугольник 10"/>
          <p:cNvSpPr>
            <a:spLocks noChangeArrowheads="1"/>
          </p:cNvSpPr>
          <p:nvPr/>
        </p:nvSpPr>
        <p:spPr bwMode="auto">
          <a:xfrm>
            <a:off x="6400800" y="5668963"/>
            <a:ext cx="51101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/>
              <a:t>Модель кристаллической решетки</a:t>
            </a:r>
            <a:r>
              <a:rPr lang="en-US" altLang="ru-RU" sz="1600"/>
              <a:t> </a:t>
            </a:r>
            <a:r>
              <a:rPr lang="ru-RU" altLang="ru-RU" sz="1600"/>
              <a:t>хлорида натрия </a:t>
            </a:r>
            <a:r>
              <a:rPr lang="en-US" altLang="ru-RU" sz="1600"/>
              <a:t>NaCl</a:t>
            </a:r>
            <a:endParaRPr lang="ru-RU" altLang="ru-RU" sz="1600" baseline="-25000"/>
          </a:p>
        </p:txBody>
      </p:sp>
      <p:sp>
        <p:nvSpPr>
          <p:cNvPr id="8" name="Прямоугольник 7"/>
          <p:cNvSpPr/>
          <p:nvPr/>
        </p:nvSpPr>
        <p:spPr>
          <a:xfrm>
            <a:off x="1058863" y="6057900"/>
            <a:ext cx="4560887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600" dirty="0">
                <a:solidFill>
                  <a:schemeClr val="bg1">
                    <a:lumMod val="65000"/>
                  </a:schemeClr>
                </a:solidFill>
              </a:rPr>
              <a:t>https://www.google.com/url?sa=i&amp;url=https%3A%2F%2Fcommons.wikimedia.org%2Fwiki%2FFile%3ACaF2_polyhedra.png&amp;psig=AOvVaw1fXaSSEUFZSSTTs_dsb1s1&amp;ust=1633536488575000&amp;source=images&amp;cd=vfe&amp;ved=2ahUKEwir46bi07PzAhVLsCoKHXK2AJEQjRx6BAgAEAk</a:t>
            </a:r>
          </a:p>
        </p:txBody>
      </p:sp>
      <p:pic>
        <p:nvPicPr>
          <p:cNvPr id="58377" name="Picture 2" descr="File:NaCl polyhedra.pn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2779713"/>
            <a:ext cx="3443287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10363" y="6057900"/>
            <a:ext cx="4491037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600" dirty="0">
                <a:solidFill>
                  <a:schemeClr val="bg1">
                    <a:lumMod val="65000"/>
                  </a:schemeClr>
                </a:solidFill>
              </a:rPr>
              <a:t>https://www.google.com/url?sa=i&amp;url=https%3A%2F%2Fcommons.wikimedia.org%2Fwiki%2FFile%3ANaCl_polyhedra.png&amp;psig=AOvVaw1cEEhM4_70AFVNX7RH17qd&amp;ust=1633536592411000&amp;source=images&amp;cd=vfe&amp;ved=2ahUKEwirueiT1LPzAhVIwyoKHUxeBogQjRx6BAgAEAk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50900" y="279400"/>
            <a:ext cx="11241088" cy="5349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3200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КООРДИНАЦИОННОЕ ЧИСЛО. КООРДИНАЦИЯ</a:t>
            </a:r>
          </a:p>
        </p:txBody>
      </p:sp>
      <p:sp>
        <p:nvSpPr>
          <p:cNvPr id="14" name="Текст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307975" y="941388"/>
            <a:ext cx="11784013" cy="1779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Координационное число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(КЧ) – число ближайших соседей какого-либо атома в структуре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КЧ – всегда целое число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Координационный полиэдр –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пространственная фигура, полученная путем соединения атомов ближайшего окружения плоскостями. Количество вершин полиэдра равно координационному числу. </a:t>
            </a:r>
            <a:endParaRPr lang="ru-RU" sz="2000" dirty="0">
              <a:solidFill>
                <a:schemeClr val="tx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12B1807-FDFD-4EC2-962A-169CA77BFA28}" type="slidenum">
              <a:rPr lang="ru-RU" altLang="ru-RU" smtClean="0">
                <a:solidFill>
                  <a:srgbClr val="898989"/>
                </a:solidFill>
              </a:rPr>
              <a:pPr/>
              <a:t>52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/>
            </a:extLst>
          </p:cNvPr>
          <p:cNvSpPr/>
          <p:nvPr/>
        </p:nvSpPr>
        <p:spPr>
          <a:xfrm>
            <a:off x="1346200" y="1096963"/>
            <a:ext cx="9831388" cy="4000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  <a:defRPr/>
            </a:pPr>
            <a:r>
              <a:rPr lang="ru-RU" sz="2000" i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Координационные сферы образуют координационные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полиэдры</a:t>
            </a:r>
            <a:endParaRPr lang="ru-RU" sz="2000" i="1" dirty="0">
              <a:solidFill>
                <a:schemeClr val="tx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60420" name="Picture 2" descr="https://www.researchgate.net/profile/Max-Nickolsky/publication/343064504/figure/fig1/AS:915292863606786@1595234232352/Top-First-second-and-third-coordination-polyhedra-around-a-cation-in-the-structures-of_W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516" b="62518"/>
          <a:stretch>
            <a:fillRect/>
          </a:stretch>
        </p:blipFill>
        <p:spPr bwMode="auto">
          <a:xfrm>
            <a:off x="1423988" y="2030413"/>
            <a:ext cx="612775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8113" y="5792788"/>
            <a:ext cx="6096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Trofimov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, Nikolay D., et al. "The state of trace elements (In, Cu, Ag) in sphalerite studied by X-ray absorption spectroscopy of synthetic minerals." 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Minerals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 10.7 (2020): 640.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422" name="Прямоугольник 2"/>
          <p:cNvSpPr>
            <a:spLocks noChangeArrowheads="1"/>
          </p:cNvSpPr>
          <p:nvPr/>
        </p:nvSpPr>
        <p:spPr bwMode="auto">
          <a:xfrm>
            <a:off x="7662863" y="2508250"/>
            <a:ext cx="39243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/>
              <a:t>Первый, второй и третий координационные полиэдры вокруг катиона в структурах</a:t>
            </a:r>
            <a:r>
              <a:rPr lang="en-US" altLang="ru-RU"/>
              <a:t>:</a:t>
            </a:r>
          </a:p>
          <a:p>
            <a:pPr algn="just"/>
            <a:endParaRPr lang="en-US" altLang="ru-RU"/>
          </a:p>
          <a:p>
            <a:pPr algn="just"/>
            <a:r>
              <a:rPr lang="ru-RU" altLang="ru-RU"/>
              <a:t>сфалерита ZnS (а)</a:t>
            </a:r>
            <a:endParaRPr lang="en-US" altLang="ru-RU"/>
          </a:p>
          <a:p>
            <a:pPr algn="just">
              <a:lnSpc>
                <a:spcPct val="150000"/>
              </a:lnSpc>
            </a:pPr>
            <a:r>
              <a:rPr lang="ru-RU" altLang="ru-RU"/>
              <a:t>рокезита CuInS</a:t>
            </a:r>
            <a:r>
              <a:rPr lang="ru-RU" altLang="ru-RU" baseline="-25000"/>
              <a:t>2</a:t>
            </a:r>
            <a:r>
              <a:rPr lang="ru-RU" altLang="ru-RU"/>
              <a:t> (</a:t>
            </a:r>
            <a:r>
              <a:rPr lang="en-US" altLang="ru-RU"/>
              <a:t>b</a:t>
            </a:r>
            <a:r>
              <a:rPr lang="ru-RU" altLang="ru-RU"/>
              <a:t>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50900" y="279400"/>
            <a:ext cx="11241088" cy="5349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3200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КООРДИНАЦИОННОЕ ЧИСЛО. КООРДИНАЦИЯ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2178050"/>
            <a:ext cx="11353800" cy="25019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ru-RU" sz="3200" dirty="0">
                <a:solidFill>
                  <a:schemeClr val="tx2"/>
                </a:solidFill>
                <a:cs typeface="Times New Roman" panose="02020603050405020304" pitchFamily="18" charset="0"/>
              </a:rPr>
              <a:t>________________________________</a:t>
            </a:r>
          </a:p>
          <a:p>
            <a:pPr>
              <a:defRPr/>
            </a:pPr>
            <a:endParaRPr lang="ru-RU" sz="190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3000" dirty="0">
                <a:solidFill>
                  <a:schemeClr val="tx2"/>
                </a:solidFill>
                <a:cs typeface="Times New Roman" panose="02020603050405020304" pitchFamily="18" charset="0"/>
              </a:rPr>
              <a:t>Геометрия координационного полиэдра определяется характером связей, энергией взаимодействия атомов (зарядом ионов) и размерами взаимодействующих </a:t>
            </a:r>
            <a:r>
              <a:rPr lang="ru-RU" sz="30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атомов</a:t>
            </a:r>
            <a:endParaRPr lang="ru-RU" sz="300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ru-RU" sz="3200" dirty="0">
                <a:solidFill>
                  <a:schemeClr val="tx2"/>
                </a:solidFill>
                <a:cs typeface="Times New Roman" panose="02020603050405020304" pitchFamily="18" charset="0"/>
              </a:rPr>
              <a:t>________________________________</a:t>
            </a:r>
          </a:p>
          <a:p>
            <a:pPr>
              <a:defRPr/>
            </a:pPr>
            <a:endParaRPr lang="ru-RU" sz="30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61443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5A3BC80-8B2A-4CF4-BF49-BB557E04D74B}" type="slidenum">
              <a:rPr lang="ru-RU" altLang="ru-RU" smtClean="0">
                <a:solidFill>
                  <a:srgbClr val="898989"/>
                </a:solidFill>
              </a:rPr>
              <a:pPr/>
              <a:t>53</a:t>
            </a:fld>
            <a:endParaRPr lang="ru-RU" altLang="ru-RU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7D4520D-AC1E-46C8-9CDD-8817A4A77CCA}" type="slidenum">
              <a:rPr lang="ru-RU" altLang="ru-RU" smtClean="0">
                <a:solidFill>
                  <a:srgbClr val="898989"/>
                </a:solidFill>
              </a:rPr>
              <a:pPr/>
              <a:t>54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pic>
        <p:nvPicPr>
          <p:cNvPr id="62467" name="Picture 6" descr="https://player.slideplayer.com/79/13104918/slides/slide_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 t="12123" r="2296" b="7722"/>
          <a:stretch>
            <a:fillRect/>
          </a:stretch>
        </p:blipFill>
        <p:spPr bwMode="auto">
          <a:xfrm>
            <a:off x="2903538" y="1647825"/>
            <a:ext cx="7218362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Прямоугольник 1"/>
          <p:cNvSpPr>
            <a:spLocks noChangeArrowheads="1"/>
          </p:cNvSpPr>
          <p:nvPr/>
        </p:nvSpPr>
        <p:spPr bwMode="auto">
          <a:xfrm>
            <a:off x="831850" y="34925"/>
            <a:ext cx="11360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>
                <a:solidFill>
                  <a:srgbClr val="002060"/>
                </a:solidFill>
                <a:cs typeface="Times New Roman" panose="02020603050405020304" pitchFamily="18" charset="0"/>
              </a:rPr>
              <a:t>Координационные полиэдры могут быть изолированными, образовывать </a:t>
            </a:r>
            <a:r>
              <a:rPr lang="ru-RU" altLang="ru-RU" sz="2400" i="1">
                <a:solidFill>
                  <a:srgbClr val="002060"/>
                </a:solidFill>
                <a:cs typeface="Times New Roman" panose="02020603050405020304" pitchFamily="18" charset="0"/>
              </a:rPr>
              <a:t>островные структуры </a:t>
            </a:r>
            <a:r>
              <a:rPr lang="ru-RU" altLang="ru-RU" sz="2400">
                <a:solidFill>
                  <a:srgbClr val="002060"/>
                </a:solidFill>
                <a:cs typeface="Times New Roman" panose="02020603050405020304" pitchFamily="18" charset="0"/>
              </a:rPr>
              <a:t>или быть сочлененными и образовывать </a:t>
            </a:r>
            <a:r>
              <a:rPr lang="ru-RU" altLang="ru-RU" sz="2400" i="1">
                <a:solidFill>
                  <a:srgbClr val="002060"/>
                </a:solidFill>
                <a:cs typeface="Times New Roman" panose="02020603050405020304" pitchFamily="18" charset="0"/>
              </a:rPr>
              <a:t>полимерные</a:t>
            </a:r>
            <a:r>
              <a:rPr lang="ru-RU" altLang="ru-RU" sz="2400">
                <a:solidFill>
                  <a:srgbClr val="002060"/>
                </a:solidFill>
                <a:cs typeface="Times New Roman" panose="02020603050405020304" pitchFamily="18" charset="0"/>
              </a:rPr>
              <a:t> (каркасные) </a:t>
            </a:r>
            <a:r>
              <a:rPr lang="ru-RU" altLang="ru-RU" sz="2400" i="1">
                <a:solidFill>
                  <a:srgbClr val="002060"/>
                </a:solidFill>
                <a:cs typeface="Times New Roman" panose="02020603050405020304" pitchFamily="18" charset="0"/>
              </a:rPr>
              <a:t>неорганические структуры</a:t>
            </a:r>
            <a:endParaRPr lang="ru-RU" altLang="ru-RU" sz="240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3EFDE09-1816-491C-8399-98B1A6EE8EB9}" type="slidenum">
              <a:rPr lang="ru-RU" altLang="ru-RU" smtClean="0">
                <a:solidFill>
                  <a:srgbClr val="898989"/>
                </a:solidFill>
              </a:rPr>
              <a:pPr/>
              <a:t>55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pic>
        <p:nvPicPr>
          <p:cNvPr id="63491" name="Picture 10" descr="13 Crystal Structures – Minera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4298" b="20390"/>
          <a:stretch>
            <a:fillRect/>
          </a:stretch>
        </p:blipFill>
        <p:spPr bwMode="auto">
          <a:xfrm>
            <a:off x="6699250" y="1235075"/>
            <a:ext cx="382270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26075" y="5751513"/>
            <a:ext cx="6096000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https://opengeology.org/Mineralogy/13-crystal-structures/#1375_Ring_Silicates</a:t>
            </a:r>
          </a:p>
        </p:txBody>
      </p:sp>
      <p:sp>
        <p:nvSpPr>
          <p:cNvPr id="63493" name="Прямоугольник 8"/>
          <p:cNvSpPr>
            <a:spLocks noChangeArrowheads="1"/>
          </p:cNvSpPr>
          <p:nvPr/>
        </p:nvSpPr>
        <p:spPr bwMode="auto">
          <a:xfrm>
            <a:off x="831850" y="34925"/>
            <a:ext cx="11360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>
                <a:solidFill>
                  <a:srgbClr val="002060"/>
                </a:solidFill>
                <a:cs typeface="Times New Roman" panose="02020603050405020304" pitchFamily="18" charset="0"/>
              </a:rPr>
              <a:t>Координационные полиэдры могут быть изолированными, образовывать </a:t>
            </a:r>
            <a:r>
              <a:rPr lang="ru-RU" altLang="ru-RU" sz="2400" i="1">
                <a:solidFill>
                  <a:srgbClr val="002060"/>
                </a:solidFill>
                <a:cs typeface="Times New Roman" panose="02020603050405020304" pitchFamily="18" charset="0"/>
              </a:rPr>
              <a:t>островные структуры </a:t>
            </a:r>
            <a:r>
              <a:rPr lang="ru-RU" altLang="ru-RU" sz="2400">
                <a:solidFill>
                  <a:srgbClr val="002060"/>
                </a:solidFill>
                <a:cs typeface="Times New Roman" panose="02020603050405020304" pitchFamily="18" charset="0"/>
              </a:rPr>
              <a:t>или быть сочлененными и образовывать </a:t>
            </a:r>
            <a:r>
              <a:rPr lang="ru-RU" altLang="ru-RU" sz="2400" i="1">
                <a:solidFill>
                  <a:srgbClr val="002060"/>
                </a:solidFill>
                <a:cs typeface="Times New Roman" panose="02020603050405020304" pitchFamily="18" charset="0"/>
              </a:rPr>
              <a:t>полимерные</a:t>
            </a:r>
            <a:r>
              <a:rPr lang="ru-RU" altLang="ru-RU" sz="2400">
                <a:solidFill>
                  <a:srgbClr val="002060"/>
                </a:solidFill>
                <a:cs typeface="Times New Roman" panose="02020603050405020304" pitchFamily="18" charset="0"/>
              </a:rPr>
              <a:t> (каркасные) </a:t>
            </a:r>
            <a:r>
              <a:rPr lang="ru-RU" altLang="ru-RU" sz="2400" i="1">
                <a:solidFill>
                  <a:srgbClr val="002060"/>
                </a:solidFill>
                <a:cs typeface="Times New Roman" panose="02020603050405020304" pitchFamily="18" charset="0"/>
              </a:rPr>
              <a:t>неорганические структуры</a:t>
            </a:r>
            <a:endParaRPr lang="ru-RU" altLang="ru-RU" sz="240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63494" name="Прямоугольник 9"/>
          <p:cNvSpPr>
            <a:spLocks noChangeArrowheads="1"/>
          </p:cNvSpPr>
          <p:nvPr/>
        </p:nvSpPr>
        <p:spPr bwMode="auto">
          <a:xfrm>
            <a:off x="6699250" y="5313363"/>
            <a:ext cx="4654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/>
              <a:t>Модель кристаллической решетки</a:t>
            </a:r>
            <a:r>
              <a:rPr lang="en-US" altLang="ru-RU" sz="1600"/>
              <a:t> </a:t>
            </a:r>
            <a:r>
              <a:rPr lang="ru-RU" altLang="ru-RU" sz="1600"/>
              <a:t>кварца </a:t>
            </a:r>
            <a:r>
              <a:rPr lang="en-US" altLang="ru-RU" sz="1600"/>
              <a:t>SiO</a:t>
            </a:r>
            <a:r>
              <a:rPr lang="en-US" altLang="ru-RU" sz="1600" baseline="-25000"/>
              <a:t>2</a:t>
            </a:r>
            <a:endParaRPr lang="ru-RU" altLang="ru-RU" sz="1600" baseline="-25000"/>
          </a:p>
        </p:txBody>
      </p:sp>
      <p:pic>
        <p:nvPicPr>
          <p:cNvPr id="63495" name="Picture 6" descr="how much is quartz crystal wo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1857375"/>
            <a:ext cx="4664075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Прямоугольник 11"/>
          <p:cNvSpPr>
            <a:spLocks noChangeArrowheads="1"/>
          </p:cNvSpPr>
          <p:nvPr/>
        </p:nvSpPr>
        <p:spPr bwMode="auto">
          <a:xfrm>
            <a:off x="1285875" y="5310188"/>
            <a:ext cx="46561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/>
              <a:t>Минерал кварц </a:t>
            </a:r>
            <a:r>
              <a:rPr lang="en-US" altLang="ru-RU" sz="1600"/>
              <a:t>SiO</a:t>
            </a:r>
            <a:r>
              <a:rPr lang="en-US" altLang="ru-RU" sz="1600" baseline="-25000"/>
              <a:t>2</a:t>
            </a:r>
            <a:endParaRPr lang="ru-RU" altLang="ru-RU" sz="1600" baseline="-25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DAAD05D-0C93-42DD-9BEF-8EF6227640D8}" type="slidenum">
              <a:rPr lang="ru-RU" altLang="ru-RU" smtClean="0">
                <a:solidFill>
                  <a:srgbClr val="898989"/>
                </a:solidFill>
              </a:rPr>
              <a:pPr/>
              <a:t>56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pic>
        <p:nvPicPr>
          <p:cNvPr id="64515" name="Picture 10" descr="13 Crystal Structures – Minera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6" b="19109"/>
          <a:stretch>
            <a:fillRect/>
          </a:stretch>
        </p:blipFill>
        <p:spPr bwMode="auto">
          <a:xfrm>
            <a:off x="6511925" y="1162050"/>
            <a:ext cx="4016375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2" descr="https://kamni.guru/images/120952/fullsiz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1666875"/>
            <a:ext cx="4217987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Прямоугольник 7"/>
          <p:cNvSpPr>
            <a:spLocks noChangeArrowheads="1"/>
          </p:cNvSpPr>
          <p:nvPr/>
        </p:nvSpPr>
        <p:spPr bwMode="auto">
          <a:xfrm>
            <a:off x="831850" y="34925"/>
            <a:ext cx="11360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>
                <a:solidFill>
                  <a:srgbClr val="002060"/>
                </a:solidFill>
                <a:cs typeface="Times New Roman" panose="02020603050405020304" pitchFamily="18" charset="0"/>
              </a:rPr>
              <a:t>Координационные полиэдры могут быть изолированными, образовывать </a:t>
            </a:r>
            <a:r>
              <a:rPr lang="ru-RU" altLang="ru-RU" sz="2400" i="1">
                <a:solidFill>
                  <a:srgbClr val="002060"/>
                </a:solidFill>
                <a:cs typeface="Times New Roman" panose="02020603050405020304" pitchFamily="18" charset="0"/>
              </a:rPr>
              <a:t>островные структуры </a:t>
            </a:r>
            <a:r>
              <a:rPr lang="ru-RU" altLang="ru-RU" sz="2400">
                <a:solidFill>
                  <a:srgbClr val="002060"/>
                </a:solidFill>
                <a:cs typeface="Times New Roman" panose="02020603050405020304" pitchFamily="18" charset="0"/>
              </a:rPr>
              <a:t>или быть сочлененными и образовывать </a:t>
            </a:r>
            <a:r>
              <a:rPr lang="ru-RU" altLang="ru-RU" sz="2400" i="1">
                <a:solidFill>
                  <a:srgbClr val="002060"/>
                </a:solidFill>
                <a:cs typeface="Times New Roman" panose="02020603050405020304" pitchFamily="18" charset="0"/>
              </a:rPr>
              <a:t>полимерные</a:t>
            </a:r>
            <a:r>
              <a:rPr lang="ru-RU" altLang="ru-RU" sz="2400">
                <a:solidFill>
                  <a:srgbClr val="002060"/>
                </a:solidFill>
                <a:cs typeface="Times New Roman" panose="02020603050405020304" pitchFamily="18" charset="0"/>
              </a:rPr>
              <a:t> (каркасные) </a:t>
            </a:r>
            <a:r>
              <a:rPr lang="ru-RU" altLang="ru-RU" sz="2400" i="1">
                <a:solidFill>
                  <a:srgbClr val="002060"/>
                </a:solidFill>
                <a:cs typeface="Times New Roman" panose="02020603050405020304" pitchFamily="18" charset="0"/>
              </a:rPr>
              <a:t>неорганические структуры</a:t>
            </a:r>
            <a:endParaRPr lang="ru-RU" altLang="ru-RU" sz="240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57800" y="5969000"/>
            <a:ext cx="6096000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https://opengeology.org/Mineralogy/13-crystal-structures/#1375_Ring_Silicates</a:t>
            </a:r>
          </a:p>
        </p:txBody>
      </p:sp>
      <p:sp>
        <p:nvSpPr>
          <p:cNvPr id="64519" name="Прямоугольник 9"/>
          <p:cNvSpPr>
            <a:spLocks noChangeArrowheads="1"/>
          </p:cNvSpPr>
          <p:nvPr/>
        </p:nvSpPr>
        <p:spPr bwMode="auto">
          <a:xfrm>
            <a:off x="1689100" y="5233988"/>
            <a:ext cx="46561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 sz="1600"/>
              <a:t>C</a:t>
            </a:r>
            <a:r>
              <a:rPr lang="ru-RU" altLang="ru-RU" sz="1600"/>
              <a:t>одалит </a:t>
            </a:r>
            <a:r>
              <a:rPr lang="en-US" altLang="ru-RU" sz="1600"/>
              <a:t>Na</a:t>
            </a:r>
            <a:r>
              <a:rPr lang="en-US" altLang="ru-RU" sz="1600" baseline="-25000"/>
              <a:t>4</a:t>
            </a:r>
            <a:r>
              <a:rPr lang="en-US" altLang="ru-RU" sz="1600"/>
              <a:t>(Si</a:t>
            </a:r>
            <a:r>
              <a:rPr lang="en-US" altLang="ru-RU" sz="1600" baseline="-25000"/>
              <a:t>3</a:t>
            </a:r>
            <a:r>
              <a:rPr lang="en-US" altLang="ru-RU" sz="1600"/>
              <a:t>Al</a:t>
            </a:r>
            <a:r>
              <a:rPr lang="en-US" altLang="ru-RU" sz="1600" baseline="-25000"/>
              <a:t>3</a:t>
            </a:r>
            <a:r>
              <a:rPr lang="en-US" altLang="ru-RU" sz="1600"/>
              <a:t>)O</a:t>
            </a:r>
            <a:r>
              <a:rPr lang="en-US" altLang="ru-RU" sz="1600" baseline="-25000"/>
              <a:t>12</a:t>
            </a:r>
            <a:r>
              <a:rPr lang="en-US" altLang="ru-RU" sz="1600"/>
              <a:t>Cl</a:t>
            </a:r>
            <a:endParaRPr lang="ru-RU" altLang="ru-RU" sz="1600" baseline="-25000"/>
          </a:p>
        </p:txBody>
      </p:sp>
      <p:sp>
        <p:nvSpPr>
          <p:cNvPr id="64520" name="Прямоугольник 10"/>
          <p:cNvSpPr>
            <a:spLocks noChangeArrowheads="1"/>
          </p:cNvSpPr>
          <p:nvPr/>
        </p:nvSpPr>
        <p:spPr bwMode="auto">
          <a:xfrm>
            <a:off x="6345238" y="5256213"/>
            <a:ext cx="46545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/>
              <a:t>Модель кристаллической решетки</a:t>
            </a:r>
            <a:r>
              <a:rPr lang="en-US" altLang="ru-RU" sz="1600"/>
              <a:t> </a:t>
            </a:r>
            <a:r>
              <a:rPr lang="ru-RU" altLang="ru-RU" sz="1600"/>
              <a:t>содалита </a:t>
            </a:r>
            <a:r>
              <a:rPr lang="en-US" altLang="ru-RU" sz="1600"/>
              <a:t>Na</a:t>
            </a:r>
            <a:r>
              <a:rPr lang="en-US" altLang="ru-RU" sz="1600" baseline="-25000"/>
              <a:t>4</a:t>
            </a:r>
            <a:r>
              <a:rPr lang="en-US" altLang="ru-RU" sz="1600"/>
              <a:t>(Si</a:t>
            </a:r>
            <a:r>
              <a:rPr lang="en-US" altLang="ru-RU" sz="1600" baseline="-25000"/>
              <a:t>3</a:t>
            </a:r>
            <a:r>
              <a:rPr lang="en-US" altLang="ru-RU" sz="1600"/>
              <a:t>Al</a:t>
            </a:r>
            <a:r>
              <a:rPr lang="en-US" altLang="ru-RU" sz="1600" baseline="-25000"/>
              <a:t>3</a:t>
            </a:r>
            <a:r>
              <a:rPr lang="en-US" altLang="ru-RU" sz="1600"/>
              <a:t>)O</a:t>
            </a:r>
            <a:r>
              <a:rPr lang="en-US" altLang="ru-RU" sz="1600" baseline="-25000"/>
              <a:t>12</a:t>
            </a:r>
            <a:r>
              <a:rPr lang="en-US" altLang="ru-RU" sz="1600"/>
              <a:t>Cl</a:t>
            </a:r>
            <a:endParaRPr lang="ru-RU" altLang="ru-RU" sz="1600" baseline="-25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D99E8C0-5972-40D7-BA49-92194A761FBD}" type="slidenum">
              <a:rPr lang="ru-RU" altLang="ru-RU" smtClean="0">
                <a:solidFill>
                  <a:srgbClr val="898989"/>
                </a:solidFill>
              </a:rPr>
              <a:pPr/>
              <a:t>57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pic>
        <p:nvPicPr>
          <p:cNvPr id="65539" name="Picture 10" descr="13 Crystal Structures – Minera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r="-2" b="18918"/>
          <a:stretch>
            <a:fillRect/>
          </a:stretch>
        </p:blipFill>
        <p:spPr bwMode="auto">
          <a:xfrm>
            <a:off x="2387600" y="1449388"/>
            <a:ext cx="7453313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Прямоугольник 7"/>
          <p:cNvSpPr>
            <a:spLocks noChangeArrowheads="1"/>
          </p:cNvSpPr>
          <p:nvPr/>
        </p:nvSpPr>
        <p:spPr bwMode="auto">
          <a:xfrm>
            <a:off x="831850" y="34925"/>
            <a:ext cx="11360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>
                <a:solidFill>
                  <a:srgbClr val="002060"/>
                </a:solidFill>
                <a:cs typeface="Times New Roman" panose="02020603050405020304" pitchFamily="18" charset="0"/>
              </a:rPr>
              <a:t>Координационные полиэдры могут быть изолированными, образовывать </a:t>
            </a:r>
            <a:r>
              <a:rPr lang="ru-RU" altLang="ru-RU" sz="2400" i="1">
                <a:solidFill>
                  <a:srgbClr val="002060"/>
                </a:solidFill>
                <a:cs typeface="Times New Roman" panose="02020603050405020304" pitchFamily="18" charset="0"/>
              </a:rPr>
              <a:t>островные структуры </a:t>
            </a:r>
            <a:r>
              <a:rPr lang="ru-RU" altLang="ru-RU" sz="2400">
                <a:solidFill>
                  <a:srgbClr val="002060"/>
                </a:solidFill>
                <a:cs typeface="Times New Roman" panose="02020603050405020304" pitchFamily="18" charset="0"/>
              </a:rPr>
              <a:t>или быть сочлененными и образовывать </a:t>
            </a:r>
            <a:r>
              <a:rPr lang="ru-RU" altLang="ru-RU" sz="2400" i="1">
                <a:solidFill>
                  <a:srgbClr val="002060"/>
                </a:solidFill>
                <a:cs typeface="Times New Roman" panose="02020603050405020304" pitchFamily="18" charset="0"/>
              </a:rPr>
              <a:t>полимерные</a:t>
            </a:r>
            <a:r>
              <a:rPr lang="ru-RU" altLang="ru-RU" sz="2400">
                <a:solidFill>
                  <a:srgbClr val="002060"/>
                </a:solidFill>
                <a:cs typeface="Times New Roman" panose="02020603050405020304" pitchFamily="18" charset="0"/>
              </a:rPr>
              <a:t> (каркасные) </a:t>
            </a:r>
            <a:r>
              <a:rPr lang="ru-RU" altLang="ru-RU" sz="2400" i="1">
                <a:solidFill>
                  <a:srgbClr val="002060"/>
                </a:solidFill>
                <a:cs typeface="Times New Roman" panose="02020603050405020304" pitchFamily="18" charset="0"/>
              </a:rPr>
              <a:t>неорганические структуры</a:t>
            </a:r>
            <a:endParaRPr lang="ru-RU" altLang="ru-RU" sz="240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43475" y="6173788"/>
            <a:ext cx="6096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https://opengeology.org/Mineralogy/13-crystal-structures/#1375_Ring_Silicates</a:t>
            </a:r>
          </a:p>
        </p:txBody>
      </p:sp>
      <p:sp>
        <p:nvSpPr>
          <p:cNvPr id="65542" name="Прямоугольник 9"/>
          <p:cNvSpPr>
            <a:spLocks noChangeArrowheads="1"/>
          </p:cNvSpPr>
          <p:nvPr/>
        </p:nvSpPr>
        <p:spPr bwMode="auto">
          <a:xfrm>
            <a:off x="6283325" y="5259388"/>
            <a:ext cx="4654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/>
              <a:t>Модель кристаллической решетки</a:t>
            </a:r>
            <a:r>
              <a:rPr lang="en-US" altLang="ru-RU" sz="1600"/>
              <a:t> </a:t>
            </a:r>
            <a:r>
              <a:rPr lang="ru-RU" altLang="ru-RU" sz="1600"/>
              <a:t>содалита </a:t>
            </a:r>
            <a:r>
              <a:rPr lang="en-US" altLang="ru-RU" sz="1600"/>
              <a:t>Na</a:t>
            </a:r>
            <a:r>
              <a:rPr lang="en-US" altLang="ru-RU" sz="1600" baseline="-25000"/>
              <a:t>4</a:t>
            </a:r>
            <a:r>
              <a:rPr lang="en-US" altLang="ru-RU" sz="1600"/>
              <a:t>(Si</a:t>
            </a:r>
            <a:r>
              <a:rPr lang="en-US" altLang="ru-RU" sz="1600" baseline="-25000"/>
              <a:t>3</a:t>
            </a:r>
            <a:r>
              <a:rPr lang="en-US" altLang="ru-RU" sz="1600"/>
              <a:t>Al</a:t>
            </a:r>
            <a:r>
              <a:rPr lang="en-US" altLang="ru-RU" sz="1600" baseline="-25000"/>
              <a:t>3</a:t>
            </a:r>
            <a:r>
              <a:rPr lang="en-US" altLang="ru-RU" sz="1600"/>
              <a:t>)O</a:t>
            </a:r>
            <a:r>
              <a:rPr lang="en-US" altLang="ru-RU" sz="1600" baseline="-25000"/>
              <a:t>12</a:t>
            </a:r>
            <a:r>
              <a:rPr lang="en-US" altLang="ru-RU" sz="1600"/>
              <a:t>Cl</a:t>
            </a:r>
            <a:endParaRPr lang="ru-RU" altLang="ru-RU" sz="1600" baseline="-25000"/>
          </a:p>
        </p:txBody>
      </p:sp>
      <p:sp>
        <p:nvSpPr>
          <p:cNvPr id="65543" name="Прямоугольник 10"/>
          <p:cNvSpPr>
            <a:spLocks noChangeArrowheads="1"/>
          </p:cNvSpPr>
          <p:nvPr/>
        </p:nvSpPr>
        <p:spPr bwMode="auto">
          <a:xfrm>
            <a:off x="2060575" y="5259388"/>
            <a:ext cx="4054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/>
              <a:t>Модель кристаллической решетки</a:t>
            </a:r>
            <a:r>
              <a:rPr lang="en-US" altLang="ru-RU" sz="1600"/>
              <a:t> </a:t>
            </a:r>
            <a:r>
              <a:rPr lang="ru-RU" altLang="ru-RU" sz="1600"/>
              <a:t>кварца </a:t>
            </a:r>
            <a:r>
              <a:rPr lang="en-US" altLang="ru-RU" sz="1600"/>
              <a:t>SiO</a:t>
            </a:r>
            <a:r>
              <a:rPr lang="en-US" altLang="ru-RU" sz="1600" baseline="-25000"/>
              <a:t>2</a:t>
            </a:r>
            <a:endParaRPr lang="ru-RU" altLang="ru-RU" sz="1600" baseline="-25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403975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A1586A3-300F-4A7B-A0DA-ABE6BF6D75EE}" type="slidenum">
              <a:rPr lang="ru-RU" altLang="ru-RU" smtClean="0">
                <a:solidFill>
                  <a:srgbClr val="898989"/>
                </a:solidFill>
              </a:rPr>
              <a:pPr/>
              <a:t>58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pic>
        <p:nvPicPr>
          <p:cNvPr id="66563" name="Picture 2" descr="https://cdn.britannica.com/14/2614-050-5B069CA8/symmetry-elements-axis-rotation-morphology-crystals-mi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58838"/>
            <a:ext cx="8107363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398963" y="6305550"/>
            <a:ext cx="6096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https://cdn.britannica.com/14/2614-050-5B069CA8/symmetry-elements-axis-rotation-morphology-crystals-mirror.jpg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2938" y="93663"/>
            <a:ext cx="11241087" cy="53498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3200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СИММЕТРИЯ – ОСНОВНОЕ СВОЙСТВО КРИСТАЛЛОВ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D96DD36-136F-4034-90B1-323743C94FD5}" type="slidenum">
              <a:rPr lang="ru-RU" altLang="ru-RU" smtClean="0">
                <a:solidFill>
                  <a:srgbClr val="898989"/>
                </a:solidFill>
              </a:rPr>
              <a:pPr/>
              <a:t>59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sp>
        <p:nvSpPr>
          <p:cNvPr id="67587" name="Прямоугольник 1"/>
          <p:cNvSpPr>
            <a:spLocks noChangeArrowheads="1"/>
          </p:cNvSpPr>
          <p:nvPr/>
        </p:nvSpPr>
        <p:spPr bwMode="auto">
          <a:xfrm>
            <a:off x="1825625" y="1063625"/>
            <a:ext cx="10366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i="1">
                <a:solidFill>
                  <a:schemeClr val="tx2"/>
                </a:solidFill>
                <a:cs typeface="Times New Roman" panose="02020603050405020304" pitchFamily="18" charset="0"/>
              </a:rPr>
              <a:t>Квазикристаллы</a:t>
            </a:r>
            <a:r>
              <a:rPr lang="ru-RU" altLang="ru-RU">
                <a:solidFill>
                  <a:schemeClr val="tx2"/>
                </a:solidFill>
                <a:cs typeface="Times New Roman" panose="02020603050405020304" pitchFamily="18" charset="0"/>
              </a:rPr>
              <a:t> – тела с периодической структурой без трансляционной симметрии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86200" y="5857875"/>
            <a:ext cx="6096000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https://matmatch.com/blog/quasicrystals-materials-that-should-not-exist/</a:t>
            </a:r>
          </a:p>
        </p:txBody>
      </p:sp>
      <p:pic>
        <p:nvPicPr>
          <p:cNvPr id="67589" name="Picture 2" descr="https://i1.wp.com/matmatch.com/blog/wp-content/uploads/2019/12/Screenshot-2019-12-12-at-12.51.19.png?fit=1181%2C494&amp;ss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1822450"/>
            <a:ext cx="7740650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Прямоугольник 5"/>
          <p:cNvSpPr>
            <a:spLocks noChangeArrowheads="1"/>
          </p:cNvSpPr>
          <p:nvPr/>
        </p:nvSpPr>
        <p:spPr bwMode="auto">
          <a:xfrm>
            <a:off x="2130425" y="5029200"/>
            <a:ext cx="37353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/>
              <a:t>Плотная периодическая упаковка шестиугольников </a:t>
            </a:r>
          </a:p>
        </p:txBody>
      </p:sp>
      <p:sp>
        <p:nvSpPr>
          <p:cNvPr id="67591" name="Прямоугольник 6"/>
          <p:cNvSpPr>
            <a:spLocks noChangeArrowheads="1"/>
          </p:cNvSpPr>
          <p:nvPr/>
        </p:nvSpPr>
        <p:spPr bwMode="auto">
          <a:xfrm>
            <a:off x="6000750" y="5029200"/>
            <a:ext cx="4297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Плотная упаковка пятиугольников всегда оставляет пространство незаполненным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50900" y="279400"/>
            <a:ext cx="11241088" cy="53498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3200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КВАЗИКРИСТАЛЛЫ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1E8B9E-6AC0-4857-B0DB-F5BDC651612A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6263" y="198438"/>
            <a:ext cx="3708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Ковалентная связь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24113" y="776288"/>
            <a:ext cx="677227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 eaLnBrk="1" hangingPunct="1">
              <a:tabLst>
                <a:tab pos="685800" algn="l"/>
              </a:tabLst>
              <a:defRPr/>
            </a:pP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 валентных связей (метод ВС)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65263" y="1816100"/>
            <a:ext cx="6913562" cy="768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Гилберт Ньютон Льюис (англ.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Gilbert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Newton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Lewis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(23 октября 1875 — 23 марта 1946) </a:t>
            </a:r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425" y="1570038"/>
            <a:ext cx="2343150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17675" y="4149725"/>
            <a:ext cx="6408738" cy="132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1916 Льюис высказал идею, что ковалентная химическая связь образуется за счёт обобществления пары электронов, то есть электронная плотность распределяется между двумя атомами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F9BCB2B-C510-4350-8687-03B308918F8D}" type="slidenum">
              <a:rPr lang="ru-RU" altLang="ru-RU" smtClean="0">
                <a:solidFill>
                  <a:srgbClr val="898989"/>
                </a:solidFill>
              </a:rPr>
              <a:pPr/>
              <a:t>60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pic>
        <p:nvPicPr>
          <p:cNvPr id="68611" name="Picture 2" descr="Figure 3. Three different ways of dense area coverage corresponding to three kinds of material structure: quasicrystals, ordinary crystals, and glasse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860425"/>
            <a:ext cx="952182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Прямоугольник 4"/>
          <p:cNvSpPr>
            <a:spLocks noChangeArrowheads="1"/>
          </p:cNvSpPr>
          <p:nvPr/>
        </p:nvSpPr>
        <p:spPr bwMode="auto">
          <a:xfrm>
            <a:off x="573088" y="4959350"/>
            <a:ext cx="107807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/>
              <a:t>Три различных способа покрытия плотной поверхности, соответствующие трем типам структур материала: квазикристаллы, обычные кристаллы и стекла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57800" y="5764213"/>
            <a:ext cx="609600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https://matmatch.com/blog/quasicrystals-materials-that-should-not-exist/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50900" y="279400"/>
            <a:ext cx="11241088" cy="53498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3200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КВАЗИКРИСТАЛЛЫ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1497B7D-5927-4479-881E-2AFDED8A95D7}" type="slidenum">
              <a:rPr lang="ru-RU" altLang="ru-RU" smtClean="0">
                <a:solidFill>
                  <a:srgbClr val="898989"/>
                </a:solidFill>
              </a:rPr>
              <a:pPr/>
              <a:t>61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pic>
        <p:nvPicPr>
          <p:cNvPr id="69635" name="Picture 2" descr="https://i2.wp.com/matmatch.com/blog/wp-content/uploads/2019/12/Screenshot-2019-12-12-at-13.18.11.png?fit=1296%2C608&amp;ss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50" y="1612900"/>
            <a:ext cx="7248525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Прямоугольник 4"/>
          <p:cNvSpPr>
            <a:spLocks noChangeArrowheads="1"/>
          </p:cNvSpPr>
          <p:nvPr/>
        </p:nvSpPr>
        <p:spPr bwMode="auto">
          <a:xfrm>
            <a:off x="1652588" y="5070475"/>
            <a:ext cx="4141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Художественное изображение плотной упаковки додекаэдров в пространстве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037513" y="5861050"/>
            <a:ext cx="3316287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</a:rPr>
              <a:t>Fisher, I. R., et al.  Physical Review B 59.1 (1999): 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</a:rPr>
              <a:t>308</a:t>
            </a:r>
            <a:endParaRPr lang="ru-RU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57800" y="6056313"/>
            <a:ext cx="609600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https://matmatch.com/blog/quasicrystals-materials-that-should-not-exist/</a:t>
            </a:r>
          </a:p>
        </p:txBody>
      </p:sp>
      <p:sp>
        <p:nvSpPr>
          <p:cNvPr id="69639" name="Прямоугольник 10"/>
          <p:cNvSpPr>
            <a:spLocks noChangeArrowheads="1"/>
          </p:cNvSpPr>
          <p:nvPr/>
        </p:nvSpPr>
        <p:spPr bwMode="auto">
          <a:xfrm>
            <a:off x="5794375" y="5210175"/>
            <a:ext cx="5211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Квазикристалл Ho – Mg – Zn в форме додекаэдра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50900" y="279400"/>
            <a:ext cx="11241088" cy="53498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3200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КВАЗИКРИСТАЛЛЫ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A2CB1A0-1EE3-4A2D-A233-F23861B7EE24}" type="slidenum">
              <a:rPr lang="ru-RU" altLang="ru-RU" smtClean="0">
                <a:solidFill>
                  <a:srgbClr val="898989"/>
                </a:solidFill>
              </a:rPr>
              <a:pPr/>
              <a:t>62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pic>
        <p:nvPicPr>
          <p:cNvPr id="70659" name="Picture 2" descr="Scientists surprised to find quasicrystals in silica nanoparticles -  Materials Tod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0" y="1566863"/>
            <a:ext cx="36068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Прямоугольник 2"/>
          <p:cNvSpPr>
            <a:spLocks noChangeArrowheads="1"/>
          </p:cNvSpPr>
          <p:nvPr/>
        </p:nvSpPr>
        <p:spPr bwMode="auto">
          <a:xfrm>
            <a:off x="5708650" y="2171700"/>
            <a:ext cx="59197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/>
              <a:t>Изображение мезопористой наночастицы кремнезема, полученное с помощью просвечивающего электронного микроскопа, демонстрирующее мозаику из треугольников и квадратов.</a:t>
            </a:r>
            <a:endParaRPr lang="en-US" altLang="ru-RU"/>
          </a:p>
          <a:p>
            <a:pPr algn="just"/>
            <a:endParaRPr lang="en-US" altLang="ru-RU"/>
          </a:p>
          <a:p>
            <a:pPr algn="just"/>
            <a:endParaRPr lang="en-US" altLang="ru-RU"/>
          </a:p>
          <a:p>
            <a:pPr algn="just"/>
            <a:r>
              <a:rPr lang="ru-RU" altLang="ru-RU"/>
              <a:t>Изображение: Лаборатория Ули Визнера, Корнельский университет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08650" y="5926138"/>
            <a:ext cx="6096000" cy="4302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Sun, Yao, et al. "Formation pathways of mesoporous silica nanoparticles with dodecagonal tiling." Nature communications 8.1 (2017): 1-10.</a:t>
            </a:r>
            <a:endParaRPr lang="ru-RU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0900" y="279400"/>
            <a:ext cx="11241088" cy="53498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3200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КВАЗИКРИСТАЛЛЫ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847630-2543-4432-9BBA-B82B70AC67B3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10243" name="Rectangle 7"/>
          <p:cNvSpPr>
            <a:spLocks noChangeArrowheads="1"/>
          </p:cNvSpPr>
          <p:nvPr/>
        </p:nvSpPr>
        <p:spPr bwMode="auto">
          <a:xfrm>
            <a:off x="263525" y="393700"/>
            <a:ext cx="11593513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В 1927 г. уравнение Шрёдингера было решено для молекулы водорода немецкими физиками В.Гейтлером и Ф.Лондоном. Это была первая удачная попытка применения квантовой механики к решению проблем связи. Их работа заложила основы метода валентных связей, или валентных схем (ВС).</a:t>
            </a:r>
          </a:p>
        </p:txBody>
      </p:sp>
      <p:pic>
        <p:nvPicPr>
          <p:cNvPr id="10244" name="Picture 8" descr="Изменение энергии в молекуле водорода. Отталкивание. Н? ?Н. Притяжение. Изменение средней потенциальной энергии взаимодействия двух сближающихся атомов водорода. Е. Dсв. 0. Есв. Dнн. 1. 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" b="11726"/>
          <a:stretch>
            <a:fillRect/>
          </a:stretch>
        </p:blipFill>
        <p:spPr bwMode="auto">
          <a:xfrm>
            <a:off x="2581275" y="1498600"/>
            <a:ext cx="6958013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4FECAD-53AF-4BF0-A89A-9C95392B6511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11267" name="Rectangle 11"/>
          <p:cNvSpPr>
            <a:spLocks noGrp="1"/>
          </p:cNvSpPr>
          <p:nvPr>
            <p:ph type="body" sz="half" idx="2"/>
          </p:nvPr>
        </p:nvSpPr>
        <p:spPr>
          <a:xfrm>
            <a:off x="3935413" y="692150"/>
            <a:ext cx="6732587" cy="6553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 smtClean="0">
                <a:latin typeface="Arial" panose="020B0604020202020204" pitchFamily="34" charset="0"/>
              </a:rPr>
              <a:t>Результаты расчета можно представить графически в виде зависимостей сил взаимодействия между атомами (рис. а) и энергии системы (рис. б) от расстояния между ядрами атомов водорода. Если спины электронов антипараллельны, силы притяжения ( кривая I) и силы отталкивания (кривая II) будут нарастать. Результирующая этих сил-кривая III. Сначала преобладают силы притяжения, затем – отталкивания. Когда расстояние между ядрами становится равным r</a:t>
            </a:r>
            <a:r>
              <a:rPr lang="ru-RU" altLang="ru-RU" sz="1800" baseline="-25000" smtClean="0">
                <a:latin typeface="Arial" panose="020B0604020202020204" pitchFamily="34" charset="0"/>
              </a:rPr>
              <a:t>0</a:t>
            </a:r>
            <a:r>
              <a:rPr lang="ru-RU" altLang="ru-RU" sz="1800" smtClean="0">
                <a:latin typeface="Arial" panose="020B0604020202020204" pitchFamily="34" charset="0"/>
              </a:rPr>
              <a:t> , сила притяжения уравновешивается силой отталкивания.</a:t>
            </a:r>
          </a:p>
          <a:p>
            <a:pPr>
              <a:lnSpc>
                <a:spcPct val="80000"/>
              </a:lnSpc>
            </a:pPr>
            <a:r>
              <a:rPr lang="ru-RU" altLang="ru-RU" sz="1800" smtClean="0">
                <a:latin typeface="Arial" panose="020B0604020202020204" pitchFamily="34" charset="0"/>
              </a:rPr>
              <a:t> Равновесию сил соответствует минимальная энергия системы (кривая IV) и, следовательно, наиболее устойчивое состояние. При сближении двух атомов водорода, содержащих электроны с параллельными спинами, энергия системы постоянно увеличивается (кривая V) и связь не образуется.</a:t>
            </a:r>
          </a:p>
          <a:p>
            <a:pPr>
              <a:lnSpc>
                <a:spcPct val="80000"/>
              </a:lnSpc>
            </a:pPr>
            <a:endParaRPr lang="ru-RU" altLang="ru-RU" sz="1800" smtClean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1800" smtClean="0">
                <a:latin typeface="Arial" panose="020B0604020202020204" pitchFamily="34" charset="0"/>
              </a:rPr>
              <a:t>Таким образом, при наличии у пары электронов противоположных спинов электроны двигаются в поле обоих ядер. Между ядрами появляется область с высокой плотностью электронного облака – избыточного отрицательного заряда, который стягивает положительно заряженные ядра.</a:t>
            </a:r>
            <a:r>
              <a:rPr lang="ru-RU" altLang="ru-RU" sz="1600" smtClean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</a:pPr>
            <a:endParaRPr lang="ru-RU" altLang="ru-RU" sz="1600" smtClean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1000" smtClean="0">
                <a:latin typeface="Arial" panose="020B0604020202020204" pitchFamily="34" charset="0"/>
              </a:rPr>
              <a:t/>
            </a:r>
            <a:br>
              <a:rPr lang="ru-RU" altLang="ru-RU" sz="1000" smtClean="0">
                <a:latin typeface="Arial" panose="020B0604020202020204" pitchFamily="34" charset="0"/>
              </a:rPr>
            </a:br>
            <a:r>
              <a:rPr lang="ru-RU" altLang="ru-RU" sz="1000" smtClean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1268" name="Picture 16" descr="no21_01"/>
          <p:cNvPicPr>
            <a:picLocks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4433" r="17714" b="49539"/>
          <a:stretch>
            <a:fillRect/>
          </a:stretch>
        </p:blipFill>
        <p:spPr>
          <a:xfrm>
            <a:off x="1524000" y="765175"/>
            <a:ext cx="2624138" cy="2952750"/>
          </a:xfrm>
          <a:noFill/>
        </p:spPr>
      </p:pic>
      <p:sp>
        <p:nvSpPr>
          <p:cNvPr id="11269" name="Rectangle 17"/>
          <p:cNvSpPr>
            <a:spLocks noChangeArrowheads="1"/>
          </p:cNvSpPr>
          <p:nvPr/>
        </p:nvSpPr>
        <p:spPr bwMode="auto">
          <a:xfrm>
            <a:off x="2495550" y="0"/>
            <a:ext cx="79200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Квантово-механическая модель ковалентной связи по методу валентных связей на примере молекулы водорода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1270" name="Picture 18" descr="no21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49097" r="17714" b="5115"/>
          <a:stretch>
            <a:fillRect/>
          </a:stretch>
        </p:blipFill>
        <p:spPr bwMode="auto">
          <a:xfrm>
            <a:off x="1524000" y="4106863"/>
            <a:ext cx="295275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494863-3037-4659-8E14-1186E8BECED6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12291" name="Rectangle 12"/>
          <p:cNvSpPr>
            <a:spLocks noChangeArrowheads="1"/>
          </p:cNvSpPr>
          <p:nvPr/>
        </p:nvSpPr>
        <p:spPr bwMode="auto">
          <a:xfrm>
            <a:off x="1524000" y="2811463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2292" name="Rectangle 13"/>
          <p:cNvSpPr>
            <a:spLocks noChangeArrowheads="1"/>
          </p:cNvSpPr>
          <p:nvPr/>
        </p:nvSpPr>
        <p:spPr bwMode="auto">
          <a:xfrm>
            <a:off x="1524000" y="3125788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2293" name="Rectangle 15"/>
          <p:cNvSpPr>
            <a:spLocks noGrp="1"/>
          </p:cNvSpPr>
          <p:nvPr>
            <p:ph type="body" sz="half" idx="1"/>
          </p:nvPr>
        </p:nvSpPr>
        <p:spPr>
          <a:xfrm>
            <a:off x="263525" y="823913"/>
            <a:ext cx="11736388" cy="1800225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000" b="1" i="1" smtClean="0">
                <a:latin typeface="Arial" panose="020B0604020202020204" pitchFamily="34" charset="0"/>
              </a:rPr>
              <a:t>Ковалентная связь</a:t>
            </a:r>
            <a:r>
              <a:rPr lang="ru-RU" altLang="ru-RU" sz="2000" smtClean="0">
                <a:latin typeface="Arial" panose="020B0604020202020204" pitchFamily="34" charset="0"/>
              </a:rPr>
              <a:t> – наиболее общий вид химической связи, возникающий за счет обобществления электронной пары посредством </a:t>
            </a:r>
            <a:r>
              <a:rPr lang="ru-RU" altLang="ru-RU" sz="2000" b="1" smtClean="0">
                <a:latin typeface="Arial" panose="020B0604020202020204" pitchFamily="34" charset="0"/>
              </a:rPr>
              <a:t>обменного механизма</a:t>
            </a:r>
            <a:r>
              <a:rPr lang="ru-RU" altLang="ru-RU" sz="2000" smtClean="0">
                <a:latin typeface="Arial" panose="020B0604020202020204" pitchFamily="34" charset="0"/>
              </a:rPr>
              <a:t>, когда каждый из взаимодействующих атомов поставляет по одному электрону, или по </a:t>
            </a:r>
            <a:r>
              <a:rPr lang="ru-RU" altLang="ru-RU" sz="2000" b="1" smtClean="0">
                <a:latin typeface="Arial" panose="020B0604020202020204" pitchFamily="34" charset="0"/>
              </a:rPr>
              <a:t>донорно-акцепторному механизму</a:t>
            </a:r>
            <a:r>
              <a:rPr lang="ru-RU" altLang="ru-RU" sz="2000" smtClean="0">
                <a:latin typeface="Arial" panose="020B0604020202020204" pitchFamily="34" charset="0"/>
              </a:rPr>
              <a:t>, если электронная пара передается в общее пользование одним атомом (донором) другому атому (акцептору).</a:t>
            </a:r>
          </a:p>
        </p:txBody>
      </p:sp>
      <p:pic>
        <p:nvPicPr>
          <p:cNvPr id="12294" name="Picture 16" descr="imag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624138"/>
            <a:ext cx="6456363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7" descr="no21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2205038"/>
            <a:ext cx="3927475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40238" y="284163"/>
            <a:ext cx="3887787" cy="457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Ковалентная связь</a:t>
            </a:r>
          </a:p>
        </p:txBody>
      </p:sp>
      <p:pic>
        <p:nvPicPr>
          <p:cNvPr id="12297" name="Picture 19" descr="no21_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4373563"/>
            <a:ext cx="23082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20" descr="no21_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038" y="4684713"/>
            <a:ext cx="28162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2043</Words>
  <Application>Microsoft Office PowerPoint</Application>
  <PresentationFormat>Широкоэкранный</PresentationFormat>
  <Paragraphs>323</Paragraphs>
  <Slides>62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70" baseType="lpstr">
      <vt:lpstr>Calibri</vt:lpstr>
      <vt:lpstr>Arial</vt:lpstr>
      <vt:lpstr>Times New Roman</vt:lpstr>
      <vt:lpstr>Wingdings</vt:lpstr>
      <vt:lpstr>Symbol</vt:lpstr>
      <vt:lpstr>Helvetica</vt:lpstr>
      <vt:lpstr>Тема Office</vt:lpstr>
      <vt:lpstr>Microsoft Equation 3.0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КРИСТАЛЛ – РАВНОВЕСНАЯ ФОРМА ТВЕРДОГО ТЕЛА</vt:lpstr>
      <vt:lpstr>ХАРАКТЕРНЫЕ ПРИЗНАКИ КРИСТАЛЛИЧНОСТИ:</vt:lpstr>
      <vt:lpstr>ХАРАКТЕРНЫЕ ПРИЗНАКИ КРИСТАЛЛИЧНОСТИ: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ДГТУ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Донской государственный технический университет      Кафедра «Химия» ________________________________________________________</dc:title>
  <dc:creator>Кужаров</dc:creator>
  <cp:lastModifiedBy>admin</cp:lastModifiedBy>
  <cp:revision>52</cp:revision>
  <dcterms:created xsi:type="dcterms:W3CDTF">2011-09-12T10:35:54Z</dcterms:created>
  <dcterms:modified xsi:type="dcterms:W3CDTF">2024-05-08T15:15:34Z</dcterms:modified>
</cp:coreProperties>
</file>