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24FD8-1917-48CB-973D-09C0C19C155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5AEF0-06B4-4FBE-91F7-62FFBCD12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545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3A2F7E-8B78-40CA-9704-14C2914998EB}" type="slidenum">
              <a:rPr lang="en-GB" altLang="ru-RU" sz="1000" smtClean="0"/>
              <a:pPr>
                <a:spcBef>
                  <a:spcPct val="0"/>
                </a:spcBef>
              </a:pPr>
              <a:t>1</a:t>
            </a:fld>
            <a:endParaRPr lang="en-GB" altLang="ru-RU" sz="1000" smtClean="0"/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8100" y="692150"/>
            <a:ext cx="6934200" cy="39020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4878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B3498-0761-4B23-9D78-38578E1AB31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8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16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8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5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4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9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9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9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8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8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BDF8E-4152-4FAC-B56B-2A91983B90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C5FC9-2227-47CC-8982-B6BCFE6B6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9856" y="2284483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ru-RU" sz="2400" b="1" dirty="0"/>
              <a:t>ЛЕКЦИ</a:t>
            </a:r>
            <a:r>
              <a:rPr lang="ru-RU" altLang="ru-RU" sz="2400" b="1" dirty="0"/>
              <a:t>И </a:t>
            </a:r>
            <a:r>
              <a:rPr lang="en-US" altLang="ru-RU" sz="2400" b="1" dirty="0"/>
              <a:t>11-17. </a:t>
            </a:r>
            <a:r>
              <a:rPr lang="ru-RU" altLang="ru-RU" sz="2400" b="1" dirty="0"/>
              <a:t>ОБЩИЕ И ЭЛЕКТРОХИМИЧЕСКИЕ СВОЙСТВА МЕТАЛЛОВ. КОРРОЗИЯ. МЕТОДЫ ЗАЩИТЫ </a:t>
            </a:r>
            <a:r>
              <a:rPr lang="ru-RU" altLang="ru-RU" sz="2400" b="1" dirty="0" smtClean="0"/>
              <a:t>МЕТАЛЛОВ </a:t>
            </a:r>
            <a:r>
              <a:rPr lang="ru-RU" altLang="ru-RU" sz="2400" b="1" dirty="0"/>
              <a:t>ОТ КОРРОЗИИ</a:t>
            </a:r>
          </a:p>
          <a:p>
            <a:endParaRPr lang="ru-RU" altLang="ru-RU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49" y="188872"/>
            <a:ext cx="582694" cy="6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03812" y="429309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Новикова Анастасия Александровна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канд. хим. наук, доцент кафедры «Химия» ДГТУ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568" y="30188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Курс лекций «Общая химия»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3730" name="Picture 2" descr="https://i.pinimg.com/564x/eb/17/81/eb178176d2bcfe90067eb7e629d2ef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3" y="1628800"/>
            <a:ext cx="378042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60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9736" y="670459"/>
            <a:ext cx="7850900" cy="5685891"/>
          </a:xfrm>
        </p:spPr>
        <p:txBody>
          <a:bodyPr/>
          <a:lstStyle/>
          <a:p>
            <a:r>
              <a:rPr lang="ru-RU" sz="2400" dirty="0" smtClean="0"/>
              <a:t>Хрупок </a:t>
            </a:r>
            <a:r>
              <a:rPr lang="ru-RU" sz="2400" dirty="0"/>
              <a:t>и довольно мягок, тяжел (плотность 9,8 г/см</a:t>
            </a:r>
            <a:r>
              <a:rPr lang="ru-RU" sz="2400" baseline="30000" dirty="0"/>
              <a:t>3</a:t>
            </a:r>
            <a:r>
              <a:rPr lang="ru-RU" sz="2400" dirty="0"/>
              <a:t>), </a:t>
            </a:r>
            <a:r>
              <a:rPr lang="ru-RU" sz="2400" dirty="0" smtClean="0"/>
              <a:t>легкоплавок </a:t>
            </a:r>
            <a:r>
              <a:rPr lang="ru-RU" sz="2400" dirty="0"/>
              <a:t>(температура плавления </a:t>
            </a:r>
            <a:r>
              <a:rPr lang="ru-RU" sz="2400" dirty="0" smtClean="0"/>
              <a:t>271° C)</a:t>
            </a:r>
          </a:p>
          <a:p>
            <a:r>
              <a:rPr lang="ru-RU" sz="2400" dirty="0" smtClean="0"/>
              <a:t>При </a:t>
            </a:r>
            <a:r>
              <a:rPr lang="ru-RU" sz="2400" dirty="0"/>
              <a:t>плавлении висмут уменьшается в объеме (как лед), т. е. твердый висмут легче жидкого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Редкий металл</a:t>
            </a:r>
          </a:p>
          <a:p>
            <a:r>
              <a:rPr lang="ru-RU" sz="2400" dirty="0"/>
              <a:t>По сравнению с другими металлами висмут, как и ртуть, обладает низкой теплопроводностью, равной 7,87 Вт/(</a:t>
            </a:r>
            <a:r>
              <a:rPr lang="ru-RU" sz="2400" dirty="0" err="1"/>
              <a:t>м·К</a:t>
            </a:r>
            <a:r>
              <a:rPr lang="ru-RU" sz="2400" dirty="0"/>
              <a:t>) при 300 К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В соединениях висмут проявляет степени окисления −3, +1, +2, +3, +4, +</a:t>
            </a:r>
            <a:r>
              <a:rPr lang="ru-RU" sz="2400" dirty="0" smtClean="0"/>
              <a:t>5</a:t>
            </a:r>
          </a:p>
          <a:p>
            <a:r>
              <a:rPr lang="ru-RU" sz="2400" dirty="0" smtClean="0"/>
              <a:t>Не реагирует с концентрированной </a:t>
            </a:r>
            <a:r>
              <a:rPr lang="ru-RU" sz="2400" dirty="0"/>
              <a:t>соляной и разбавленной серной </a:t>
            </a:r>
            <a:r>
              <a:rPr lang="ru-RU" sz="2400" dirty="0" smtClean="0"/>
              <a:t>кислотами, </a:t>
            </a:r>
            <a:r>
              <a:rPr lang="ru-RU" sz="2400" dirty="0"/>
              <a:t>но растворяется в азотной и хлорной </a:t>
            </a:r>
            <a:r>
              <a:rPr lang="ru-RU" sz="2400" dirty="0" smtClean="0"/>
              <a:t>кислотах, </a:t>
            </a:r>
            <a:r>
              <a:rPr lang="ru-RU" sz="2400" dirty="0"/>
              <a:t>а также в царской водке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55440" y="74896"/>
            <a:ext cx="10515600" cy="3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-металлы. Висмут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13500" r="13537" b="2080"/>
          <a:stretch/>
        </p:blipFill>
        <p:spPr bwMode="auto">
          <a:xfrm>
            <a:off x="551384" y="755713"/>
            <a:ext cx="2804454" cy="23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6328" y="319023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Радужную окраску придаёт оксидная </a:t>
            </a:r>
            <a:r>
              <a:rPr lang="ru-RU" dirty="0" smtClean="0"/>
              <a:t>плёнка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66F9690-DE71-47E2-B332-F77FDE82D208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3035300" y="336256"/>
            <a:ext cx="612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buFontTx/>
              <a:buNone/>
              <a:defRPr sz="2400" b="1">
                <a:solidFill>
                  <a:srgbClr val="C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r>
              <a:rPr lang="ru-RU" altLang="ru-RU" dirty="0"/>
              <a:t>Химические свойства металлов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479376" y="1077913"/>
            <a:ext cx="112332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ru-RU" b="1" dirty="0">
                <a:latin typeface="Century Gothic" panose="020B0502020202020204" pitchFamily="34" charset="0"/>
              </a:rPr>
              <a:t>Металлы в химических в реакциях, являются восстановителями, при этом сами окисляются 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4459288" y="2865438"/>
            <a:ext cx="327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3200" b="1" dirty="0">
                <a:latin typeface="Century Gothic" panose="020B0502020202020204" pitchFamily="34" charset="0"/>
              </a:rPr>
              <a:t>M – ne  = M</a:t>
            </a:r>
            <a:endParaRPr lang="ru-RU" altLang="ru-RU" sz="3200" b="1" dirty="0">
              <a:latin typeface="Century Gothic" panose="020B0502020202020204" pitchFamily="34" charset="0"/>
            </a:endParaRPr>
          </a:p>
        </p:txBody>
      </p:sp>
      <p:grpSp>
        <p:nvGrpSpPr>
          <p:cNvPr id="17414" name="Группа 8"/>
          <p:cNvGrpSpPr>
            <a:grpSpLocks/>
          </p:cNvGrpSpPr>
          <p:nvPr/>
        </p:nvGrpSpPr>
        <p:grpSpPr bwMode="auto">
          <a:xfrm>
            <a:off x="5159895" y="2698860"/>
            <a:ext cx="2300798" cy="584200"/>
            <a:chOff x="1720976" y="2743379"/>
            <a:chExt cx="2302120" cy="584775"/>
          </a:xfrm>
        </p:grpSpPr>
        <p:sp>
          <p:nvSpPr>
            <p:cNvPr id="17417" name="TextBox 5"/>
            <p:cNvSpPr txBox="1">
              <a:spLocks noChangeArrowheads="1"/>
            </p:cNvSpPr>
            <p:nvPr/>
          </p:nvSpPr>
          <p:spPr bwMode="auto">
            <a:xfrm>
              <a:off x="1720976" y="2765252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800" dirty="0">
                  <a:latin typeface="Century Gothic" panose="020B0502020202020204" pitchFamily="34" charset="0"/>
                </a:rPr>
                <a:t>0</a:t>
              </a:r>
              <a:endParaRPr lang="ru-RU" altLang="ru-RU" sz="1800" dirty="0">
                <a:latin typeface="Century Gothic" panose="020B0502020202020204" pitchFamily="34" charset="0"/>
              </a:endParaRPr>
            </a:p>
          </p:txBody>
        </p:sp>
        <p:sp>
          <p:nvSpPr>
            <p:cNvPr id="17418" name="TextBox 6"/>
            <p:cNvSpPr txBox="1">
              <a:spLocks noChangeArrowheads="1"/>
            </p:cNvSpPr>
            <p:nvPr/>
          </p:nvSpPr>
          <p:spPr bwMode="auto">
            <a:xfrm>
              <a:off x="2566002" y="2743379"/>
              <a:ext cx="1440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3200" dirty="0">
                  <a:latin typeface="Century Gothic" panose="020B0502020202020204" pitchFamily="34" charset="0"/>
                </a:rPr>
                <a:t>-</a:t>
              </a:r>
              <a:endParaRPr lang="ru-RU" altLang="ru-RU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7419" name="TextBox 7"/>
            <p:cNvSpPr txBox="1">
              <a:spLocks noChangeArrowheads="1"/>
            </p:cNvSpPr>
            <p:nvPr/>
          </p:nvSpPr>
          <p:spPr bwMode="auto">
            <a:xfrm>
              <a:off x="3555044" y="2780640"/>
              <a:ext cx="4680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600" dirty="0">
                  <a:latin typeface="Century Gothic" panose="020B0502020202020204" pitchFamily="34" charset="0"/>
                </a:rPr>
                <a:t>n+</a:t>
              </a:r>
              <a:endParaRPr lang="ru-RU" altLang="ru-RU" sz="1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2828684" y="4268698"/>
            <a:ext cx="7758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Century Gothic" panose="020B0502020202020204" pitchFamily="34" charset="0"/>
              </a:rPr>
              <a:t>            </a:t>
            </a:r>
            <a:r>
              <a:rPr lang="en-US" altLang="ru-RU" sz="2400" b="1" dirty="0">
                <a:latin typeface="Century Gothic" panose="020B0502020202020204" pitchFamily="34" charset="0"/>
              </a:rPr>
              <a:t>Al  Be  Mg  Ca  Li  Na  K  </a:t>
            </a:r>
            <a:r>
              <a:rPr lang="en-US" altLang="ru-RU" sz="2400" b="1" dirty="0" err="1">
                <a:latin typeface="Century Gothic" panose="020B0502020202020204" pitchFamily="34" charset="0"/>
              </a:rPr>
              <a:t>Rb</a:t>
            </a:r>
            <a:r>
              <a:rPr lang="en-US" altLang="ru-RU" sz="2400" b="1" dirty="0">
                <a:latin typeface="Century Gothic" panose="020B0502020202020204" pitchFamily="34" charset="0"/>
              </a:rPr>
              <a:t>  Cs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24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Восстановительная способность возрастает</a:t>
            </a:r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>
          <a:xfrm>
            <a:off x="3648075" y="4868863"/>
            <a:ext cx="49625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3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2A02824-C8AF-4734-AC14-559ABC8164EA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988" y="950913"/>
            <a:ext cx="5903912" cy="406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Взаимодействие с </a:t>
            </a:r>
          </a:p>
          <a:p>
            <a:pPr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    простыми  веществами </a:t>
            </a:r>
          </a:p>
          <a:p>
            <a:pPr>
              <a:defRPr/>
            </a:pPr>
            <a:endParaRPr lang="ru-RU" sz="2000" b="1" dirty="0">
              <a:latin typeface="Century Gothic" panose="020B0502020202020204" pitchFamily="34" charset="0"/>
            </a:endParaRPr>
          </a:p>
          <a:p>
            <a:pPr>
              <a:defRPr/>
            </a:pPr>
            <a:endParaRPr lang="ru-RU" sz="2000" b="1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   </a:t>
            </a:r>
            <a:r>
              <a:rPr lang="ru-RU" sz="2000" dirty="0">
                <a:solidFill>
                  <a:srgbClr val="009900"/>
                </a:solidFill>
                <a:latin typeface="Century Gothic" panose="020B0502020202020204" pitchFamily="34" charset="0"/>
              </a:rPr>
              <a:t>- </a:t>
            </a:r>
            <a:r>
              <a:rPr lang="ru-RU" sz="2000" b="1" u="sng" dirty="0">
                <a:solidFill>
                  <a:srgbClr val="009900"/>
                </a:solidFill>
                <a:latin typeface="Century Gothic" panose="020B0502020202020204" pitchFamily="34" charset="0"/>
              </a:rPr>
              <a:t>С галогенами и кислородом </a:t>
            </a:r>
          </a:p>
          <a:p>
            <a:pPr>
              <a:defRPr/>
            </a:pPr>
            <a:endParaRPr lang="ru-RU" sz="20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sz="2000" i="1" dirty="0">
                <a:latin typeface="Century Gothic" panose="020B0502020202020204" pitchFamily="34" charset="0"/>
              </a:rPr>
              <a:t>      </a:t>
            </a:r>
            <a:r>
              <a:rPr lang="en-US" sz="2000" b="1" i="1" dirty="0">
                <a:latin typeface="Century Gothic" panose="020B0502020202020204" pitchFamily="34" charset="0"/>
              </a:rPr>
              <a:t>2Na + Cl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r>
              <a:rPr lang="en-US" sz="2000" b="1" i="1" dirty="0">
                <a:latin typeface="Century Gothic" panose="020B0502020202020204" pitchFamily="34" charset="0"/>
              </a:rPr>
              <a:t> = 2NaCl</a:t>
            </a:r>
          </a:p>
          <a:p>
            <a:pPr>
              <a:defRPr/>
            </a:pPr>
            <a:r>
              <a:rPr lang="en-US" sz="2000" b="1" i="1" dirty="0">
                <a:latin typeface="Century Gothic" panose="020B0502020202020204" pitchFamily="34" charset="0"/>
              </a:rPr>
              <a:t>    </a:t>
            </a:r>
          </a:p>
          <a:p>
            <a:pPr>
              <a:defRPr/>
            </a:pPr>
            <a:r>
              <a:rPr lang="en-US" sz="2000" b="1" i="1" dirty="0">
                <a:latin typeface="Century Gothic" panose="020B0502020202020204" pitchFamily="34" charset="0"/>
              </a:rPr>
              <a:t>       Mg + O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r>
              <a:rPr lang="en-US" sz="2000" b="1" i="1" dirty="0">
                <a:latin typeface="Century Gothic" panose="020B0502020202020204" pitchFamily="34" charset="0"/>
              </a:rPr>
              <a:t> = 2MgO</a:t>
            </a:r>
          </a:p>
          <a:p>
            <a:pPr>
              <a:defRPr/>
            </a:pPr>
            <a:endParaRPr lang="en-US" sz="2000" b="1" i="1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sz="2000" b="1" i="1" dirty="0">
                <a:latin typeface="Century Gothic" panose="020B0502020202020204" pitchFamily="34" charset="0"/>
              </a:rPr>
              <a:t>   </a:t>
            </a:r>
            <a:r>
              <a:rPr lang="en-US" sz="2000" b="1" dirty="0">
                <a:solidFill>
                  <a:srgbClr val="009900"/>
                </a:solidFill>
                <a:latin typeface="Century Gothic" panose="020B0502020202020204" pitchFamily="34" charset="0"/>
              </a:rPr>
              <a:t>- C </a:t>
            </a:r>
            <a:r>
              <a:rPr lang="ru-RU" sz="2000" b="1" dirty="0">
                <a:solidFill>
                  <a:srgbClr val="009900"/>
                </a:solidFill>
                <a:latin typeface="Century Gothic" panose="020B0502020202020204" pitchFamily="34" charset="0"/>
              </a:rPr>
              <a:t>элементами пятой группы </a:t>
            </a:r>
            <a:r>
              <a:rPr lang="ru-RU" sz="2000" b="1" dirty="0" smtClean="0">
                <a:solidFill>
                  <a:srgbClr val="009900"/>
                </a:solidFill>
                <a:latin typeface="Century Gothic" panose="020B0502020202020204" pitchFamily="34" charset="0"/>
              </a:rPr>
              <a:t>(труднее</a:t>
            </a:r>
            <a:r>
              <a:rPr lang="ru-RU" sz="2000" b="1" dirty="0">
                <a:solidFill>
                  <a:srgbClr val="009900"/>
                </a:solidFill>
                <a:latin typeface="Century Gothic" panose="020B0502020202020204" pitchFamily="34" charset="0"/>
              </a:rPr>
              <a:t>) </a:t>
            </a:r>
          </a:p>
          <a:p>
            <a:pPr>
              <a:defRPr/>
            </a:pPr>
            <a:endParaRPr lang="ru-RU" sz="2000" b="1" i="1" dirty="0">
              <a:solidFill>
                <a:srgbClr val="0099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009900"/>
                </a:solidFill>
                <a:latin typeface="Century Gothic" panose="020B0502020202020204" pitchFamily="34" charset="0"/>
              </a:rPr>
              <a:t>     </a:t>
            </a:r>
            <a:r>
              <a:rPr lang="en-US" sz="2000" b="1" i="1" dirty="0">
                <a:solidFill>
                  <a:srgbClr val="0099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i="1" dirty="0">
                <a:latin typeface="Century Gothic" panose="020B0502020202020204" pitchFamily="34" charset="0"/>
              </a:rPr>
              <a:t>3Ca + 2P = Ca</a:t>
            </a:r>
            <a:r>
              <a:rPr lang="en-US" sz="1600" b="1" i="1" dirty="0">
                <a:latin typeface="Century Gothic" panose="020B0502020202020204" pitchFamily="34" charset="0"/>
              </a:rPr>
              <a:t>3</a:t>
            </a:r>
            <a:r>
              <a:rPr lang="en-US" sz="2000" b="1" i="1" dirty="0">
                <a:latin typeface="Century Gothic" panose="020B0502020202020204" pitchFamily="34" charset="0"/>
              </a:rPr>
              <a:t>P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endParaRPr lang="ru-RU" sz="2000" b="1" i="1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3100" y="950913"/>
            <a:ext cx="4319588" cy="4956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Взаимодействие со </a:t>
            </a:r>
          </a:p>
          <a:p>
            <a:pPr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     сложными веществами</a:t>
            </a:r>
          </a:p>
          <a:p>
            <a:pPr>
              <a:defRPr/>
            </a:pPr>
            <a:endParaRPr lang="ru-RU" sz="2000" b="1" dirty="0">
              <a:latin typeface="Century Gothic" panose="020B0502020202020204" pitchFamily="34" charset="0"/>
            </a:endParaRPr>
          </a:p>
          <a:p>
            <a:pPr>
              <a:defRPr/>
            </a:pPr>
            <a:endParaRPr lang="ru-RU" sz="20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2000" b="1" dirty="0">
                <a:solidFill>
                  <a:srgbClr val="009900"/>
                </a:solidFill>
                <a:latin typeface="Century Gothic" panose="020B0502020202020204" pitchFamily="34" charset="0"/>
              </a:rPr>
              <a:t>С кислотами</a:t>
            </a:r>
          </a:p>
          <a:p>
            <a:pPr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   </a:t>
            </a:r>
          </a:p>
          <a:p>
            <a:pPr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    </a:t>
            </a:r>
            <a:r>
              <a:rPr lang="en-US" sz="2000" b="1" i="1" dirty="0">
                <a:latin typeface="Century Gothic" panose="020B0502020202020204" pitchFamily="34" charset="0"/>
              </a:rPr>
              <a:t>Zn + H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r>
              <a:rPr lang="en-US" sz="2000" b="1" i="1" dirty="0">
                <a:latin typeface="Century Gothic" panose="020B0502020202020204" pitchFamily="34" charset="0"/>
              </a:rPr>
              <a:t>SO</a:t>
            </a:r>
            <a:r>
              <a:rPr lang="en-US" sz="1600" b="1" i="1" dirty="0">
                <a:latin typeface="Century Gothic" panose="020B0502020202020204" pitchFamily="34" charset="0"/>
              </a:rPr>
              <a:t>4</a:t>
            </a:r>
            <a:r>
              <a:rPr lang="en-US" sz="2000" b="1" i="1" dirty="0">
                <a:latin typeface="Century Gothic" panose="020B0502020202020204" pitchFamily="34" charset="0"/>
              </a:rPr>
              <a:t> = ZnSO</a:t>
            </a:r>
            <a:r>
              <a:rPr lang="en-US" sz="1600" b="1" i="1" dirty="0">
                <a:latin typeface="Century Gothic" panose="020B0502020202020204" pitchFamily="34" charset="0"/>
              </a:rPr>
              <a:t>4</a:t>
            </a:r>
            <a:r>
              <a:rPr lang="en-US" sz="2000" b="1" i="1" dirty="0">
                <a:latin typeface="Century Gothic" panose="020B0502020202020204" pitchFamily="34" charset="0"/>
              </a:rPr>
              <a:t> + H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</a:p>
          <a:p>
            <a:pPr>
              <a:defRPr/>
            </a:pPr>
            <a:endParaRPr lang="en-US" sz="20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2000" b="1" dirty="0">
                <a:solidFill>
                  <a:srgbClr val="009900"/>
                </a:solidFill>
                <a:latin typeface="Century Gothic" panose="020B0502020202020204" pitchFamily="34" charset="0"/>
              </a:rPr>
              <a:t>С солями </a:t>
            </a:r>
          </a:p>
          <a:p>
            <a:pPr marL="285750" indent="-285750">
              <a:buFontTx/>
              <a:buChar char="-"/>
              <a:defRPr/>
            </a:pPr>
            <a:endParaRPr lang="ru-RU" sz="2000" b="1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     </a:t>
            </a:r>
            <a:r>
              <a:rPr lang="en-US" sz="2000" b="1" i="1" dirty="0">
                <a:latin typeface="Century Gothic" panose="020B0502020202020204" pitchFamily="34" charset="0"/>
              </a:rPr>
              <a:t>Zn + Pb(NO</a:t>
            </a:r>
            <a:r>
              <a:rPr lang="en-US" sz="1600" b="1" i="1" dirty="0">
                <a:latin typeface="Century Gothic" panose="020B0502020202020204" pitchFamily="34" charset="0"/>
              </a:rPr>
              <a:t>3</a:t>
            </a:r>
            <a:r>
              <a:rPr lang="en-US" sz="2000" b="1" i="1" dirty="0">
                <a:latin typeface="Century Gothic" panose="020B0502020202020204" pitchFamily="34" charset="0"/>
              </a:rPr>
              <a:t>)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r>
              <a:rPr lang="en-US" sz="2000" b="1" i="1" dirty="0">
                <a:latin typeface="Century Gothic" panose="020B0502020202020204" pitchFamily="34" charset="0"/>
              </a:rPr>
              <a:t> = Zn(NO</a:t>
            </a:r>
            <a:r>
              <a:rPr lang="en-US" sz="1600" b="1" i="1" dirty="0">
                <a:latin typeface="Century Gothic" panose="020B0502020202020204" pitchFamily="34" charset="0"/>
              </a:rPr>
              <a:t>3</a:t>
            </a:r>
            <a:r>
              <a:rPr lang="en-US" sz="2000" b="1" i="1" dirty="0">
                <a:latin typeface="Century Gothic" panose="020B0502020202020204" pitchFamily="34" charset="0"/>
              </a:rPr>
              <a:t>)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r>
              <a:rPr lang="en-US" sz="2000" b="1" i="1" dirty="0">
                <a:latin typeface="Century Gothic" panose="020B0502020202020204" pitchFamily="34" charset="0"/>
              </a:rPr>
              <a:t> + Pb</a:t>
            </a:r>
          </a:p>
          <a:p>
            <a:pPr>
              <a:defRPr/>
            </a:pPr>
            <a:endParaRPr lang="en-US" sz="20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2000" b="1" dirty="0">
                <a:solidFill>
                  <a:srgbClr val="009900"/>
                </a:solidFill>
                <a:latin typeface="Century Gothic" panose="020B0502020202020204" pitchFamily="34" charset="0"/>
              </a:rPr>
              <a:t>С водой (активные)</a:t>
            </a:r>
          </a:p>
          <a:p>
            <a:pPr marL="285750" indent="-285750">
              <a:buFontTx/>
              <a:buChar char="-"/>
              <a:defRPr/>
            </a:pPr>
            <a:endParaRPr lang="ru-RU" sz="2000" b="1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sz="2000" b="1" i="1" dirty="0">
                <a:latin typeface="Century Gothic" panose="020B0502020202020204" pitchFamily="34" charset="0"/>
              </a:rPr>
              <a:t>     </a:t>
            </a:r>
            <a:r>
              <a:rPr lang="ru-RU" sz="2000" b="1" i="1" dirty="0">
                <a:latin typeface="Century Gothic" panose="020B0502020202020204" pitchFamily="34" charset="0"/>
              </a:rPr>
              <a:t>2</a:t>
            </a:r>
            <a:r>
              <a:rPr lang="en-US" sz="2000" b="1" i="1" dirty="0">
                <a:latin typeface="Century Gothic" panose="020B0502020202020204" pitchFamily="34" charset="0"/>
              </a:rPr>
              <a:t>Na + 2H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r>
              <a:rPr lang="en-US" sz="2000" b="1" i="1" dirty="0">
                <a:latin typeface="Century Gothic" panose="020B0502020202020204" pitchFamily="34" charset="0"/>
              </a:rPr>
              <a:t>O = 2NaOH + H</a:t>
            </a:r>
            <a:r>
              <a:rPr lang="en-US" sz="1600" b="1" i="1" dirty="0">
                <a:latin typeface="Century Gothic" panose="020B0502020202020204" pitchFamily="34" charset="0"/>
              </a:rPr>
              <a:t>2</a:t>
            </a:r>
            <a:endParaRPr lang="ru-RU" sz="1600" b="1" i="1" dirty="0">
              <a:latin typeface="Century Gothic" panose="020B0502020202020204" pitchFamily="34" charset="0"/>
            </a:endParaRPr>
          </a:p>
          <a:p>
            <a:pPr>
              <a:defRPr/>
            </a:pPr>
            <a:endParaRPr lang="ru-RU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36F712B-F2A4-47A3-9E21-D5325BFC1F33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589" y="1124744"/>
            <a:ext cx="10585450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Century Gothic" panose="020B0502020202020204" pitchFamily="34" charset="0"/>
              </a:rPr>
              <a:t>Металлы вытесняются из их солей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ru-RU" sz="2400" dirty="0">
                <a:latin typeface="Century Gothic" panose="020B0502020202020204" pitchFamily="34" charset="0"/>
              </a:rPr>
              <a:t>другими металлами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Century Gothic" panose="020B0502020202020204" pitchFamily="34" charset="0"/>
              </a:rPr>
              <a:t>Н.Н. Бекетов - создал « </a:t>
            </a:r>
            <a:r>
              <a:rPr lang="ru-RU" sz="2400" dirty="0" err="1">
                <a:latin typeface="Century Gothic" panose="020B0502020202020204" pitchFamily="34" charset="0"/>
              </a:rPr>
              <a:t>вытеснительный</a:t>
            </a:r>
            <a:r>
              <a:rPr lang="ru-RU" sz="2400" dirty="0">
                <a:latin typeface="Century Gothic" panose="020B0502020202020204" pitchFamily="34" charset="0"/>
              </a:rPr>
              <a:t> ряд»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endParaRPr lang="ru-RU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sz="2400" dirty="0">
                <a:latin typeface="Century Gothic" panose="020B0502020202020204" pitchFamily="34" charset="0"/>
              </a:rPr>
              <a:t>  (прототип электрохимического ряда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ru-RU" sz="2400" dirty="0">
                <a:latin typeface="Century Gothic" panose="020B0502020202020204" pitchFamily="34" charset="0"/>
              </a:rPr>
              <a:t>напряжения металлов)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2400" dirty="0">
                <a:latin typeface="Century Gothic" panose="020B0502020202020204" pitchFamily="34" charset="0"/>
              </a:rPr>
              <a:t>Li, K, Ca, Na, Mg, Al, Mn, Zn, Cr, Fe, Ni, Sn, Pb,</a:t>
            </a:r>
            <a:r>
              <a:rPr lang="it-IT" sz="2400" dirty="0">
                <a:solidFill>
                  <a:srgbClr val="009900"/>
                </a:solidFill>
                <a:latin typeface="Century Gothic" panose="020B0502020202020204" pitchFamily="34" charset="0"/>
              </a:rPr>
              <a:t>(H), </a:t>
            </a:r>
            <a:r>
              <a:rPr lang="it-IT" sz="2400" dirty="0">
                <a:latin typeface="Century Gothic" panose="020B0502020202020204" pitchFamily="34" charset="0"/>
              </a:rPr>
              <a:t>Cu, Hg, Ag, Pt, Au.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E5A6FDB-EAFC-477D-9120-DE4EDF51EAF0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279650" y="260350"/>
            <a:ext cx="8893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ЭЛЕКТРОХИМИЧЕСКИЙ</a:t>
            </a:r>
            <a:r>
              <a:rPr lang="en-US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  </a:t>
            </a:r>
            <a:r>
              <a:rPr lang="ru-RU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РЯД</a:t>
            </a:r>
            <a:r>
              <a:rPr lang="en-US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  </a:t>
            </a:r>
            <a:r>
              <a:rPr lang="ru-RU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НАПРЯЖЕНИЙ</a:t>
            </a:r>
            <a:r>
              <a:rPr lang="en-US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  </a:t>
            </a:r>
            <a:r>
              <a:rPr lang="ru-RU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МЕТАЛЛОВ</a:t>
            </a:r>
            <a:r>
              <a:rPr lang="ru-RU" altLang="ru-RU" sz="2000" b="1">
                <a:solidFill>
                  <a:srgbClr val="99330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>
                <a:solidFill>
                  <a:srgbClr val="99330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</a:br>
            <a:r>
              <a:rPr lang="ru-RU" altLang="ru-RU" sz="2000" b="1">
                <a:solidFill>
                  <a:srgbClr val="99330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>
                <a:solidFill>
                  <a:srgbClr val="99330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</a:br>
            <a:r>
              <a:rPr lang="ru-RU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>
                <a:solidFill>
                  <a:srgbClr val="9933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</a:br>
            <a:endParaRPr lang="en-US" altLang="ru-RU" sz="2000" b="1">
              <a:solidFill>
                <a:srgbClr val="993300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2000">
              <a:latin typeface="Century Gothic" panose="020B0502020202020204" pitchFamily="34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524000" y="11969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>
                <a:latin typeface="Century Gothic" panose="020B0502020202020204" pitchFamily="34" charset="0"/>
              </a:rPr>
              <a:t>Li  K  Ba  Sr  Ca  Na  Mg  Al  Zn  Cr  Fe  Cd  Co  Ni  Sn  Pb  (H</a:t>
            </a:r>
            <a:r>
              <a:rPr lang="en-US" altLang="ru-RU" sz="1800" b="1" baseline="-25000">
                <a:latin typeface="Century Gothic" panose="020B0502020202020204" pitchFamily="34" charset="0"/>
              </a:rPr>
              <a:t>2</a:t>
            </a:r>
            <a:r>
              <a:rPr lang="en-US" altLang="ru-RU" sz="1800" b="1">
                <a:latin typeface="Century Gothic" panose="020B0502020202020204" pitchFamily="34" charset="0"/>
              </a:rPr>
              <a:t>)  Cu  Hg  Ag  Pt  Au</a:t>
            </a:r>
            <a:endParaRPr lang="ru-RU" altLang="ru-RU" sz="1800" b="1">
              <a:latin typeface="Century Gothic" panose="020B0502020202020204" pitchFamily="34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359150" y="2185988"/>
            <a:ext cx="5113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2000" b="1">
                <a:latin typeface="Century Gothic" panose="020B0502020202020204" pitchFamily="34" charset="0"/>
              </a:rPr>
              <a:t>Вывод: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3388" y="2636838"/>
            <a:ext cx="8964612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chemeClr val="folHlink"/>
                </a:solidFill>
                <a:latin typeface="Century Gothic" panose="020B0502020202020204" pitchFamily="34" charset="0"/>
              </a:rPr>
              <a:t>1.</a:t>
            </a:r>
            <a:r>
              <a:rPr lang="ru-RU" altLang="ru-RU" sz="1800" b="1">
                <a:solidFill>
                  <a:schemeClr val="accent2"/>
                </a:solidFill>
                <a:latin typeface="Century Gothic" panose="020B0502020202020204" pitchFamily="34" charset="0"/>
              </a:rPr>
              <a:t>  </a:t>
            </a:r>
            <a:r>
              <a:rPr lang="ru-RU" altLang="ru-RU" sz="2000" b="1">
                <a:solidFill>
                  <a:schemeClr val="folHlink"/>
                </a:solidFill>
                <a:latin typeface="Century Gothic" panose="020B0502020202020204" pitchFamily="34" charset="0"/>
              </a:rPr>
              <a:t>Уменьшается восстановительные свойства металлов при реакциях в водных растворах в стандартных условиях (25</a:t>
            </a:r>
            <a:r>
              <a:rPr lang="ru-RU" altLang="ru-RU" sz="2000" b="1" baseline="30000">
                <a:solidFill>
                  <a:schemeClr val="folHlink"/>
                </a:solidFill>
                <a:latin typeface="Century Gothic" panose="020B0502020202020204" pitchFamily="34" charset="0"/>
              </a:rPr>
              <a:t>0</a:t>
            </a:r>
            <a:r>
              <a:rPr lang="ru-RU" altLang="ru-RU" sz="2000" b="1">
                <a:solidFill>
                  <a:schemeClr val="folHlink"/>
                </a:solidFill>
                <a:latin typeface="Century Gothic" panose="020B0502020202020204" pitchFamily="34" charset="0"/>
              </a:rPr>
              <a:t>С, 1атм.);</a:t>
            </a: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774825" y="1844675"/>
            <a:ext cx="84978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703388" y="3724275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Century Gothic" panose="020B0502020202020204" pitchFamily="34" charset="0"/>
              </a:rPr>
              <a:t>2. </a:t>
            </a:r>
            <a:r>
              <a:rPr lang="ru-RU" altLang="ru-RU" sz="2000" b="1">
                <a:latin typeface="Century Gothic" panose="020B0502020202020204" pitchFamily="34" charset="0"/>
              </a:rPr>
              <a:t>Металл, стоящий левее, вытесняет металл, стоящий правее, из их солей в растворе;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1693863" y="4591050"/>
            <a:ext cx="82089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FF3300"/>
                </a:solidFill>
                <a:latin typeface="Century Gothic" panose="020B0502020202020204" pitchFamily="34" charset="0"/>
              </a:rPr>
              <a:t>3. </a:t>
            </a:r>
            <a:r>
              <a:rPr lang="ru-RU" altLang="ru-RU" sz="2000" b="1">
                <a:solidFill>
                  <a:srgbClr val="FF3300"/>
                </a:solidFill>
                <a:latin typeface="Century Gothic" panose="020B0502020202020204" pitchFamily="34" charset="0"/>
              </a:rPr>
              <a:t>Металлы, стоящие до водорода, вытесняют его из кислот в растворе (исключение </a:t>
            </a:r>
            <a:r>
              <a:rPr lang="en-US" altLang="ru-RU" sz="2000" b="1">
                <a:solidFill>
                  <a:srgbClr val="FF3300"/>
                </a:solidFill>
                <a:latin typeface="Century Gothic" panose="020B0502020202020204" pitchFamily="34" charset="0"/>
              </a:rPr>
              <a:t>HNO</a:t>
            </a:r>
            <a:r>
              <a:rPr lang="en-US" altLang="ru-RU" sz="2000" b="1" baseline="-25000">
                <a:solidFill>
                  <a:srgbClr val="FF3300"/>
                </a:solidFill>
                <a:latin typeface="Century Gothic" panose="020B0502020202020204" pitchFamily="34" charset="0"/>
              </a:rPr>
              <a:t>3</a:t>
            </a:r>
            <a:r>
              <a:rPr lang="ru-RU" altLang="ru-RU" sz="2000" b="1" baseline="-25000">
                <a:solidFill>
                  <a:srgbClr val="FF3300"/>
                </a:solidFill>
                <a:latin typeface="Century Gothic" panose="020B0502020202020204" pitchFamily="34" charset="0"/>
              </a:rPr>
              <a:t>, </a:t>
            </a:r>
            <a:r>
              <a:rPr lang="ru-RU" altLang="ru-RU" sz="2000" b="1">
                <a:solidFill>
                  <a:srgbClr val="FF3300"/>
                </a:solidFill>
                <a:latin typeface="Century Gothic" panose="020B0502020202020204" pitchFamily="34" charset="0"/>
              </a:rPr>
              <a:t>Н</a:t>
            </a:r>
            <a:r>
              <a:rPr lang="ru-RU" altLang="ru-RU" sz="2000" b="1" baseline="-25000">
                <a:solidFill>
                  <a:srgbClr val="FF3300"/>
                </a:solidFill>
                <a:latin typeface="Century Gothic" panose="020B0502020202020204" pitchFamily="34" charset="0"/>
              </a:rPr>
              <a:t>2</a:t>
            </a:r>
            <a:r>
              <a:rPr lang="en-US" altLang="ru-RU" sz="2000" b="1">
                <a:solidFill>
                  <a:srgbClr val="FF3300"/>
                </a:solidFill>
                <a:latin typeface="Century Gothic" panose="020B0502020202020204" pitchFamily="34" charset="0"/>
              </a:rPr>
              <a:t>SO</a:t>
            </a:r>
            <a:r>
              <a:rPr lang="en-US" altLang="ru-RU" sz="2000" b="1" baseline="-25000">
                <a:solidFill>
                  <a:srgbClr val="FF3300"/>
                </a:solidFill>
                <a:latin typeface="Century Gothic" panose="020B0502020202020204" pitchFamily="34" charset="0"/>
              </a:rPr>
              <a:t>4</a:t>
            </a:r>
            <a:r>
              <a:rPr lang="ru-RU" altLang="ru-RU" sz="2000" b="1" baseline="-25000">
                <a:solidFill>
                  <a:srgbClr val="FF3300"/>
                </a:solidFill>
                <a:latin typeface="Century Gothic" panose="020B0502020202020204" pitchFamily="34" charset="0"/>
              </a:rPr>
              <a:t>конц. </a:t>
            </a:r>
            <a:r>
              <a:rPr lang="en-US" altLang="ru-RU" sz="2000" b="1">
                <a:solidFill>
                  <a:srgbClr val="FF3300"/>
                </a:solidFill>
                <a:latin typeface="Century Gothic" panose="020B0502020202020204" pitchFamily="34" charset="0"/>
              </a:rPr>
              <a:t>)</a:t>
            </a:r>
            <a:r>
              <a:rPr lang="ru-RU" altLang="ru-RU" sz="2000" b="1">
                <a:solidFill>
                  <a:srgbClr val="FF3300"/>
                </a:solidFill>
                <a:latin typeface="Century Gothic" panose="020B0502020202020204" pitchFamily="34" charset="0"/>
              </a:rPr>
              <a:t>;</a:t>
            </a:r>
            <a:r>
              <a:rPr lang="en-US" altLang="ru-RU" sz="2000" b="1">
                <a:solidFill>
                  <a:srgbClr val="FF3300"/>
                </a:solidFill>
                <a:latin typeface="Century Gothic" panose="020B0502020202020204" pitchFamily="34" charset="0"/>
              </a:rPr>
              <a:t> </a:t>
            </a:r>
            <a:endParaRPr lang="ru-RU" altLang="ru-RU" sz="2000" b="1">
              <a:solidFill>
                <a:srgbClr val="FF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971" name="AutoShape 11"/>
          <p:cNvSpPr>
            <a:spLocks/>
          </p:cNvSpPr>
          <p:nvPr/>
        </p:nvSpPr>
        <p:spPr bwMode="auto">
          <a:xfrm rot="16200000" flipV="1">
            <a:off x="4764088" y="-2008187"/>
            <a:ext cx="287337" cy="5976937"/>
          </a:xfrm>
          <a:prstGeom prst="rightBrace">
            <a:avLst>
              <a:gd name="adj1" fmla="val 241139"/>
              <a:gd name="adj2" fmla="val 50519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1693863" y="5438775"/>
            <a:ext cx="81375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>
                <a:latin typeface="Century Gothic" panose="020B0502020202020204" pitchFamily="34" charset="0"/>
              </a:rPr>
              <a:t>4. </a:t>
            </a:r>
            <a:r>
              <a:rPr lang="ru-RU" altLang="ru-RU">
                <a:latin typeface="Century Gothic" panose="020B0502020202020204" pitchFamily="34" charset="0"/>
              </a:rPr>
              <a:t> </a:t>
            </a:r>
            <a:r>
              <a:rPr lang="ru-RU" altLang="ru-RU" b="1">
                <a:latin typeface="Century Gothic" panose="020B0502020202020204" pitchFamily="34" charset="0"/>
              </a:rPr>
              <a:t>Ме  (до </a:t>
            </a:r>
            <a:r>
              <a:rPr lang="en-US" altLang="ru-RU" b="1">
                <a:latin typeface="Century Gothic" panose="020B0502020202020204" pitchFamily="34" charset="0"/>
              </a:rPr>
              <a:t>Al)</a:t>
            </a:r>
            <a:r>
              <a:rPr lang="ru-RU" altLang="ru-RU" b="1">
                <a:latin typeface="Century Gothic" panose="020B0502020202020204" pitchFamily="34" charset="0"/>
              </a:rPr>
              <a:t> + </a:t>
            </a:r>
            <a:r>
              <a:rPr lang="ru-RU" altLang="ru-RU" b="1" i="1">
                <a:latin typeface="Century Gothic" panose="020B0502020202020204" pitchFamily="34" charset="0"/>
              </a:rPr>
              <a:t>Н</a:t>
            </a:r>
            <a:r>
              <a:rPr lang="ru-RU" altLang="ru-RU" b="1" i="1" baseline="-25000">
                <a:latin typeface="Century Gothic" panose="020B0502020202020204" pitchFamily="34" charset="0"/>
              </a:rPr>
              <a:t>2</a:t>
            </a:r>
            <a:r>
              <a:rPr lang="ru-RU" altLang="ru-RU" b="1" i="1">
                <a:latin typeface="Century Gothic" panose="020B0502020202020204" pitchFamily="34" charset="0"/>
              </a:rPr>
              <a:t>О </a:t>
            </a:r>
            <a:r>
              <a:rPr lang="ru-RU" altLang="ru-RU" b="1" i="1">
                <a:latin typeface="Century Gothic" panose="020B0502020202020204" pitchFamily="34" charset="0"/>
                <a:sym typeface="Symbol" panose="05050102010706020507" pitchFamily="18" charset="2"/>
              </a:rPr>
              <a:t> щелочь + Н</a:t>
            </a:r>
            <a:r>
              <a:rPr lang="ru-RU" altLang="ru-RU" b="1" i="1" baseline="-25000">
                <a:latin typeface="Century Gothic" panose="020B0502020202020204" pitchFamily="34" charset="0"/>
                <a:sym typeface="Symbol" panose="05050102010706020507" pitchFamily="18" charset="2"/>
              </a:rPr>
              <a:t>2</a:t>
            </a:r>
            <a:endParaRPr lang="ru-RU" altLang="ru-RU" b="1" i="1">
              <a:latin typeface="Century Gothic" panose="020B0502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b="1" i="1">
                <a:latin typeface="Century Gothic" panose="020B0502020202020204" pitchFamily="34" charset="0"/>
                <a:sym typeface="Symbol" panose="05050102010706020507" pitchFamily="18" charset="2"/>
              </a:rPr>
              <a:t>      </a:t>
            </a:r>
            <a:r>
              <a:rPr lang="ru-RU" altLang="ru-RU" b="1">
                <a:latin typeface="Century Gothic" panose="020B0502020202020204" pitchFamily="34" charset="0"/>
              </a:rPr>
              <a:t>Ме  (до Н</a:t>
            </a:r>
            <a:r>
              <a:rPr lang="ru-RU" altLang="ru-RU" b="1" baseline="-25000">
                <a:latin typeface="Century Gothic" panose="020B0502020202020204" pitchFamily="34" charset="0"/>
              </a:rPr>
              <a:t>2</a:t>
            </a:r>
            <a:r>
              <a:rPr lang="en-US" altLang="ru-RU" b="1">
                <a:latin typeface="Century Gothic" panose="020B0502020202020204" pitchFamily="34" charset="0"/>
              </a:rPr>
              <a:t>)</a:t>
            </a:r>
            <a:r>
              <a:rPr lang="ru-RU" altLang="ru-RU" b="1">
                <a:latin typeface="Century Gothic" panose="020B0502020202020204" pitchFamily="34" charset="0"/>
              </a:rPr>
              <a:t> + </a:t>
            </a:r>
            <a:r>
              <a:rPr lang="ru-RU" altLang="ru-RU" b="1" i="1">
                <a:latin typeface="Century Gothic" panose="020B0502020202020204" pitchFamily="34" charset="0"/>
              </a:rPr>
              <a:t>Н</a:t>
            </a:r>
            <a:r>
              <a:rPr lang="ru-RU" altLang="ru-RU" b="1" i="1" baseline="-25000">
                <a:latin typeface="Century Gothic" panose="020B0502020202020204" pitchFamily="34" charset="0"/>
              </a:rPr>
              <a:t>2</a:t>
            </a:r>
            <a:r>
              <a:rPr lang="ru-RU" altLang="ru-RU" b="1" i="1">
                <a:latin typeface="Century Gothic" panose="020B0502020202020204" pitchFamily="34" charset="0"/>
              </a:rPr>
              <a:t>О </a:t>
            </a:r>
            <a:r>
              <a:rPr lang="ru-RU" altLang="ru-RU" b="1" i="1">
                <a:latin typeface="Century Gothic" panose="020B0502020202020204" pitchFamily="34" charset="0"/>
                <a:sym typeface="Symbol" panose="05050102010706020507" pitchFamily="18" charset="2"/>
              </a:rPr>
              <a:t> оксид + Н</a:t>
            </a:r>
            <a:r>
              <a:rPr lang="ru-RU" altLang="ru-RU" b="1" i="1" baseline="-25000">
                <a:latin typeface="Century Gothic" panose="020B0502020202020204" pitchFamily="34" charset="0"/>
                <a:sym typeface="Symbol" panose="05050102010706020507" pitchFamily="18" charset="2"/>
              </a:rPr>
              <a:t>2 </a:t>
            </a:r>
            <a:r>
              <a:rPr lang="ru-RU" altLang="ru-RU" b="1" i="1">
                <a:latin typeface="Century Gothic" panose="020B0502020202020204" pitchFamily="34" charset="0"/>
                <a:sym typeface="Symbol" panose="05050102010706020507" pitchFamily="18" charset="2"/>
              </a:rPr>
              <a:t>(жесткие условия)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b="1">
                <a:latin typeface="Century Gothic" panose="020B0502020202020204" pitchFamily="34" charset="0"/>
              </a:rPr>
              <a:t>      Ме  (после Н</a:t>
            </a:r>
            <a:r>
              <a:rPr lang="ru-RU" altLang="ru-RU" b="1" baseline="-25000">
                <a:latin typeface="Century Gothic" panose="020B0502020202020204" pitchFamily="34" charset="0"/>
              </a:rPr>
              <a:t>2</a:t>
            </a:r>
            <a:r>
              <a:rPr lang="en-US" altLang="ru-RU" b="1">
                <a:latin typeface="Century Gothic" panose="020B0502020202020204" pitchFamily="34" charset="0"/>
              </a:rPr>
              <a:t>)</a:t>
            </a:r>
            <a:r>
              <a:rPr lang="ru-RU" altLang="ru-RU" b="1">
                <a:latin typeface="Century Gothic" panose="020B0502020202020204" pitchFamily="34" charset="0"/>
              </a:rPr>
              <a:t> + </a:t>
            </a:r>
            <a:r>
              <a:rPr lang="ru-RU" altLang="ru-RU" b="1" i="1">
                <a:latin typeface="Century Gothic" panose="020B0502020202020204" pitchFamily="34" charset="0"/>
              </a:rPr>
              <a:t>Н</a:t>
            </a:r>
            <a:r>
              <a:rPr lang="ru-RU" altLang="ru-RU" b="1" i="1" baseline="-25000">
                <a:latin typeface="Century Gothic" panose="020B0502020202020204" pitchFamily="34" charset="0"/>
              </a:rPr>
              <a:t>2</a:t>
            </a:r>
            <a:r>
              <a:rPr lang="ru-RU" altLang="ru-RU" b="1" i="1">
                <a:latin typeface="Century Gothic" panose="020B0502020202020204" pitchFamily="34" charset="0"/>
              </a:rPr>
              <a:t>О </a:t>
            </a:r>
            <a:r>
              <a:rPr lang="ru-RU" altLang="ru-RU" b="1" i="1">
                <a:latin typeface="Century Gothic" panose="020B0502020202020204" pitchFamily="34" charset="0"/>
                <a:sym typeface="Symbol" panose="05050102010706020507" pitchFamily="18" charset="2"/>
              </a:rPr>
              <a:t> не реагируют</a:t>
            </a:r>
            <a:endParaRPr lang="ru-RU" altLang="ru-RU" b="1" i="1" baseline="-25000">
              <a:latin typeface="Century Gothic" panose="020B0502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ru-RU" altLang="ru-RU" b="1" i="1">
              <a:latin typeface="Century Gothic" panose="020B0502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618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67" grpId="0"/>
      <p:bldP spid="40968" grpId="0" animBg="1"/>
      <p:bldP spid="40969" grpId="0"/>
      <p:bldP spid="40970" grpId="0"/>
      <p:bldP spid="409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40013" y="407988"/>
            <a:ext cx="6911975" cy="576262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Взаимодействие металлов с кислотами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46188"/>
            <a:ext cx="8229600" cy="16494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altLang="ru-RU" sz="2000" b="1" smtClean="0">
                <a:latin typeface="Century Gothic" panose="020B0502020202020204" pitchFamily="34" charset="0"/>
              </a:rPr>
              <a:t>Взаимодействие с металлами различных кислот протекает согласно положению металлов в ряду напряжений, который характеризует окислительно-восстановительную способность электрохимической системы «металл - ион металла». </a:t>
            </a:r>
          </a:p>
        </p:txBody>
      </p:sp>
      <p:sp>
        <p:nvSpPr>
          <p:cNvPr id="2150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78D966E-2A87-4E45-9BB2-740CA0A72029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2424113" y="3073400"/>
            <a:ext cx="73421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Century Gothic" panose="020B0502020202020204" pitchFamily="34" charset="0"/>
              </a:rPr>
              <a:t>Исходя из этого, все металлы удобно разделить на три  условные группы:</a:t>
            </a: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127500"/>
            <a:ext cx="60483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11213"/>
            <a:ext cx="9540875" cy="649287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Взаимодействие  металлов с кислотами-</a:t>
            </a:r>
            <a:r>
              <a:rPr lang="en-US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не</a:t>
            </a:r>
            <a:r>
              <a:rPr lang="en-US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окислителями</a:t>
            </a:r>
          </a:p>
        </p:txBody>
      </p:sp>
      <p:sp>
        <p:nvSpPr>
          <p:cNvPr id="2253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B188F6F-72E8-459B-8C27-9E4E3C249915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97200"/>
            <a:ext cx="91440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4259263" y="2343150"/>
            <a:ext cx="3673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Zn</a:t>
            </a:r>
            <a:r>
              <a:rPr lang="ru-RU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 +2</a:t>
            </a:r>
            <a:r>
              <a:rPr lang="en-US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HCI </a:t>
            </a:r>
            <a:r>
              <a:rPr lang="ru-RU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ZnCI</a:t>
            </a:r>
            <a:r>
              <a:rPr lang="ru-RU" altLang="ru-RU" sz="2000" b="1" baseline="-30000"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 + </a:t>
            </a:r>
            <a:r>
              <a:rPr lang="en-US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  <a:r>
              <a:rPr lang="ru-RU" altLang="ru-RU" sz="2000" b="1" baseline="-30000"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endParaRPr lang="ru-RU" altLang="ru-RU" sz="2000" b="1">
              <a:latin typeface="Century Gothic" panose="020B0502020202020204" pitchFamily="34" charset="0"/>
            </a:endParaRP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924050"/>
            <a:ext cx="1428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992313" y="4429125"/>
            <a:ext cx="83185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latin typeface="Century Gothic" panose="020B0502020202020204" pitchFamily="34" charset="0"/>
                <a:cs typeface="Times New Roman" panose="02020603050405020304" pitchFamily="18" charset="0"/>
              </a:rPr>
              <a:t>Малоактивные металлы, расположенные в ряду напряжений правее водорода, из разбавленного раствора кислоты его не вытесняют:</a:t>
            </a:r>
            <a:endParaRPr lang="ru-RU" altLang="ru-RU" sz="240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>
                <a:latin typeface="Century Gothic" panose="020B0502020202020204" pitchFamily="34" charset="0"/>
                <a:cs typeface="Times New Roman" panose="02020603050405020304" pitchFamily="18" charset="0"/>
              </a:rPr>
              <a:t>Cu</a:t>
            </a:r>
            <a:r>
              <a:rPr lang="ru-RU" altLang="ru-RU" sz="2400">
                <a:latin typeface="Century Gothic" panose="020B0502020202020204" pitchFamily="34" charset="0"/>
                <a:cs typeface="Times New Roman" panose="02020603050405020304" pitchFamily="18" charset="0"/>
              </a:rPr>
              <a:t> + </a:t>
            </a:r>
            <a:r>
              <a:rPr lang="en-US" altLang="ru-RU" sz="2400">
                <a:latin typeface="Century Gothic" panose="020B0502020202020204" pitchFamily="34" charset="0"/>
                <a:cs typeface="Times New Roman" panose="02020603050405020304" pitchFamily="18" charset="0"/>
              </a:rPr>
              <a:t>HCl </a:t>
            </a:r>
            <a:r>
              <a:rPr lang="ru-RU" altLang="ru-RU" sz="2400">
                <a:latin typeface="Symbol" panose="05050102010706020507" pitchFamily="18" charset="2"/>
                <a:cs typeface="Times New Roman" panose="02020603050405020304" pitchFamily="18" charset="0"/>
              </a:rPr>
              <a:t>¹</a:t>
            </a:r>
            <a:endParaRPr lang="ru-RU" altLang="ru-RU" sz="2400">
              <a:latin typeface="Century Gothic" panose="020B0502020202020204" pitchFamily="34" charset="0"/>
            </a:endParaRP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3898900" y="1803400"/>
            <a:ext cx="4392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Zn + H</a:t>
            </a:r>
            <a:r>
              <a:rPr lang="en-US" altLang="ru-RU" sz="2000" b="1" i="1" baseline="-30000"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r>
              <a:rPr lang="en-US" altLang="ru-RU" sz="20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SO</a:t>
            </a:r>
            <a:r>
              <a:rPr lang="en-US" altLang="ru-RU" sz="2000" b="1" i="1" baseline="-30000">
                <a:latin typeface="Century Gothic" panose="020B0502020202020204" pitchFamily="34" charset="0"/>
                <a:cs typeface="Times New Roman" panose="02020603050405020304" pitchFamily="18" charset="0"/>
              </a:rPr>
              <a:t>4</a:t>
            </a:r>
            <a:r>
              <a:rPr lang="en-US" altLang="ru-RU" sz="20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 → ZnSO</a:t>
            </a:r>
            <a:r>
              <a:rPr lang="en-US" altLang="ru-RU" sz="2000" b="1" i="1" baseline="-30000">
                <a:latin typeface="Century Gothic" panose="020B0502020202020204" pitchFamily="34" charset="0"/>
                <a:cs typeface="Times New Roman" panose="02020603050405020304" pitchFamily="18" charset="0"/>
              </a:rPr>
              <a:t>4</a:t>
            </a:r>
            <a:r>
              <a:rPr lang="en-US" altLang="ru-RU" sz="20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 + H</a:t>
            </a:r>
            <a:r>
              <a:rPr lang="en-US" altLang="ru-RU" sz="2000" b="1" i="1" baseline="-30000"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endParaRPr lang="en-US" altLang="ru-RU" sz="2000" b="1" i="1">
              <a:latin typeface="Century Gothic" panose="020B0502020202020204" pitchFamily="34" charset="0"/>
            </a:endParaRPr>
          </a:p>
        </p:txBody>
      </p:sp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441575"/>
            <a:ext cx="1428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2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06738" y="106363"/>
            <a:ext cx="6226175" cy="98107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Взаимодействие металлов с концентрированной серной  кислотой</a:t>
            </a:r>
          </a:p>
        </p:txBody>
      </p:sp>
      <p:sp>
        <p:nvSpPr>
          <p:cNvPr id="2355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A2FDABE-7340-4DFD-8D5F-0630A4AB8DD4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268413"/>
            <a:ext cx="77374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992313" y="2671763"/>
            <a:ext cx="828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entury Gothic" panose="020B0502020202020204" pitchFamily="34" charset="0"/>
              </a:rPr>
              <a:t>В результате взаимодействия образуются сульфат металла,      вода и один из продуктов восстановления кислотного остатка</a:t>
            </a:r>
            <a:r>
              <a:rPr lang="ru-RU" altLang="ru-RU" sz="1800" b="1"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716338"/>
            <a:ext cx="7704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1524000" y="4221163"/>
            <a:ext cx="77819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Verdana" panose="020B0604030504040204" pitchFamily="34" charset="0"/>
              </a:rPr>
              <a:t>                       Zn + 2H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SO</a:t>
            </a:r>
            <a:r>
              <a:rPr lang="en-US" altLang="ru-RU" sz="1800" baseline="-25000">
                <a:latin typeface="Verdana" panose="020B0604030504040204" pitchFamily="34" charset="0"/>
              </a:rPr>
              <a:t>4(</a:t>
            </a:r>
            <a:r>
              <a:rPr lang="ru-RU" altLang="ru-RU" sz="1800" baseline="-25000">
                <a:latin typeface="Verdana" panose="020B0604030504040204" pitchFamily="34" charset="0"/>
              </a:rPr>
              <a:t>К</a:t>
            </a:r>
            <a:r>
              <a:rPr lang="en-US" altLang="ru-RU" sz="1800" baseline="-25000">
                <a:latin typeface="Verdana" panose="020B0604030504040204" pitchFamily="34" charset="0"/>
              </a:rPr>
              <a:t>)</a:t>
            </a:r>
            <a:r>
              <a:rPr lang="en-US" altLang="ru-RU" sz="1800">
                <a:latin typeface="Verdana" panose="020B0604030504040204" pitchFamily="34" charset="0"/>
              </a:rPr>
              <a:t> → ZnSO</a:t>
            </a:r>
            <a:r>
              <a:rPr lang="en-US" altLang="ru-RU" sz="1800" baseline="-25000">
                <a:latin typeface="Verdana" panose="020B0604030504040204" pitchFamily="34" charset="0"/>
              </a:rPr>
              <a:t>4</a:t>
            </a:r>
            <a:r>
              <a:rPr lang="en-US" altLang="ru-RU" sz="1800">
                <a:latin typeface="Verdana" panose="020B0604030504040204" pitchFamily="34" charset="0"/>
              </a:rPr>
              <a:t> + SO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 + 2H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O,</a:t>
            </a:r>
            <a:endParaRPr lang="ru-RU" altLang="ru-RU" sz="180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Verdana" panose="020B0604030504040204" pitchFamily="34" charset="0"/>
              </a:rPr>
              <a:t>                     4Zn + 5H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SO</a:t>
            </a:r>
            <a:r>
              <a:rPr lang="en-US" altLang="ru-RU" sz="1800" baseline="-25000">
                <a:latin typeface="Verdana" panose="020B0604030504040204" pitchFamily="34" charset="0"/>
              </a:rPr>
              <a:t>4(</a:t>
            </a:r>
            <a:r>
              <a:rPr lang="ru-RU" altLang="ru-RU" sz="1800" baseline="-25000">
                <a:latin typeface="Verdana" panose="020B0604030504040204" pitchFamily="34" charset="0"/>
              </a:rPr>
              <a:t>К</a:t>
            </a:r>
            <a:r>
              <a:rPr lang="en-US" altLang="ru-RU" sz="1800" baseline="-25000">
                <a:latin typeface="Verdana" panose="020B0604030504040204" pitchFamily="34" charset="0"/>
              </a:rPr>
              <a:t>)</a:t>
            </a:r>
            <a:r>
              <a:rPr lang="en-US" altLang="ru-RU" sz="1800">
                <a:latin typeface="Verdana" panose="020B0604030504040204" pitchFamily="34" charset="0"/>
              </a:rPr>
              <a:t> → 4ZnSO</a:t>
            </a:r>
            <a:r>
              <a:rPr lang="en-US" altLang="ru-RU" sz="1800" baseline="-25000">
                <a:latin typeface="Verdana" panose="020B0604030504040204" pitchFamily="34" charset="0"/>
              </a:rPr>
              <a:t>4</a:t>
            </a:r>
            <a:r>
              <a:rPr lang="en-US" altLang="ru-RU" sz="1800">
                <a:latin typeface="Verdana" panose="020B0604030504040204" pitchFamily="34" charset="0"/>
              </a:rPr>
              <a:t> + 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S + 4H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O,</a:t>
            </a:r>
            <a:endParaRPr lang="ru-RU" altLang="ru-RU" sz="180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Verdana" panose="020B0604030504040204" pitchFamily="34" charset="0"/>
              </a:rPr>
              <a:t>                     3Zn + 4H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SO</a:t>
            </a:r>
            <a:r>
              <a:rPr lang="en-US" altLang="ru-RU" sz="1800" baseline="-25000">
                <a:latin typeface="Verdana" panose="020B0604030504040204" pitchFamily="34" charset="0"/>
              </a:rPr>
              <a:t>4(</a:t>
            </a:r>
            <a:r>
              <a:rPr lang="ru-RU" altLang="ru-RU" sz="1800" baseline="-25000">
                <a:latin typeface="Verdana" panose="020B0604030504040204" pitchFamily="34" charset="0"/>
              </a:rPr>
              <a:t>К</a:t>
            </a:r>
            <a:r>
              <a:rPr lang="en-US" altLang="ru-RU" sz="1800" baseline="-25000">
                <a:latin typeface="Verdana" panose="020B0604030504040204" pitchFamily="34" charset="0"/>
              </a:rPr>
              <a:t>)</a:t>
            </a:r>
            <a:r>
              <a:rPr lang="en-US" altLang="ru-RU" sz="1800">
                <a:latin typeface="Verdana" panose="020B0604030504040204" pitchFamily="34" charset="0"/>
              </a:rPr>
              <a:t> → 3ZnSO</a:t>
            </a:r>
            <a:r>
              <a:rPr lang="en-US" altLang="ru-RU" sz="1800" baseline="-25000">
                <a:latin typeface="Verdana" panose="020B0604030504040204" pitchFamily="34" charset="0"/>
              </a:rPr>
              <a:t>4</a:t>
            </a:r>
            <a:r>
              <a:rPr lang="en-US" altLang="ru-RU" sz="1800">
                <a:latin typeface="Verdana" panose="020B0604030504040204" pitchFamily="34" charset="0"/>
              </a:rPr>
              <a:t> + S + 4H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O,</a:t>
            </a:r>
            <a:endParaRPr lang="ru-RU" altLang="ru-RU" sz="180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Verdana" panose="020B0604030504040204" pitchFamily="34" charset="0"/>
              </a:rPr>
              <a:t>           </a:t>
            </a:r>
            <a:r>
              <a:rPr lang="ru-RU" altLang="ru-RU" sz="1800">
                <a:latin typeface="Verdana" panose="020B0604030504040204" pitchFamily="34" charset="0"/>
              </a:rPr>
              <a:t>            </a:t>
            </a:r>
            <a:r>
              <a:rPr lang="en-US" altLang="ru-RU" sz="1800">
                <a:latin typeface="Verdana" panose="020B0604030504040204" pitchFamily="34" charset="0"/>
              </a:rPr>
              <a:t> </a:t>
            </a:r>
            <a:r>
              <a:rPr lang="ru-RU" altLang="ru-RU" sz="1800">
                <a:latin typeface="Verdana" panose="020B0604030504040204" pitchFamily="34" charset="0"/>
              </a:rPr>
              <a:t>С</a:t>
            </a:r>
            <a:r>
              <a:rPr lang="en-US" altLang="ru-RU" sz="1800">
                <a:latin typeface="Verdana" panose="020B0604030504040204" pitchFamily="34" charset="0"/>
              </a:rPr>
              <a:t>u + 2H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SO</a:t>
            </a:r>
            <a:r>
              <a:rPr lang="en-US" altLang="ru-RU" sz="1800" baseline="-25000">
                <a:latin typeface="Verdana" panose="020B0604030504040204" pitchFamily="34" charset="0"/>
              </a:rPr>
              <a:t>4(</a:t>
            </a:r>
            <a:r>
              <a:rPr lang="ru-RU" altLang="ru-RU" sz="1800" baseline="-25000">
                <a:latin typeface="Verdana" panose="020B0604030504040204" pitchFamily="34" charset="0"/>
              </a:rPr>
              <a:t>к</a:t>
            </a:r>
            <a:r>
              <a:rPr lang="en-US" altLang="ru-RU" sz="1800" baseline="-25000">
                <a:latin typeface="Verdana" panose="020B0604030504040204" pitchFamily="34" charset="0"/>
              </a:rPr>
              <a:t>)</a:t>
            </a:r>
            <a:r>
              <a:rPr lang="en-US" altLang="ru-RU" sz="1800">
                <a:latin typeface="Verdana" panose="020B0604030504040204" pitchFamily="34" charset="0"/>
              </a:rPr>
              <a:t> → </a:t>
            </a:r>
            <a:r>
              <a:rPr lang="ru-RU" altLang="ru-RU" sz="1800">
                <a:latin typeface="Verdana" panose="020B0604030504040204" pitchFamily="34" charset="0"/>
              </a:rPr>
              <a:t>С</a:t>
            </a:r>
            <a:r>
              <a:rPr lang="en-US" altLang="ru-RU" sz="1800">
                <a:latin typeface="Verdana" panose="020B0604030504040204" pitchFamily="34" charset="0"/>
              </a:rPr>
              <a:t>u SO</a:t>
            </a:r>
            <a:r>
              <a:rPr lang="en-US" altLang="ru-RU" sz="1800" baseline="-25000">
                <a:latin typeface="Verdana" panose="020B0604030504040204" pitchFamily="34" charset="0"/>
              </a:rPr>
              <a:t>4</a:t>
            </a:r>
            <a:r>
              <a:rPr lang="en-US" altLang="ru-RU" sz="1800">
                <a:latin typeface="Verdana" panose="020B0604030504040204" pitchFamily="34" charset="0"/>
              </a:rPr>
              <a:t> + SO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 + 2H</a:t>
            </a:r>
            <a:r>
              <a:rPr lang="en-US" altLang="ru-RU" sz="1800" baseline="-25000">
                <a:latin typeface="Verdana" panose="020B0604030504040204" pitchFamily="34" charset="0"/>
              </a:rPr>
              <a:t>2</a:t>
            </a:r>
            <a:r>
              <a:rPr lang="en-US" altLang="ru-RU" sz="1800">
                <a:latin typeface="Verdana" panose="020B0604030504040204" pitchFamily="34" charset="0"/>
              </a:rPr>
              <a:t>O.</a:t>
            </a: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2351088" y="5410200"/>
            <a:ext cx="82804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entury Gothic" panose="020B0502020202020204" pitchFamily="34" charset="0"/>
              </a:rPr>
              <a:t>Холодная концентрированная серная кислота пассивирует </a:t>
            </a:r>
            <a:r>
              <a:rPr lang="en-US" altLang="ru-RU" sz="2000" b="1">
                <a:latin typeface="Century Gothic" panose="020B0502020202020204" pitchFamily="34" charset="0"/>
              </a:rPr>
              <a:t>Al</a:t>
            </a:r>
            <a:r>
              <a:rPr lang="ru-RU" altLang="ru-RU" sz="2000" b="1">
                <a:latin typeface="Century Gothic" panose="020B0502020202020204" pitchFamily="34" charset="0"/>
              </a:rPr>
              <a:t>, </a:t>
            </a:r>
            <a:r>
              <a:rPr lang="en-US" altLang="ru-RU" sz="2000" b="1">
                <a:latin typeface="Century Gothic" panose="020B0502020202020204" pitchFamily="34" charset="0"/>
              </a:rPr>
              <a:t>Fe</a:t>
            </a:r>
            <a:r>
              <a:rPr lang="ru-RU" altLang="ru-RU" sz="2000" b="1">
                <a:latin typeface="Century Gothic" panose="020B0502020202020204" pitchFamily="34" charset="0"/>
              </a:rPr>
              <a:t>; при нагревании пассивирующие пленки растворяются, и взаимодействие с кислотой протекает интенсивно.</a:t>
            </a:r>
            <a:r>
              <a:rPr lang="ru-RU" altLang="ru-RU" sz="1600" b="1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22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6118AC7-49F0-46E6-AB7C-B1D45CE23E82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24602" r="1999" b="10101"/>
          <a:stretch>
            <a:fillRect/>
          </a:stretch>
        </p:blipFill>
        <p:spPr bwMode="auto">
          <a:xfrm>
            <a:off x="847725" y="1282700"/>
            <a:ext cx="10342563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3001963" y="293688"/>
            <a:ext cx="61880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Century Gothic" panose="020B0502020202020204" pitchFamily="34" charset="0"/>
              </a:rPr>
              <a:t>     </a:t>
            </a:r>
            <a:r>
              <a:rPr lang="ru-RU" altLang="ru-RU" sz="2400" b="1">
                <a:solidFill>
                  <a:srgbClr val="FF0000"/>
                </a:solidFill>
                <a:latin typeface="Century Gothic" panose="020B0502020202020204" pitchFamily="34" charset="0"/>
              </a:rPr>
              <a:t>Взаимодействие металлов с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Century Gothic" panose="020B0502020202020204" pitchFamily="34" charset="0"/>
              </a:rPr>
              <a:t>концентрированной серной кислотой</a:t>
            </a:r>
          </a:p>
        </p:txBody>
      </p:sp>
    </p:spTree>
    <p:extLst>
      <p:ext uri="{BB962C8B-B14F-4D97-AF65-F5344CB8AC3E}">
        <p14:creationId xmlns:p14="http://schemas.microsoft.com/office/powerpoint/2010/main" val="34558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6488" y="0"/>
            <a:ext cx="8229600" cy="576263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44326"/>
                </a:solidFill>
                <a:latin typeface="Century Gothic" panose="020B0502020202020204" pitchFamily="34" charset="0"/>
              </a:rPr>
              <a:t>Взаимодействие металлов с азотной кислотой</a:t>
            </a:r>
          </a:p>
        </p:txBody>
      </p:sp>
      <p:pic>
        <p:nvPicPr>
          <p:cNvPr id="256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9820" r="4012" b="5980"/>
          <a:stretch>
            <a:fillRect/>
          </a:stretch>
        </p:blipFill>
        <p:spPr>
          <a:xfrm>
            <a:off x="2376488" y="477838"/>
            <a:ext cx="7416800" cy="4541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231835A-459A-4D56-8AD0-159950E1DDDB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919288" y="4967288"/>
            <a:ext cx="85217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>
                <a:latin typeface="Century Gothic" panose="020B0502020202020204" pitchFamily="34" charset="0"/>
              </a:rPr>
              <a:t>При взаимодействии азотной кислоты любой концентрации и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>
                <a:latin typeface="Century Gothic" panose="020B0502020202020204" pitchFamily="34" charset="0"/>
              </a:rPr>
              <a:t>концентрированной серной с металлами </a:t>
            </a:r>
            <a:r>
              <a:rPr lang="ru-RU" altLang="ru-RU" sz="2000" b="1" i="1">
                <a:solidFill>
                  <a:srgbClr val="F44326"/>
                </a:solidFill>
                <a:latin typeface="Century Gothic" panose="020B0502020202020204" pitchFamily="34" charset="0"/>
              </a:rPr>
              <a:t>водород никогда не</a:t>
            </a:r>
            <a:r>
              <a:rPr lang="ru-RU" altLang="ru-RU" sz="2000" b="1" i="1">
                <a:latin typeface="Century Gothic" panose="020B0502020202020204" pitchFamily="34" charset="0"/>
              </a:rPr>
              <a:t> </a:t>
            </a:r>
            <a:r>
              <a:rPr lang="ru-RU" altLang="ru-RU" sz="2000" b="1" i="1">
                <a:solidFill>
                  <a:srgbClr val="F44326"/>
                </a:solidFill>
                <a:latin typeface="Century Gothic" panose="020B0502020202020204" pitchFamily="34" charset="0"/>
              </a:rPr>
              <a:t>выделяется</a:t>
            </a:r>
            <a:r>
              <a:rPr lang="ru-RU" altLang="ru-RU" sz="2000" b="1">
                <a:latin typeface="Century Gothic" panose="020B0502020202020204" pitchFamily="34" charset="0"/>
              </a:rPr>
              <a:t>.   Холодная концентрированная азотная кислота пассивирует металлы </a:t>
            </a:r>
            <a:r>
              <a:rPr lang="en-US" altLang="ru-RU" sz="2000" b="1">
                <a:latin typeface="Century Gothic" panose="020B0502020202020204" pitchFamily="34" charset="0"/>
              </a:rPr>
              <a:t>Fe</a:t>
            </a:r>
            <a:r>
              <a:rPr lang="ru-RU" altLang="ru-RU" sz="2000" b="1">
                <a:latin typeface="Century Gothic" panose="020B0502020202020204" pitchFamily="34" charset="0"/>
              </a:rPr>
              <a:t>, </a:t>
            </a:r>
            <a:r>
              <a:rPr lang="en-US" altLang="ru-RU" sz="2000" b="1">
                <a:latin typeface="Century Gothic" panose="020B0502020202020204" pitchFamily="34" charset="0"/>
              </a:rPr>
              <a:t>Cr</a:t>
            </a:r>
            <a:r>
              <a:rPr lang="ru-RU" altLang="ru-RU" sz="2000" b="1">
                <a:latin typeface="Century Gothic" panose="020B0502020202020204" pitchFamily="34" charset="0"/>
              </a:rPr>
              <a:t>, </a:t>
            </a:r>
            <a:r>
              <a:rPr lang="en-US" altLang="ru-RU" sz="2000" b="1">
                <a:latin typeface="Century Gothic" panose="020B0502020202020204" pitchFamily="34" charset="0"/>
              </a:rPr>
              <a:t>Al</a:t>
            </a:r>
            <a:r>
              <a:rPr lang="ru-RU" altLang="ru-RU" sz="2000" b="1">
                <a:latin typeface="Century Gothic" panose="020B0502020202020204" pitchFamily="34" charset="0"/>
              </a:rPr>
              <a:t>, </a:t>
            </a:r>
            <a:r>
              <a:rPr lang="en-US" altLang="ru-RU" sz="2000" b="1">
                <a:latin typeface="Century Gothic" panose="020B0502020202020204" pitchFamily="34" charset="0"/>
              </a:rPr>
              <a:t>Ti</a:t>
            </a:r>
            <a:r>
              <a:rPr lang="ru-RU" altLang="ru-RU" sz="2000" b="1">
                <a:latin typeface="Century Gothic" panose="020B0502020202020204" pitchFamily="34" charset="0"/>
              </a:rPr>
              <a:t>, но при нагревании взаимодействие этих металлов с кислотой протекает энергично. </a:t>
            </a:r>
          </a:p>
        </p:txBody>
      </p:sp>
    </p:spTree>
    <p:extLst>
      <p:ext uri="{BB962C8B-B14F-4D97-AF65-F5344CB8AC3E}">
        <p14:creationId xmlns:p14="http://schemas.microsoft.com/office/powerpoint/2010/main" val="34229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9A4B035-DAE0-4358-95DF-C4B7CED9DFF4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1487488" y="188640"/>
            <a:ext cx="9072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Century Gothic" panose="020B0502020202020204" pitchFamily="34" charset="0"/>
              </a:rPr>
              <a:t>Положение металлов в периодической </a:t>
            </a:r>
            <a:r>
              <a:rPr lang="ru-RU" altLang="ru-RU" sz="2000" b="1" dirty="0" smtClean="0">
                <a:latin typeface="Century Gothic" panose="020B0502020202020204" pitchFamily="34" charset="0"/>
              </a:rPr>
              <a:t>системе </a:t>
            </a:r>
            <a:r>
              <a:rPr lang="ru-RU" altLang="ru-RU" sz="2000" b="1" dirty="0">
                <a:latin typeface="Century Gothic" panose="020B0502020202020204" pitchFamily="34" charset="0"/>
              </a:rPr>
              <a:t>Д .И. Менделеева</a:t>
            </a:r>
          </a:p>
        </p:txBody>
      </p:sp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10101" r="6291" b="9050"/>
          <a:stretch>
            <a:fillRect/>
          </a:stretch>
        </p:blipFill>
        <p:spPr bwMode="auto">
          <a:xfrm>
            <a:off x="1631950" y="764704"/>
            <a:ext cx="8928100" cy="57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9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AC54A9F-4C23-42BF-A071-656B6D3A556C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6627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3346"/>
          <a:stretch>
            <a:fillRect/>
          </a:stretch>
        </p:blipFill>
        <p:spPr bwMode="auto">
          <a:xfrm>
            <a:off x="839788" y="1776413"/>
            <a:ext cx="11161712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3273425" y="446088"/>
            <a:ext cx="6294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Century Gothic" panose="020B0502020202020204" pitchFamily="34" charset="0"/>
              </a:rPr>
              <a:t>Взаимодействие металлов с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Century Gothic" panose="020B0502020202020204" pitchFamily="34" charset="0"/>
              </a:rPr>
              <a:t>концентрированной азотной кислотой</a:t>
            </a:r>
          </a:p>
        </p:txBody>
      </p:sp>
    </p:spTree>
    <p:extLst>
      <p:ext uri="{BB962C8B-B14F-4D97-AF65-F5344CB8AC3E}">
        <p14:creationId xmlns:p14="http://schemas.microsoft.com/office/powerpoint/2010/main" val="371175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52164" y="6357547"/>
            <a:ext cx="2743200" cy="365125"/>
          </a:xfrm>
        </p:spPr>
        <p:txBody>
          <a:bodyPr/>
          <a:lstStyle/>
          <a:p>
            <a:fld id="{B7C6482F-4BAC-4EE1-A857-54E7D5FBB08E}" type="slidenum">
              <a:rPr lang="ru-RU" smtClean="0"/>
              <a:t>21</a:t>
            </a:fld>
            <a:endParaRPr lang="ru-RU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1408078" y="227721"/>
            <a:ext cx="9539617" cy="8649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4143" y="287151"/>
            <a:ext cx="10698163" cy="6302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Взаимодействие меди с концентрированной азотной </a:t>
            </a:r>
            <a:r>
              <a:rPr lang="ru-RU" dirty="0" smtClean="0"/>
              <a:t>кислотой</a:t>
            </a:r>
            <a:endParaRPr lang="en-US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652164" y="5920621"/>
            <a:ext cx="3118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https://www.youtube.com/watch?v=pJSQq494oV4</a:t>
            </a:r>
          </a:p>
        </p:txBody>
      </p:sp>
      <p:pic>
        <p:nvPicPr>
          <p:cNvPr id="7" name="HNO3+C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4143" y="115213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60593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B69D3B3-343B-405A-869A-42BBD292316C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7651" name="Rectangle 14"/>
          <p:cNvSpPr>
            <a:spLocks noChangeArrowheads="1"/>
          </p:cNvSpPr>
          <p:nvPr/>
        </p:nvSpPr>
        <p:spPr bwMode="auto">
          <a:xfrm>
            <a:off x="1524000" y="283051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7652" name="Rectangle 16"/>
          <p:cNvSpPr>
            <a:spLocks noChangeArrowheads="1"/>
          </p:cNvSpPr>
          <p:nvPr/>
        </p:nvSpPr>
        <p:spPr bwMode="auto">
          <a:xfrm>
            <a:off x="1524000" y="283051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7653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341438"/>
            <a:ext cx="914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4763"/>
            <a:ext cx="91440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6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pic>
        <p:nvPicPr>
          <p:cNvPr id="1026" name="Picture 2" descr="Щелочные металлы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926" r="7034" b="2484"/>
          <a:stretch/>
        </p:blipFill>
        <p:spPr bwMode="auto">
          <a:xfrm>
            <a:off x="-24680" y="134589"/>
            <a:ext cx="1987500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emege.ru/wp-content/uploads/2018/02/%D0%92%D0%BD%D0%B5%D1%88%D0%BD%D0%B8%D0%B9-%D0%B2%D0%B8%D0%B4-%D1%89%D0%B5%D0%BB%D0%BE%D1%87%D0%BD%D1%8B%D1%85-%D0%BC%D0%B5%D1%82%D0%B0%D0%BB%D0%BB%D0%BE%D0%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2" y="4030967"/>
            <a:ext cx="3982743" cy="260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mmenfärb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881336"/>
            <a:ext cx="2963359" cy="99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48772" y="1357518"/>
            <a:ext cx="9236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Низкие температуры плавления и кипения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Низкая плотность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Большинство </a:t>
            </a:r>
            <a:r>
              <a:rPr lang="ru-RU" sz="2400" dirty="0"/>
              <a:t>из них </a:t>
            </a:r>
            <a:r>
              <a:rPr lang="ru-RU" sz="2400" dirty="0" smtClean="0"/>
              <a:t>существуют в природе в виде ионных соединений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Щелочные </a:t>
            </a:r>
            <a:r>
              <a:rPr lang="ru-RU" sz="2400" dirty="0"/>
              <a:t>металлы непосредственно реагируют практически со всеми неметаллами (кроме благородных газов).</a:t>
            </a:r>
          </a:p>
        </p:txBody>
      </p:sp>
      <p:pic>
        <p:nvPicPr>
          <p:cNvPr id="1034" name="Picture 10" descr="Химические свойства простых веществ-металлов: щелочных и щелочноземельных  металлов, алюминия, железа – HIMI4K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553" r="-131"/>
          <a:stretch/>
        </p:blipFill>
        <p:spPr bwMode="auto">
          <a:xfrm>
            <a:off x="6497577" y="4030967"/>
            <a:ext cx="5442101" cy="232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76400" y="134589"/>
            <a:ext cx="10515600" cy="39957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-металлы. Щелочные металлы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85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6548" y="116632"/>
            <a:ext cx="10515600" cy="39957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-металлы. Щелочные металлы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Li+H2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7588" y="1249440"/>
            <a:ext cx="4988097" cy="37410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75150" y="952908"/>
            <a:ext cx="2890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https://www.youtube.com/watch?v=GHYeFt7MNt4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70177" y="5605015"/>
            <a:ext cx="480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rgbClr val="262E81"/>
                </a:solidFill>
                <a:latin typeface="arial" panose="020B0604020202020204" pitchFamily="34" charset="0"/>
              </a:rPr>
              <a:t>2 Li</a:t>
            </a:r>
            <a:r>
              <a:rPr lang="pt-BR" sz="2800" dirty="0">
                <a:solidFill>
                  <a:srgbClr val="262E81"/>
                </a:solidFill>
                <a:latin typeface="arial" panose="020B0604020202020204" pitchFamily="34" charset="0"/>
              </a:rPr>
              <a:t> + 2 H</a:t>
            </a:r>
            <a:r>
              <a:rPr lang="pt-BR" sz="2800" baseline="-25000" dirty="0">
                <a:solidFill>
                  <a:srgbClr val="262E81"/>
                </a:solidFill>
                <a:latin typeface="arial" panose="020B0604020202020204" pitchFamily="34" charset="0"/>
              </a:rPr>
              <a:t>2</a:t>
            </a:r>
            <a:r>
              <a:rPr lang="pt-BR" sz="2800" dirty="0">
                <a:solidFill>
                  <a:srgbClr val="262E81"/>
                </a:solidFill>
                <a:latin typeface="arial" panose="020B0604020202020204" pitchFamily="34" charset="0"/>
              </a:rPr>
              <a:t>O </a:t>
            </a:r>
            <a:r>
              <a:rPr lang="pt-BR" sz="2800" dirty="0" smtClean="0">
                <a:solidFill>
                  <a:srgbClr val="262E81"/>
                </a:solidFill>
                <a:latin typeface="arial" panose="020B0604020202020204" pitchFamily="34" charset="0"/>
              </a:rPr>
              <a:t>→ </a:t>
            </a:r>
            <a:r>
              <a:rPr lang="pt-BR" sz="2800" dirty="0">
                <a:solidFill>
                  <a:srgbClr val="262E81"/>
                </a:solidFill>
                <a:latin typeface="arial" panose="020B0604020202020204" pitchFamily="34" charset="0"/>
              </a:rPr>
              <a:t>2 </a:t>
            </a:r>
            <a:r>
              <a:rPr lang="pt-BR" sz="2800" dirty="0" smtClean="0">
                <a:solidFill>
                  <a:srgbClr val="262E81"/>
                </a:solidFill>
                <a:latin typeface="arial" panose="020B0604020202020204" pitchFamily="34" charset="0"/>
              </a:rPr>
              <a:t>LiOH </a:t>
            </a:r>
            <a:r>
              <a:rPr lang="pt-BR" sz="2800" dirty="0">
                <a:solidFill>
                  <a:srgbClr val="262E81"/>
                </a:solidFill>
                <a:latin typeface="arial" panose="020B0604020202020204" pitchFamily="34" charset="0"/>
              </a:rPr>
              <a:t>+ </a:t>
            </a:r>
            <a:r>
              <a:rPr lang="pt-BR" sz="2800" dirty="0" smtClean="0">
                <a:solidFill>
                  <a:srgbClr val="262E81"/>
                </a:solidFill>
                <a:latin typeface="arial" panose="020B0604020202020204" pitchFamily="34" charset="0"/>
              </a:rPr>
              <a:t>H</a:t>
            </a:r>
            <a:r>
              <a:rPr lang="pt-BR" sz="2800" baseline="-25000" dirty="0" smtClean="0">
                <a:solidFill>
                  <a:srgbClr val="262E81"/>
                </a:solidFill>
                <a:latin typeface="arial" panose="020B0604020202020204" pitchFamily="34" charset="0"/>
              </a:rPr>
              <a:t>2</a:t>
            </a:r>
            <a:r>
              <a:rPr lang="pt-BR" sz="2800" dirty="0">
                <a:solidFill>
                  <a:srgbClr val="262E81"/>
                </a:solidFill>
                <a:latin typeface="arial" panose="020B0604020202020204" pitchFamily="34" charset="0"/>
              </a:rPr>
              <a:t>↑</a:t>
            </a:r>
            <a:endParaRPr lang="ru-RU" sz="2800" dirty="0">
              <a:solidFill>
                <a:srgbClr val="262E8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563" y="947946"/>
            <a:ext cx="57467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 химических реакциях являются сильными восстановителями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Обладают наибольшей реакционной способностью </a:t>
            </a:r>
            <a:r>
              <a:rPr lang="ru-RU" sz="2400" dirty="0"/>
              <a:t>из всех металлов</a:t>
            </a:r>
            <a:r>
              <a:rPr lang="ru-RU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Активно реагируют </a:t>
            </a:r>
            <a:r>
              <a:rPr lang="ru-RU" sz="2400" dirty="0"/>
              <a:t>с </a:t>
            </a:r>
            <a:r>
              <a:rPr lang="ru-RU" sz="2400" dirty="0" smtClean="0"/>
              <a:t>водой, </a:t>
            </a:r>
            <a:r>
              <a:rPr lang="ru-RU" sz="2400" dirty="0"/>
              <a:t>интенсивность реакции увеличивается по группе</a:t>
            </a:r>
            <a:r>
              <a:rPr lang="ru-RU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Щелочные </a:t>
            </a:r>
            <a:r>
              <a:rPr lang="ru-RU" sz="2400" dirty="0"/>
              <a:t>металлы </a:t>
            </a:r>
            <a:r>
              <a:rPr lang="ru-RU" sz="2400" dirty="0" smtClean="0"/>
              <a:t>легко </a:t>
            </a:r>
            <a:r>
              <a:rPr lang="ru-RU" sz="2400" dirty="0"/>
              <a:t>окисляются, </a:t>
            </a:r>
            <a:r>
              <a:rPr lang="ru-RU" sz="2400" dirty="0" smtClean="0"/>
              <a:t>поэтому </a:t>
            </a:r>
            <a:r>
              <a:rPr lang="ru-RU" sz="2400" dirty="0"/>
              <a:t>в природе в свободном </a:t>
            </a:r>
            <a:r>
              <a:rPr lang="ru-RU" sz="2400" dirty="0" smtClean="0"/>
              <a:t>состоянии не встречаются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50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38200" y="188640"/>
            <a:ext cx="10515600" cy="3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-металлы. Щелочноземельные металлы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Щелочноземельные металлы и их соединения | CHEMEGE.RU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654" r="2652" b="2365"/>
          <a:stretch/>
        </p:blipFill>
        <p:spPr bwMode="auto">
          <a:xfrm>
            <a:off x="16948" y="588219"/>
            <a:ext cx="2072484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Щёлочноземельные металлы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08" y="1124744"/>
            <a:ext cx="429914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. Щелочноземельные металл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13" y="4372077"/>
            <a:ext cx="6729500" cy="194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Chlorophyl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2" b="22127"/>
          <a:stretch/>
        </p:blipFill>
        <p:spPr bwMode="auto">
          <a:xfrm>
            <a:off x="8974088" y="3611115"/>
            <a:ext cx="2549434" cy="26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40693" y="622509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Хлорофилл</a:t>
            </a:r>
            <a:endParaRPr lang="ru-RU" sz="1400" dirty="0"/>
          </a:p>
        </p:txBody>
      </p:sp>
      <p:pic>
        <p:nvPicPr>
          <p:cNvPr id="2058" name="Picture 10" descr="Щелочно земельными металлами - PascalBook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33" y="1124744"/>
            <a:ext cx="3780454" cy="21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48128" y="333411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Окрашивание пламени солями щелочноземельных металлов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203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  <p:pic>
        <p:nvPicPr>
          <p:cNvPr id="1026" name="Picture 2" descr="What is alumini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4" y="757496"/>
            <a:ext cx="1795275" cy="17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38200" y="59303"/>
            <a:ext cx="10515600" cy="3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</a:t>
            </a:r>
            <a:r>
              <a:rPr lang="ru-RU" sz="2000" b="1" dirty="0"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 Алюминий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https://aluminiumleader.com/upload/iblock/tilda/17b9f95a-9dcf-4bdc-8f56-9859ffe010e4__boks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6" y="2938009"/>
            <a:ext cx="1656184" cy="17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4111" y="651501"/>
            <a:ext cx="9865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Легкий и мягкий металл (плотность 2,9 г/см</a:t>
            </a:r>
            <a:r>
              <a:rPr lang="ru-RU" sz="2000" baseline="30000" dirty="0" smtClean="0"/>
              <a:t>3</a:t>
            </a:r>
            <a:r>
              <a:rPr lang="ru-RU" sz="2000" dirty="0" smtClean="0"/>
              <a:t>), </a:t>
            </a:r>
            <a:r>
              <a:rPr lang="ru-RU" sz="2000" dirty="0" smtClean="0">
                <a:cs typeface="Calibri" panose="020F0502020204030204" pitchFamily="34" charset="0"/>
              </a:rPr>
              <a:t>легко </a:t>
            </a:r>
            <a:r>
              <a:rPr lang="ru-RU" sz="2000" dirty="0">
                <a:cs typeface="Calibri" panose="020F0502020204030204" pitchFamily="34" charset="0"/>
              </a:rPr>
              <a:t>прокатывается в фольгу и вытягивается в </a:t>
            </a:r>
            <a:r>
              <a:rPr lang="ru-RU" sz="2000" dirty="0" smtClean="0">
                <a:cs typeface="Calibri" panose="020F0502020204030204" pitchFamily="34" charset="0"/>
              </a:rPr>
              <a:t>проволоку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Температура плавления 660</a:t>
            </a:r>
            <a:r>
              <a:rPr lang="en-GB" sz="2000" dirty="0" smtClean="0">
                <a:cs typeface="Calibri" panose="020F0502020204030204" pitchFamily="34" charset="0"/>
              </a:rPr>
              <a:t>ᵒ</a:t>
            </a:r>
            <a:r>
              <a:rPr lang="ru-RU" sz="2000" dirty="0" smtClean="0">
                <a:cs typeface="Calibri" panose="020F0502020204030204" pitchFamily="34" charset="0"/>
              </a:rPr>
              <a:t> С, обладает высокой тепло- и электропроводностью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Самый распространенный метал в земной коре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Сильный восстановитель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Соединения алюминия проявляют амфотерные свойства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Растворяется в разбавленных кислотах и щелочах, пассируется в концентрированных кислотах </a:t>
            </a:r>
            <a:r>
              <a:rPr lang="en-US" sz="2000" dirty="0" smtClean="0">
                <a:cs typeface="Calibri" panose="020F0502020204030204" pitchFamily="34" charset="0"/>
              </a:rPr>
              <a:t>H</a:t>
            </a:r>
            <a:r>
              <a:rPr lang="en-US" sz="2000" baseline="-25000" dirty="0" smtClean="0">
                <a:cs typeface="Calibri" panose="020F0502020204030204" pitchFamily="34" charset="0"/>
              </a:rPr>
              <a:t>2</a:t>
            </a:r>
            <a:r>
              <a:rPr lang="en-US" sz="2000" dirty="0" smtClean="0">
                <a:cs typeface="Calibri" panose="020F0502020204030204" pitchFamily="34" charset="0"/>
              </a:rPr>
              <a:t>SO</a:t>
            </a:r>
            <a:r>
              <a:rPr lang="en-US" sz="2000" baseline="-25000" dirty="0" smtClean="0">
                <a:cs typeface="Calibri" panose="020F0502020204030204" pitchFamily="34" charset="0"/>
              </a:rPr>
              <a:t>4</a:t>
            </a:r>
            <a:r>
              <a:rPr lang="en-US" sz="2000" dirty="0" smtClean="0">
                <a:cs typeface="Calibri" panose="020F0502020204030204" pitchFamily="34" charset="0"/>
              </a:rPr>
              <a:t> </a:t>
            </a:r>
            <a:r>
              <a:rPr lang="ru-RU" sz="2000" dirty="0" smtClean="0">
                <a:cs typeface="Calibri" panose="020F0502020204030204" pitchFamily="34" charset="0"/>
              </a:rPr>
              <a:t>и </a:t>
            </a:r>
            <a:r>
              <a:rPr lang="en-US" sz="2000" dirty="0" smtClean="0">
                <a:cs typeface="Calibri" panose="020F0502020204030204" pitchFamily="34" charset="0"/>
              </a:rPr>
              <a:t>HNO</a:t>
            </a:r>
            <a:r>
              <a:rPr lang="en-US" sz="2000" baseline="-25000" dirty="0" smtClean="0">
                <a:cs typeface="Calibri" panose="020F0502020204030204" pitchFamily="34" charset="0"/>
              </a:rPr>
              <a:t>3</a:t>
            </a:r>
            <a:endParaRPr lang="ru-RU" sz="2000" baseline="-25000" dirty="0" smtClean="0">
              <a:cs typeface="Calibri" panose="020F0502020204030204" pitchFamily="34" charset="0"/>
            </a:endParaRPr>
          </a:p>
        </p:txBody>
      </p:sp>
      <p:pic>
        <p:nvPicPr>
          <p:cNvPr id="3" name="Picture 2" descr="http://profil.adu.by/pluginfile.php/5890/mod_book/chapter/18125/%D0%A0%D0%B8%D1%81.%20112.2.%20%D0%A1%D1%85%D0%B5%D0%BC%D0%B0%20%D1%8D%D0%BB%D0%B5%D0%BA%D1%82%D1%80%D0%BE%D0%BB%D0%B8%D0%B7%D1%91%D1%80%D0%B0%20%D0%B4%D0%BB%D1%8F%20%D0%BF%D0%BE%D0%BB%D1%83%D1%87%D0%B5%D0%BD%D0%B8%D1%8F%20%D0%B0%D0%BB%D1%8E%D0%BC%D0%B8%D0%BD%D0%B8%D1%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88" y="3394542"/>
            <a:ext cx="5822906" cy="31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81452" y="4939280"/>
                <a:ext cx="389485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𝐴𝑙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452" y="4939280"/>
                <a:ext cx="3894856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974203" y="3610998"/>
            <a:ext cx="4040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промышленности алюминий получают электролизом расплава оксида алюминия в криолите </a:t>
            </a:r>
            <a:r>
              <a:rPr lang="en-US" dirty="0" smtClean="0"/>
              <a:t>Na</a:t>
            </a:r>
            <a:r>
              <a:rPr lang="en-US" baseline="-25000" dirty="0" smtClean="0"/>
              <a:t>3</a:t>
            </a:r>
            <a:r>
              <a:rPr lang="en-US" dirty="0" smtClean="0"/>
              <a:t>[AlF</a:t>
            </a:r>
            <a:r>
              <a:rPr lang="en-US" baseline="-25000" dirty="0" smtClean="0"/>
              <a:t>6</a:t>
            </a:r>
            <a:r>
              <a:rPr lang="en-US" dirty="0" smtClean="0"/>
              <a:t>]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100158" y="5833119"/>
            <a:ext cx="376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Температура плавления оксида алюминия около 2050</a:t>
            </a:r>
            <a:r>
              <a:rPr lang="en-GB" dirty="0" smtClean="0">
                <a:cs typeface="Calibri" panose="020F0502020204030204" pitchFamily="34" charset="0"/>
              </a:rPr>
              <a:t>ᵒ</a:t>
            </a:r>
            <a:r>
              <a:rPr lang="ru-RU" dirty="0" smtClean="0">
                <a:cs typeface="Calibri" panose="020F0502020204030204" pitchFamily="34" charset="0"/>
              </a:rPr>
              <a:t> С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024" y="4939280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Алюминиевая руда – боксит</a:t>
            </a:r>
          </a:p>
          <a:p>
            <a:pPr algn="ctr"/>
            <a:r>
              <a:rPr lang="en-US" dirty="0" smtClean="0">
                <a:latin typeface="+mn-lt"/>
              </a:rPr>
              <a:t>Al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O</a:t>
            </a:r>
            <a:r>
              <a:rPr lang="en-US" baseline="-25000" dirty="0" smtClean="0">
                <a:latin typeface="+mn-lt"/>
              </a:rPr>
              <a:t>3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∙ xH</a:t>
            </a:r>
            <a:r>
              <a:rPr lang="en-US" baseline="-25000" dirty="0" smtClean="0">
                <a:latin typeface="+mn-lt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O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90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38200" y="188640"/>
            <a:ext cx="10515600" cy="3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-металлы. Олово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0" name="Picture 6" descr="A blob of 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04368"/>
            <a:ext cx="2390459" cy="19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n, Physical and Chemical Properties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524615"/>
            <a:ext cx="2376319" cy="22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3588" y="2819933"/>
            <a:ext cx="334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Олово</a:t>
            </a:r>
            <a:endParaRPr lang="en-US" dirty="0" smtClean="0"/>
          </a:p>
          <a:p>
            <a:pPr algn="ctr"/>
            <a:r>
              <a:rPr lang="ru-RU" dirty="0" smtClean="0"/>
              <a:t>(модификация </a:t>
            </a:r>
            <a:r>
              <a:rPr lang="el-GR" dirty="0" smtClean="0"/>
              <a:t>β</a:t>
            </a:r>
            <a:r>
              <a:rPr lang="ru-RU" dirty="0" smtClean="0"/>
              <a:t>-</a:t>
            </a:r>
            <a:r>
              <a:rPr lang="en-US" dirty="0" smtClean="0"/>
              <a:t>Sn)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773" y="58795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Превращение олова в </a:t>
            </a:r>
            <a:r>
              <a:rPr lang="ru-RU" dirty="0" smtClean="0"/>
              <a:t>серую форму</a:t>
            </a:r>
            <a:r>
              <a:rPr lang="en-US" dirty="0" smtClean="0"/>
              <a:t> </a:t>
            </a:r>
            <a:r>
              <a:rPr lang="el-GR" dirty="0" smtClean="0"/>
              <a:t>α</a:t>
            </a:r>
            <a:r>
              <a:rPr lang="en-US" dirty="0" smtClean="0"/>
              <a:t>-Sn</a:t>
            </a:r>
            <a:r>
              <a:rPr lang="ru-RU" dirty="0" smtClean="0"/>
              <a:t> </a:t>
            </a:r>
            <a:r>
              <a:rPr lang="ru-RU" dirty="0"/>
              <a:t>после охлаждения в течение 10 ч при −38°С.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773" y="652583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https://link.springer.com/referenceworkentry/10.1007/978-1-4614-1533-6_424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7039" y="662690"/>
            <a:ext cx="91449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ластичный</a:t>
            </a:r>
            <a:r>
              <a:rPr lang="ru-RU" dirty="0"/>
              <a:t>, ковкий и </a:t>
            </a:r>
            <a:r>
              <a:rPr lang="ru-RU" dirty="0" smtClean="0"/>
              <a:t>легкоплавкий металл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ниже </a:t>
            </a:r>
            <a:r>
              <a:rPr lang="ru-RU" dirty="0"/>
              <a:t>+13,2 °C устойчиво </a:t>
            </a:r>
            <a:r>
              <a:rPr lang="ru-RU" dirty="0" smtClean="0"/>
              <a:t>α-</a:t>
            </a:r>
            <a:r>
              <a:rPr lang="en-US" dirty="0" smtClean="0"/>
              <a:t>Sn</a:t>
            </a:r>
            <a:r>
              <a:rPr lang="ru-RU" dirty="0" smtClean="0"/>
              <a:t> </a:t>
            </a:r>
            <a:r>
              <a:rPr lang="ru-RU" dirty="0"/>
              <a:t>(серое олово) с кубической </a:t>
            </a:r>
            <a:r>
              <a:rPr lang="ru-RU" dirty="0" smtClean="0"/>
              <a:t>решёткой</a:t>
            </a:r>
            <a:r>
              <a:rPr lang="ru-RU" dirty="0"/>
              <a:t> алмазного </a:t>
            </a:r>
            <a:r>
              <a:rPr lang="ru-RU" dirty="0" smtClean="0"/>
              <a:t>типа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выше </a:t>
            </a:r>
            <a:r>
              <a:rPr lang="ru-RU" dirty="0"/>
              <a:t>+13,2 °C устойчиво </a:t>
            </a:r>
            <a:r>
              <a:rPr lang="ru-RU" dirty="0" smtClean="0"/>
              <a:t>β-</a:t>
            </a:r>
            <a:r>
              <a:rPr lang="en-US" dirty="0" smtClean="0"/>
              <a:t>Sn</a:t>
            </a:r>
            <a:r>
              <a:rPr lang="ru-RU" dirty="0" smtClean="0"/>
              <a:t> </a:t>
            </a:r>
            <a:r>
              <a:rPr lang="ru-RU" dirty="0"/>
              <a:t>(белое олово) с тетрагональной кристаллической </a:t>
            </a:r>
            <a:r>
              <a:rPr lang="ru-RU" dirty="0" smtClean="0"/>
              <a:t>решёткой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Белое олово, </a:t>
            </a:r>
            <a:r>
              <a:rPr lang="ru-RU" dirty="0"/>
              <a:t>β-</a:t>
            </a:r>
            <a:r>
              <a:rPr lang="en-US" dirty="0"/>
              <a:t>Sn</a:t>
            </a:r>
            <a:r>
              <a:rPr lang="ru-RU" dirty="0"/>
              <a:t> </a:t>
            </a:r>
            <a:r>
              <a:rPr lang="ru-RU" dirty="0" smtClean="0"/>
              <a:t>является металлом, серое олово, </a:t>
            </a:r>
            <a:r>
              <a:rPr lang="ru-RU" dirty="0"/>
              <a:t>α-</a:t>
            </a:r>
            <a:r>
              <a:rPr lang="en-US" dirty="0"/>
              <a:t>Sn</a:t>
            </a:r>
            <a:r>
              <a:rPr lang="ru-RU" dirty="0" smtClean="0"/>
              <a:t>  - полупроводник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соединениях встречается в двух степенях окисления </a:t>
            </a:r>
            <a:r>
              <a:rPr lang="en-US" dirty="0" smtClean="0"/>
              <a:t>+2 </a:t>
            </a:r>
            <a:r>
              <a:rPr lang="ru-RU" dirty="0" smtClean="0"/>
              <a:t>и +4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Металлическое олово растворяется в разбавленных кислотах (</a:t>
            </a:r>
            <a:r>
              <a:rPr lang="en-US" dirty="0" err="1" smtClean="0"/>
              <a:t>HCl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в </a:t>
            </a:r>
            <a:r>
              <a:rPr lang="en-US" dirty="0" smtClean="0"/>
              <a:t>HNO</a:t>
            </a:r>
            <a:r>
              <a:rPr lang="en-US" baseline="-25000" dirty="0" smtClean="0"/>
              <a:t>3</a:t>
            </a:r>
            <a:r>
              <a:rPr lang="en-US" dirty="0" smtClean="0"/>
              <a:t>, </a:t>
            </a:r>
            <a:r>
              <a:rPr lang="ru-RU" dirty="0" smtClean="0"/>
              <a:t>в концентрированной </a:t>
            </a:r>
            <a:r>
              <a:rPr lang="en-US" dirty="0" err="1" smtClean="0"/>
              <a:t>HCl</a:t>
            </a:r>
            <a:r>
              <a:rPr lang="en-US" dirty="0" smtClean="0"/>
              <a:t>, </a:t>
            </a:r>
            <a:r>
              <a:rPr lang="ru-RU" dirty="0" smtClean="0"/>
              <a:t>растворах щелочей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4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ловянная чум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473" y="851578"/>
            <a:ext cx="7024687" cy="526891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38200" y="188640"/>
            <a:ext cx="10515600" cy="3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-металлы. Олово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12224" y="851578"/>
            <a:ext cx="3528392" cy="3890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 smtClean="0">
                <a:latin typeface="Google Sans"/>
              </a:rPr>
              <a:t>Оловянная чума – переход </a:t>
            </a:r>
            <a:r>
              <a:rPr lang="ru-RU" dirty="0">
                <a:latin typeface="Google Sans"/>
              </a:rPr>
              <a:t>олова из β-модификации (белое олово, имеющее вид серебристого металла) в α-модификацию (серое олово, имеющего вид полуметалла, рассыпающегося в крупинки).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5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64318-05AF-47B0-A1DD-4C1BEC0850D7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55440" y="74896"/>
            <a:ext cx="10515600" cy="3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57200" eaLnBrk="1" hangingPunct="1">
              <a:lnSpc>
                <a:spcPct val="100000"/>
              </a:lnSpc>
            </a:pP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Электронные семейства металлов.  </a:t>
            </a:r>
            <a:r>
              <a:rPr lang="en-US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lang="ru-RU" sz="2000" b="1" dirty="0" smtClean="0">
                <a:latin typeface="Century Gothic" panose="020B0502020202020204" pitchFamily="34" charset="0"/>
                <a:ea typeface="+mn-ea"/>
                <a:cs typeface="+mn-cs"/>
              </a:rPr>
              <a:t>-металлы. Свинец</a:t>
            </a:r>
            <a:endParaRPr lang="ru-RU" sz="20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4" name="Picture 10" descr="https://cdn.britannica.com/14/123814-050-64B5AC94/Galena.jpg?w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8" y="3237148"/>
            <a:ext cx="2697516" cy="201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c/cd/A_piece_of_lea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" r="2122" b="13308"/>
          <a:stretch/>
        </p:blipFill>
        <p:spPr bwMode="auto">
          <a:xfrm>
            <a:off x="338046" y="542466"/>
            <a:ext cx="2520281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www.researchgate.net/publication/343265004/figure/tbl1/AS:923174040518658@1597113251267/Comparison-of-physical-and-chemical-properties-of-aluminum-and-lead_W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567417" y="4267792"/>
            <a:ext cx="6096000" cy="2212355"/>
            <a:chOff x="3567417" y="4267792"/>
            <a:chExt cx="6096000" cy="2212355"/>
          </a:xfrm>
        </p:grpSpPr>
        <p:pic>
          <p:nvPicPr>
            <p:cNvPr id="2054" name="Picture 6" descr="https://www.researchgate.net/publication/343265004/figure/tbl1/AS:923174040518658@1597113251267/Comparison-of-physical-and-chemical-properties-of-aluminum-and-lead_W64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417" y="4389927"/>
              <a:ext cx="6096000" cy="187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Овал 4"/>
            <p:cNvSpPr/>
            <p:nvPr/>
          </p:nvSpPr>
          <p:spPr>
            <a:xfrm>
              <a:off x="7511667" y="4267792"/>
              <a:ext cx="792088" cy="221235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5442244"/>
            <a:ext cx="3273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Галенит </a:t>
            </a:r>
            <a:r>
              <a:rPr lang="en-US" sz="1600" b="1" dirty="0" err="1" smtClean="0"/>
              <a:t>PbS</a:t>
            </a:r>
            <a:endParaRPr lang="ru-RU" sz="1600" b="1" dirty="0" smtClean="0"/>
          </a:p>
          <a:p>
            <a:pPr algn="ctr"/>
            <a:r>
              <a:rPr lang="ru-RU" sz="1600" dirty="0" smtClean="0"/>
              <a:t>Свинец </a:t>
            </a:r>
            <a:r>
              <a:rPr lang="ru-RU" sz="1600" dirty="0"/>
              <a:t>входит в состав 80 различных </a:t>
            </a:r>
            <a:r>
              <a:rPr lang="ru-RU" sz="1600" dirty="0" smtClean="0"/>
              <a:t>минералов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6489" y="2643495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Свинец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08012" y="867053"/>
            <a:ext cx="85689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Выплавка свинца – один из первых технологических процессов, известных человеку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Широко распространен в природе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Легкоплавкий (327</a:t>
            </a:r>
            <a:r>
              <a:rPr lang="en-GB" sz="2000" dirty="0" smtClean="0">
                <a:cs typeface="Calibri" panose="020F0502020204030204" pitchFamily="34" charset="0"/>
              </a:rPr>
              <a:t>ᵒ C) </a:t>
            </a:r>
            <a:r>
              <a:rPr lang="ru-RU" sz="2000" dirty="0" smtClean="0">
                <a:cs typeface="Calibri" panose="020F0502020204030204" pitchFamily="34" charset="0"/>
              </a:rPr>
              <a:t>и мягкий металл, устойчивый к коррозии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На воздухе покрывается оксидной пленкой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Хорошо реагирует с азотной и уксусной кислотами, растворами щелочей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Не реагирует с соляной и серной кислотами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В соединениях проявляет степени окисления +2, +4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 panose="020F0502020204030204" pitchFamily="34" charset="0"/>
              </a:rPr>
              <a:t>Соединения свинца токсичны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2056" name="Picture 8" descr="Сурик свинцовый, цена в Пензе от компании Химпромкомплек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17540" r="16082" b="15961"/>
          <a:stretch/>
        </p:blipFill>
        <p:spPr bwMode="auto">
          <a:xfrm>
            <a:off x="9994554" y="3087627"/>
            <a:ext cx="2082587" cy="143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081193" y="4644152"/>
            <a:ext cx="1909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Google Sans"/>
              </a:rPr>
              <a:t>Свинцовый </a:t>
            </a:r>
            <a:r>
              <a:rPr lang="ru-RU" sz="1200" b="1" dirty="0" smtClean="0">
                <a:latin typeface="Google Sans"/>
              </a:rPr>
              <a:t>сурик</a:t>
            </a:r>
          </a:p>
          <a:p>
            <a:pPr algn="ctr"/>
            <a:r>
              <a:rPr lang="ru-RU" sz="1200" dirty="0">
                <a:latin typeface="Google Sans"/>
              </a:rPr>
              <a:t>- </a:t>
            </a:r>
            <a:r>
              <a:rPr lang="ru-RU" sz="1200" dirty="0" smtClean="0">
                <a:latin typeface="Google Sans"/>
              </a:rPr>
              <a:t>пигмент, </a:t>
            </a:r>
            <a:r>
              <a:rPr lang="ru-RU" sz="1200" dirty="0">
                <a:latin typeface="Google Sans"/>
              </a:rPr>
              <a:t>состоящий из </a:t>
            </a:r>
            <a:r>
              <a:rPr lang="ru-RU" sz="1200" dirty="0" err="1">
                <a:latin typeface="Google Sans"/>
              </a:rPr>
              <a:t>ортоплюмбата</a:t>
            </a:r>
            <a:r>
              <a:rPr lang="ru-RU" sz="1200" dirty="0">
                <a:latin typeface="Google Sans"/>
              </a:rPr>
              <a:t> свинца (Pb</a:t>
            </a:r>
            <a:r>
              <a:rPr lang="ru-RU" sz="1200" baseline="-25000" dirty="0">
                <a:latin typeface="Google Sans"/>
              </a:rPr>
              <a:t>3</a:t>
            </a:r>
            <a:r>
              <a:rPr lang="ru-RU" sz="1200" dirty="0">
                <a:latin typeface="Google Sans"/>
              </a:rPr>
              <a:t>O</a:t>
            </a:r>
            <a:r>
              <a:rPr lang="ru-RU" sz="1200" baseline="-25000" dirty="0">
                <a:latin typeface="Google Sans"/>
              </a:rPr>
              <a:t>4</a:t>
            </a:r>
            <a:r>
              <a:rPr lang="ru-RU" sz="1200" dirty="0">
                <a:latin typeface="Google Sans"/>
              </a:rPr>
              <a:t>) и </a:t>
            </a:r>
            <a:r>
              <a:rPr lang="ru-RU" sz="1200" dirty="0" err="1">
                <a:latin typeface="Google Sans"/>
              </a:rPr>
              <a:t>монооксида</a:t>
            </a:r>
            <a:r>
              <a:rPr lang="ru-RU" sz="1200" dirty="0">
                <a:latin typeface="Google Sans"/>
              </a:rPr>
              <a:t> свинца (</a:t>
            </a:r>
            <a:r>
              <a:rPr lang="ru-RU" sz="1200" dirty="0" err="1">
                <a:latin typeface="Google Sans"/>
              </a:rPr>
              <a:t>PbO</a:t>
            </a:r>
            <a:r>
              <a:rPr lang="ru-RU" sz="1200" dirty="0">
                <a:latin typeface="Google Sans"/>
              </a:rPr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247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999</Words>
  <Application>Microsoft Office PowerPoint</Application>
  <PresentationFormat>Широкоэкранный</PresentationFormat>
  <Paragraphs>175</Paragraphs>
  <Slides>22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Arial</vt:lpstr>
      <vt:lpstr>Arial</vt:lpstr>
      <vt:lpstr>Arial Black</vt:lpstr>
      <vt:lpstr>Calibri</vt:lpstr>
      <vt:lpstr>Calibri Light</vt:lpstr>
      <vt:lpstr>Cambria Math</vt:lpstr>
      <vt:lpstr>Century Gothic</vt:lpstr>
      <vt:lpstr>Google Sans</vt:lpstr>
      <vt:lpstr>Symbol</vt:lpstr>
      <vt:lpstr>Tahoma</vt:lpstr>
      <vt:lpstr>Times New Roman</vt:lpstr>
      <vt:lpstr>Verdana</vt:lpstr>
      <vt:lpstr>Тема Office</vt:lpstr>
      <vt:lpstr>Презентация PowerPoint</vt:lpstr>
      <vt:lpstr>Презентация PowerPoint</vt:lpstr>
      <vt:lpstr>Электронные семейства металлов.  S-металлы. Щелочные металлы</vt:lpstr>
      <vt:lpstr>Электронные семейства металлов.  S-металлы. Щелочные металлы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металлов с кислотами</vt:lpstr>
      <vt:lpstr>Взаимодействие  металлов с кислотами- не окислителями</vt:lpstr>
      <vt:lpstr>Взаимодействие металлов с концентрированной серной  кислотой</vt:lpstr>
      <vt:lpstr>Презентация PowerPoint</vt:lpstr>
      <vt:lpstr>Взаимодействие металлов с азотной кислотой</vt:lpstr>
      <vt:lpstr>Презентация PowerPoint</vt:lpstr>
      <vt:lpstr>Взаимодействие меди с концентрированной азотной кислотой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</cp:revision>
  <dcterms:created xsi:type="dcterms:W3CDTF">2024-05-07T14:51:56Z</dcterms:created>
  <dcterms:modified xsi:type="dcterms:W3CDTF">2024-05-08T07:40:25Z</dcterms:modified>
</cp:coreProperties>
</file>