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873" r:id="rId1"/>
  </p:sldMasterIdLst>
  <p:notesMasterIdLst>
    <p:notesMasterId r:id="rId65"/>
  </p:notesMasterIdLst>
  <p:sldIdLst>
    <p:sldId id="371" r:id="rId2"/>
    <p:sldId id="398" r:id="rId3"/>
    <p:sldId id="399" r:id="rId4"/>
    <p:sldId id="375" r:id="rId5"/>
    <p:sldId id="376" r:id="rId6"/>
    <p:sldId id="377" r:id="rId7"/>
    <p:sldId id="378" r:id="rId8"/>
    <p:sldId id="379" r:id="rId9"/>
    <p:sldId id="381" r:id="rId10"/>
    <p:sldId id="382" r:id="rId11"/>
    <p:sldId id="383" r:id="rId12"/>
    <p:sldId id="384" r:id="rId13"/>
    <p:sldId id="385" r:id="rId14"/>
    <p:sldId id="386" r:id="rId15"/>
    <p:sldId id="387" r:id="rId16"/>
    <p:sldId id="388" r:id="rId17"/>
    <p:sldId id="389" r:id="rId18"/>
    <p:sldId id="390" r:id="rId19"/>
    <p:sldId id="391" r:id="rId20"/>
    <p:sldId id="392" r:id="rId21"/>
    <p:sldId id="393" r:id="rId22"/>
    <p:sldId id="400" r:id="rId23"/>
    <p:sldId id="314" r:id="rId24"/>
    <p:sldId id="258" r:id="rId25"/>
    <p:sldId id="259" r:id="rId26"/>
    <p:sldId id="294" r:id="rId27"/>
    <p:sldId id="315" r:id="rId28"/>
    <p:sldId id="273" r:id="rId29"/>
    <p:sldId id="264" r:id="rId30"/>
    <p:sldId id="275" r:id="rId31"/>
    <p:sldId id="265" r:id="rId32"/>
    <p:sldId id="320" r:id="rId33"/>
    <p:sldId id="276" r:id="rId34"/>
    <p:sldId id="277" r:id="rId35"/>
    <p:sldId id="278" r:id="rId36"/>
    <p:sldId id="289" r:id="rId37"/>
    <p:sldId id="279" r:id="rId38"/>
    <p:sldId id="290" r:id="rId39"/>
    <p:sldId id="293" r:id="rId40"/>
    <p:sldId id="360" r:id="rId41"/>
    <p:sldId id="291" r:id="rId42"/>
    <p:sldId id="303" r:id="rId43"/>
    <p:sldId id="305" r:id="rId44"/>
    <p:sldId id="401" r:id="rId45"/>
    <p:sldId id="327" r:id="rId46"/>
    <p:sldId id="323" r:id="rId47"/>
    <p:sldId id="310" r:id="rId48"/>
    <p:sldId id="325" r:id="rId49"/>
    <p:sldId id="280" r:id="rId50"/>
    <p:sldId id="318" r:id="rId51"/>
    <p:sldId id="322" r:id="rId52"/>
    <p:sldId id="341" r:id="rId53"/>
    <p:sldId id="350" r:id="rId54"/>
    <p:sldId id="347" r:id="rId55"/>
    <p:sldId id="348" r:id="rId56"/>
    <p:sldId id="349" r:id="rId57"/>
    <p:sldId id="321" r:id="rId58"/>
    <p:sldId id="354" r:id="rId59"/>
    <p:sldId id="355" r:id="rId60"/>
    <p:sldId id="356" r:id="rId61"/>
    <p:sldId id="332" r:id="rId62"/>
    <p:sldId id="299" r:id="rId63"/>
    <p:sldId id="331" r:id="rId64"/>
  </p:sldIdLst>
  <p:sldSz cx="12192000" cy="6858000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70FB9"/>
    <a:srgbClr val="CC3300"/>
    <a:srgbClr val="DEA900"/>
    <a:srgbClr val="B925B2"/>
    <a:srgbClr val="F7C5E5"/>
    <a:srgbClr val="F3A7D8"/>
    <a:srgbClr val="268E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70" d="100"/>
          <a:sy n="70" d="100"/>
        </p:scale>
        <p:origin x="726" y="72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6FE1D3-EAB0-4D2D-9A13-7CB337886295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ru-RU"/>
        </a:p>
      </dgm:t>
    </dgm:pt>
    <dgm:pt modelId="{63614329-A3FC-4E42-9565-40E59EEEED47}">
      <dgm:prSet/>
      <dgm:spPr/>
      <dgm:t>
        <a:bodyPr/>
        <a:lstStyle/>
        <a:p>
          <a:pPr rtl="0"/>
          <a:r>
            <a:rPr lang="ru-RU" b="1" dirty="0" smtClean="0"/>
            <a:t>Оксиды</a:t>
          </a:r>
          <a:r>
            <a:rPr lang="ru-RU" dirty="0" smtClean="0"/>
            <a:t> – это сложные вещества, состоящие из двух химических элементов, один из которых – </a:t>
          </a:r>
          <a:r>
            <a:rPr lang="ru-RU" i="1" dirty="0" smtClean="0">
              <a:solidFill>
                <a:srgbClr val="FF0000"/>
              </a:solidFill>
            </a:rPr>
            <a:t>кислород</a:t>
          </a:r>
          <a:r>
            <a:rPr lang="ru-RU" dirty="0" smtClean="0">
              <a:solidFill>
                <a:srgbClr val="FF0000"/>
              </a:solidFill>
            </a:rPr>
            <a:t> </a:t>
          </a:r>
          <a:r>
            <a:rPr lang="ru-RU" dirty="0" smtClean="0"/>
            <a:t>со степенью окисления </a:t>
          </a:r>
          <a:r>
            <a:rPr lang="ru-RU" dirty="0" smtClean="0">
              <a:solidFill>
                <a:srgbClr val="FF0000"/>
              </a:solidFill>
            </a:rPr>
            <a:t>-2</a:t>
          </a:r>
          <a:endParaRPr lang="ru-RU" dirty="0">
            <a:solidFill>
              <a:srgbClr val="FF0000"/>
            </a:solidFill>
          </a:endParaRPr>
        </a:p>
      </dgm:t>
    </dgm:pt>
    <dgm:pt modelId="{77BB37DD-6353-4451-A3DB-96811790F83B}" type="parTrans" cxnId="{2744AC44-8779-429B-A0D0-79B3C822B1CE}">
      <dgm:prSet/>
      <dgm:spPr/>
      <dgm:t>
        <a:bodyPr/>
        <a:lstStyle/>
        <a:p>
          <a:endParaRPr lang="ru-RU"/>
        </a:p>
      </dgm:t>
    </dgm:pt>
    <dgm:pt modelId="{F57E293D-6171-4699-BD72-B3FD96BC0546}" type="sibTrans" cxnId="{2744AC44-8779-429B-A0D0-79B3C822B1CE}">
      <dgm:prSet/>
      <dgm:spPr/>
      <dgm:t>
        <a:bodyPr/>
        <a:lstStyle/>
        <a:p>
          <a:endParaRPr lang="ru-RU"/>
        </a:p>
      </dgm:t>
    </dgm:pt>
    <dgm:pt modelId="{F99F70F4-2465-415C-8CA7-D353A1666745}" type="pres">
      <dgm:prSet presAssocID="{766FE1D3-EAB0-4D2D-9A13-7CB337886295}" presName="linear" presStyleCnt="0">
        <dgm:presLayoutVars>
          <dgm:animLvl val="lvl"/>
          <dgm:resizeHandles val="exact"/>
        </dgm:presLayoutVars>
      </dgm:prSet>
      <dgm:spPr/>
    </dgm:pt>
    <dgm:pt modelId="{1EDAFCD9-11EB-4084-B148-BDEFEA0EEF99}" type="pres">
      <dgm:prSet presAssocID="{63614329-A3FC-4E42-9565-40E59EEEED4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744AC44-8779-429B-A0D0-79B3C822B1CE}" srcId="{766FE1D3-EAB0-4D2D-9A13-7CB337886295}" destId="{63614329-A3FC-4E42-9565-40E59EEEED47}" srcOrd="0" destOrd="0" parTransId="{77BB37DD-6353-4451-A3DB-96811790F83B}" sibTransId="{F57E293D-6171-4699-BD72-B3FD96BC0546}"/>
    <dgm:cxn modelId="{4AF4BEDF-C4C0-49D2-B113-2F24EB2CD529}" type="presOf" srcId="{63614329-A3FC-4E42-9565-40E59EEEED47}" destId="{1EDAFCD9-11EB-4084-B148-BDEFEA0EEF99}" srcOrd="0" destOrd="0" presId="urn:microsoft.com/office/officeart/2005/8/layout/vList2"/>
    <dgm:cxn modelId="{654AAA38-9C64-4843-8DEB-7380F88A0D5A}" type="presOf" srcId="{766FE1D3-EAB0-4D2D-9A13-7CB337886295}" destId="{F99F70F4-2465-415C-8CA7-D353A1666745}" srcOrd="0" destOrd="0" presId="urn:microsoft.com/office/officeart/2005/8/layout/vList2"/>
    <dgm:cxn modelId="{C1A6F050-B08F-45B8-B8D3-02A74C716607}" type="presParOf" srcId="{F99F70F4-2465-415C-8CA7-D353A1666745}" destId="{1EDAFCD9-11EB-4084-B148-BDEFEA0EEF9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AFCD9-11EB-4084-B148-BDEFEA0EEF99}">
      <dsp:nvSpPr>
        <dsp:cNvPr id="0" name=""/>
        <dsp:cNvSpPr/>
      </dsp:nvSpPr>
      <dsp:spPr>
        <a:xfrm>
          <a:off x="0" y="49945"/>
          <a:ext cx="10801200" cy="11536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/>
            <a:t>Оксиды</a:t>
          </a:r>
          <a:r>
            <a:rPr lang="ru-RU" sz="2900" kern="1200" dirty="0" smtClean="0"/>
            <a:t> – это сложные вещества, состоящие из двух химических элементов, один из которых – </a:t>
          </a:r>
          <a:r>
            <a:rPr lang="ru-RU" sz="2900" i="1" kern="1200" dirty="0" smtClean="0">
              <a:solidFill>
                <a:srgbClr val="FF0000"/>
              </a:solidFill>
            </a:rPr>
            <a:t>кислород</a:t>
          </a:r>
          <a:r>
            <a:rPr lang="ru-RU" sz="2900" kern="1200" dirty="0" smtClean="0">
              <a:solidFill>
                <a:srgbClr val="FF0000"/>
              </a:solidFill>
            </a:rPr>
            <a:t> </a:t>
          </a:r>
          <a:r>
            <a:rPr lang="ru-RU" sz="2900" kern="1200" dirty="0" smtClean="0"/>
            <a:t>со степенью окисления </a:t>
          </a:r>
          <a:r>
            <a:rPr lang="ru-RU" sz="2900" kern="1200" dirty="0" smtClean="0">
              <a:solidFill>
                <a:srgbClr val="FF0000"/>
              </a:solidFill>
            </a:rPr>
            <a:t>-2</a:t>
          </a:r>
          <a:endParaRPr lang="ru-RU" sz="2900" kern="1200" dirty="0">
            <a:solidFill>
              <a:srgbClr val="FF0000"/>
            </a:solidFill>
          </a:endParaRPr>
        </a:p>
      </dsp:txBody>
      <dsp:txXfrm>
        <a:off x="56315" y="106260"/>
        <a:ext cx="10688570" cy="1040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5677839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93A2F7E-8B78-40CA-9704-14C2914998EB}" type="slidenum">
              <a:rPr lang="en-GB" altLang="ru-RU" sz="1000" smtClean="0"/>
              <a:pPr>
                <a:spcBef>
                  <a:spcPct val="0"/>
                </a:spcBef>
              </a:pPr>
              <a:t>1</a:t>
            </a:fld>
            <a:endParaRPr lang="en-GB" altLang="ru-RU" sz="1000" smtClean="0"/>
          </a:p>
        </p:txBody>
      </p:sp>
      <p:sp>
        <p:nvSpPr>
          <p:cNvPr id="40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38100" y="692150"/>
            <a:ext cx="6934200" cy="39020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9454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169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193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AB3498-0761-4B23-9D78-38578E1AB316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337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988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5574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7D4F630-47AF-4F81-A761-EF248688EF4B}" type="slidenum">
              <a:rPr lang="ru-RU" altLang="ru-RU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181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97A1A72-1EA0-44B8-96D4-71FB3286F1A9}" type="slidenum">
              <a:rPr lang="ru-RU" altLang="ru-RU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169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79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736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868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524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392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896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1948A2-FFAB-4012-80A2-41BDB909C613}" type="datetime1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99582-F0E7-4532-959D-205CA365277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6790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52ED95-C992-4A48-BDD7-328717CEE311}" type="datetime1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ABF4-039D-4A5A-8F15-8EA4ACB6C1D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7702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A94862-74BC-4392-B7E1-B52CB08EEF0C}" type="datetime1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A005-EF83-47A0-AAD7-994391DAC7F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4843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EC4C8-6ED1-4D1F-8CDD-9CBD338E0475}" type="datetime1">
              <a:rPr lang="ru-RU" smtClean="0"/>
              <a:t>02.02.2024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D5FB7-2CE4-48C2-A928-EA7D5C4618E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0825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54376-7D29-41C2-9148-A96CBA63A135}" type="datetime1">
              <a:rPr lang="ru-RU" smtClean="0"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2200248-80F1-4D6C-A0C5-59502435ECC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2304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67375B-9DAA-4701-853B-251E66009460}" type="datetime1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05A0-7918-4D59-B1BF-B52D1B0C148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9107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0B4D43-D08F-4444-BA10-FD3BF4FE161E}" type="datetime1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E16B-2098-4F47-9BCB-EEAD3A9D26E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7499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0F4FF7-6C5C-4FDB-8B81-26898D800AA0}" type="datetime1">
              <a:rPr lang="ru-RU" smtClean="0"/>
              <a:t>02.02.2024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B05A-05D9-4D68-BD78-87E8EA25F3C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5438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58E88B-C3FF-437A-9519-53B679591279}" type="datetime1">
              <a:rPr lang="ru-RU" smtClean="0"/>
              <a:t>02.02.2024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BA57-2794-4807-87C5-43F478929BB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3920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42D2AA-B14C-49DD-A538-D7AD8FA1CF5F}" type="datetime1">
              <a:rPr lang="ru-RU" smtClean="0"/>
              <a:t>02.02.2024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7483-FC13-4177-B2D7-70EB0704097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705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836934-E9DA-48F0-B115-3CDC579D44E0}" type="datetime1">
              <a:rPr lang="ru-RU" smtClean="0"/>
              <a:t>02.02.2024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78D95-5EB4-47F1-9D2F-296C819688B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6228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8D5E37-8767-446C-B96B-4BB9E9851AFC}" type="datetime1">
              <a:rPr lang="ru-RU" smtClean="0"/>
              <a:t>02.02.2024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CFC7-35FD-4586-B761-F9294865E0C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067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6C682-884E-472F-B4A7-C88CBA4A24B4}" type="datetime1">
              <a:rPr lang="ru-RU" smtClean="0"/>
              <a:t>02.02.2024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B68B5-85E2-483C-BD15-389E893B182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116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A2B076F-93D5-4C9C-BA91-3FF763CDC080}" type="datetime1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4891D-BB0F-499B-AB8A-E2873704FA7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441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7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9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jpeg"/><Relationship Id="rId4" Type="http://schemas.openxmlformats.org/officeDocument/2006/relationships/image" Target="../media/image5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3632" y="2420888"/>
            <a:ext cx="10369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buClr>
                <a:srgbClr val="0BD0D9"/>
              </a:buClr>
              <a:buSzPct val="95000"/>
              <a:defRPr/>
            </a:pPr>
            <a:r>
              <a:rPr lang="en-GB" altLang="ru-RU" sz="2400" b="1" dirty="0">
                <a:solidFill>
                  <a:schemeClr val="tx1"/>
                </a:solidFill>
              </a:rPr>
              <a:t>ЛЕКЦИЯ </a:t>
            </a:r>
            <a:r>
              <a:rPr lang="en-US" altLang="ru-RU" sz="2400" b="1" dirty="0" smtClean="0">
                <a:solidFill>
                  <a:schemeClr val="tx1"/>
                </a:solidFill>
              </a:rPr>
              <a:t>1</a:t>
            </a:r>
            <a:r>
              <a:rPr lang="ru-RU" altLang="ru-RU" sz="2400" b="1" dirty="0" smtClean="0">
                <a:solidFill>
                  <a:schemeClr val="tx1"/>
                </a:solidFill>
              </a:rPr>
              <a:t>. </a:t>
            </a:r>
            <a:r>
              <a:rPr lang="ru-RU" sz="2400" b="1" dirty="0" smtClean="0">
                <a:solidFill>
                  <a:schemeClr val="tx1"/>
                </a:solidFill>
              </a:rPr>
              <a:t>Основные </a:t>
            </a:r>
            <a:r>
              <a:rPr lang="ru-RU" sz="2400" b="1" dirty="0">
                <a:solidFill>
                  <a:schemeClr val="tx1"/>
                </a:solidFill>
              </a:rPr>
              <a:t>понятия и законы химии</a:t>
            </a:r>
            <a:r>
              <a:rPr lang="ru-RU" sz="2400" b="1" dirty="0" smtClean="0">
                <a:solidFill>
                  <a:schemeClr val="tx1"/>
                </a:solidFill>
              </a:rPr>
              <a:t>.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Классы </a:t>
            </a:r>
            <a:r>
              <a:rPr lang="ru-RU" sz="2400" b="1" dirty="0">
                <a:solidFill>
                  <a:schemeClr val="tx1"/>
                </a:solidFill>
              </a:rPr>
              <a:t>неорганических </a:t>
            </a:r>
            <a:r>
              <a:rPr lang="ru-RU" sz="2400" b="1" dirty="0" smtClean="0">
                <a:solidFill>
                  <a:schemeClr val="tx1"/>
                </a:solidFill>
              </a:rPr>
              <a:t>соединений </a:t>
            </a:r>
            <a:endParaRPr lang="en-GB" alt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49" y="188872"/>
            <a:ext cx="582694" cy="62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03812" y="4293096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Новикова Анастасия Александровна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канд. хим. наук, доцент кафедры «Химия» ДГТУ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6" name="Picture 4" descr="Loop Visuals GIF by xponentialdesig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96" y="2172229"/>
            <a:ext cx="2823741" cy="282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07568" y="301886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Курс лекций «Общая химия»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477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Содержимое 2"/>
          <p:cNvSpPr>
            <a:spLocks noGrp="1"/>
          </p:cNvSpPr>
          <p:nvPr>
            <p:ph idx="1"/>
          </p:nvPr>
        </p:nvSpPr>
        <p:spPr>
          <a:xfrm>
            <a:off x="1171576" y="318136"/>
            <a:ext cx="10022204" cy="6136004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ru-RU" b="1" u="sng" dirty="0" smtClean="0"/>
              <a:t>Следствия: </a:t>
            </a:r>
          </a:p>
          <a:p>
            <a:pPr marL="617220" indent="-617220">
              <a:buFontTx/>
              <a:buAutoNum type="arabicPeriod"/>
              <a:defRPr/>
            </a:pPr>
            <a:r>
              <a:rPr lang="ru-RU" i="1" dirty="0" smtClean="0">
                <a:solidFill>
                  <a:srgbClr val="00B050"/>
                </a:solidFill>
              </a:rPr>
              <a:t>Один моль любого газа при одинаковых условиях занимает один и тот же объем</a:t>
            </a:r>
            <a:endParaRPr lang="ru-RU" dirty="0" smtClean="0"/>
          </a:p>
          <a:p>
            <a:pPr>
              <a:buFontTx/>
              <a:buNone/>
              <a:defRPr/>
            </a:pPr>
            <a:r>
              <a:rPr lang="ru-RU" sz="3360" b="1" u="sng" dirty="0">
                <a:solidFill>
                  <a:srgbClr val="00B0F0"/>
                </a:solidFill>
              </a:rPr>
              <a:t>При Н.У</a:t>
            </a:r>
            <a:r>
              <a:rPr lang="ru-RU" sz="3360" u="sng" dirty="0">
                <a:solidFill>
                  <a:srgbClr val="00B0F0"/>
                </a:solidFill>
              </a:rPr>
              <a:t>.</a:t>
            </a:r>
            <a:r>
              <a:rPr lang="ru-RU" sz="3360" dirty="0">
                <a:solidFill>
                  <a:srgbClr val="00B0F0"/>
                </a:solidFill>
              </a:rPr>
              <a:t> </a:t>
            </a:r>
            <a:r>
              <a:rPr lang="ru-RU" sz="3360" dirty="0"/>
              <a:t>1 моль любого газа имеет объем </a:t>
            </a:r>
          </a:p>
          <a:p>
            <a:pPr algn="ctr">
              <a:buFontTx/>
              <a:buNone/>
              <a:defRPr/>
            </a:pPr>
            <a:r>
              <a:rPr lang="en-US" sz="3360" b="1" i="1" dirty="0" err="1">
                <a:solidFill>
                  <a:srgbClr val="FF0000"/>
                </a:solidFill>
              </a:rPr>
              <a:t>V</a:t>
            </a:r>
            <a:r>
              <a:rPr lang="en-US" sz="3360" b="1" i="1" baseline="-25000" dirty="0" err="1">
                <a:solidFill>
                  <a:srgbClr val="FF0000"/>
                </a:solidFill>
              </a:rPr>
              <a:t>m</a:t>
            </a:r>
            <a:r>
              <a:rPr lang="ru-RU" sz="3360" b="1" i="1" dirty="0">
                <a:solidFill>
                  <a:srgbClr val="FF0000"/>
                </a:solidFill>
              </a:rPr>
              <a:t> = 22,4 л/моль </a:t>
            </a:r>
            <a:r>
              <a:rPr lang="ru-RU" sz="3360" dirty="0"/>
              <a:t>(</a:t>
            </a:r>
            <a:r>
              <a:rPr lang="ru-RU" sz="3360" b="1" i="1" dirty="0"/>
              <a:t>молярный объем</a:t>
            </a:r>
            <a:r>
              <a:rPr lang="ru-RU" sz="3360" b="1" dirty="0"/>
              <a:t>)</a:t>
            </a:r>
          </a:p>
          <a:p>
            <a:pPr>
              <a:buFontTx/>
              <a:buNone/>
              <a:defRPr/>
            </a:pPr>
            <a:r>
              <a:rPr lang="en-US" sz="3360" b="1" dirty="0"/>
              <a:t>  </a:t>
            </a:r>
            <a:endParaRPr lang="en-US" sz="3360" b="1" dirty="0" smtClean="0"/>
          </a:p>
          <a:p>
            <a:pPr>
              <a:buFontTx/>
              <a:buNone/>
              <a:defRPr/>
            </a:pPr>
            <a:r>
              <a:rPr lang="ru-RU" sz="3360" b="1" u="sng" dirty="0" smtClean="0">
                <a:solidFill>
                  <a:srgbClr val="00B0F0"/>
                </a:solidFill>
              </a:rPr>
              <a:t>Н.У</a:t>
            </a:r>
            <a:r>
              <a:rPr lang="ru-RU" sz="3360" b="1" u="sng" dirty="0">
                <a:solidFill>
                  <a:srgbClr val="00B0F0"/>
                </a:solidFill>
              </a:rPr>
              <a:t>.</a:t>
            </a:r>
            <a:r>
              <a:rPr lang="ru-RU" sz="3360" b="1" dirty="0"/>
              <a:t>   </a:t>
            </a:r>
            <a:r>
              <a:rPr lang="ru-RU" sz="3360" i="1" dirty="0"/>
              <a:t>Т</a:t>
            </a:r>
            <a:r>
              <a:rPr lang="ru-RU" sz="3360" i="1" baseline="-25000" dirty="0"/>
              <a:t>0</a:t>
            </a:r>
            <a:r>
              <a:rPr lang="ru-RU" sz="3360" i="1" dirty="0"/>
              <a:t> = 273 К (0 </a:t>
            </a:r>
            <a:r>
              <a:rPr lang="ru-RU" sz="3360" i="1" baseline="30000" dirty="0"/>
              <a:t>0</a:t>
            </a:r>
            <a:r>
              <a:rPr lang="ru-RU" sz="3360" i="1" dirty="0"/>
              <a:t>С);</a:t>
            </a:r>
          </a:p>
          <a:p>
            <a:pPr>
              <a:buFontTx/>
              <a:buNone/>
              <a:defRPr/>
            </a:pPr>
            <a:r>
              <a:rPr lang="ru-RU" sz="3360" i="1" dirty="0"/>
              <a:t>           Р</a:t>
            </a:r>
            <a:r>
              <a:rPr lang="ru-RU" sz="3360" i="1" baseline="-25000" dirty="0"/>
              <a:t>0</a:t>
            </a:r>
            <a:r>
              <a:rPr lang="ru-RU" sz="3360" i="1" dirty="0"/>
              <a:t> = 101, 3 ∙ 10</a:t>
            </a:r>
            <a:r>
              <a:rPr lang="ru-RU" sz="3360" i="1" baseline="30000" dirty="0"/>
              <a:t>3</a:t>
            </a:r>
            <a:r>
              <a:rPr lang="ru-RU" sz="3360" i="1" dirty="0"/>
              <a:t> Па = 760 </a:t>
            </a:r>
            <a:r>
              <a:rPr lang="ru-RU" sz="3360" i="1" dirty="0" err="1"/>
              <a:t>мм.рт.ст</a:t>
            </a:r>
            <a:r>
              <a:rPr lang="ru-RU" sz="3360" i="1" dirty="0"/>
              <a:t>. = 1 атм.</a:t>
            </a:r>
            <a:endParaRPr lang="ru-RU" sz="3360" b="1" i="1" dirty="0"/>
          </a:p>
          <a:p>
            <a:pPr>
              <a:defRPr/>
            </a:pPr>
            <a:endParaRPr lang="ru-RU" dirty="0" smtClean="0"/>
          </a:p>
        </p:txBody>
      </p:sp>
      <p:graphicFrame>
        <p:nvGraphicFramePr>
          <p:cNvPr id="13315" name="Object 2"/>
          <p:cNvGraphicFramePr>
            <a:graphicFrameLocks noChangeAspect="1"/>
          </p:cNvGraphicFramePr>
          <p:nvPr/>
        </p:nvGraphicFramePr>
        <p:xfrm>
          <a:off x="3850006" y="4724400"/>
          <a:ext cx="1632584" cy="1506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7" name="Формула" r:id="rId4" imgW="482391" imgH="444307" progId="Equation.3">
                  <p:embed/>
                </p:oleObj>
              </mc:Choice>
              <mc:Fallback>
                <p:oleObj name="Формула" r:id="rId4" imgW="482391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0006" y="4724400"/>
                        <a:ext cx="1632584" cy="15068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689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1083946" y="403860"/>
            <a:ext cx="10197464" cy="5876926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ru-RU" altLang="ru-RU" sz="2880" b="1" dirty="0"/>
              <a:t>	</a:t>
            </a:r>
            <a:r>
              <a:rPr lang="ru-RU" altLang="ru-RU" sz="3360" i="1" dirty="0">
                <a:solidFill>
                  <a:srgbClr val="00B050"/>
                </a:solidFill>
              </a:rPr>
              <a:t>2. Массы равных объемов двух газов, взятых при одинаковых     условиях, относятся друг к другу как их молярные массы.</a:t>
            </a:r>
          </a:p>
          <a:p>
            <a:pPr>
              <a:buFontTx/>
              <a:buNone/>
            </a:pPr>
            <a:endParaRPr lang="ru-RU" altLang="ru-RU" sz="3360" b="1" dirty="0"/>
          </a:p>
          <a:p>
            <a:pPr>
              <a:buFontTx/>
              <a:buNone/>
            </a:pPr>
            <a:r>
              <a:rPr lang="ru-RU" altLang="ru-RU" sz="3360" b="1" dirty="0"/>
              <a:t>                                     - </a:t>
            </a:r>
            <a:endParaRPr lang="en-US" altLang="ru-RU" sz="3360" b="1" dirty="0" smtClean="0"/>
          </a:p>
          <a:p>
            <a:pPr>
              <a:buFontTx/>
              <a:buNone/>
            </a:pPr>
            <a:endParaRPr lang="en-US" altLang="ru-RU" sz="3360" b="1" i="1" dirty="0">
              <a:solidFill>
                <a:srgbClr val="0070C0"/>
              </a:solidFill>
            </a:endParaRPr>
          </a:p>
          <a:p>
            <a:pPr>
              <a:buFontTx/>
              <a:buNone/>
            </a:pPr>
            <a:r>
              <a:rPr lang="ru-RU" altLang="ru-RU" sz="3360" b="1" i="1" dirty="0" smtClean="0">
                <a:solidFill>
                  <a:srgbClr val="0070C0"/>
                </a:solidFill>
              </a:rPr>
              <a:t>относительная </a:t>
            </a:r>
            <a:r>
              <a:rPr lang="ru-RU" altLang="ru-RU" sz="3360" b="1" i="1" dirty="0">
                <a:solidFill>
                  <a:srgbClr val="0070C0"/>
                </a:solidFill>
              </a:rPr>
              <a:t>плотность</a:t>
            </a:r>
            <a:r>
              <a:rPr lang="ru-RU" altLang="ru-RU" sz="3360" i="1" dirty="0">
                <a:solidFill>
                  <a:srgbClr val="0070C0"/>
                </a:solidFill>
              </a:rPr>
              <a:t>       первого газа по второму, показывает во сколько раз один газ тяжелее другого.</a:t>
            </a:r>
            <a:endParaRPr lang="ru-RU" altLang="ru-RU" sz="3360" b="1" i="1" dirty="0">
              <a:solidFill>
                <a:srgbClr val="0070C0"/>
              </a:solidFill>
            </a:endParaRPr>
          </a:p>
          <a:p>
            <a:pPr>
              <a:buFontTx/>
              <a:buNone/>
            </a:pPr>
            <a:r>
              <a:rPr lang="ru-RU" altLang="ru-RU" sz="3360" b="1" dirty="0"/>
              <a:t>	</a:t>
            </a:r>
          </a:p>
          <a:p>
            <a:pPr>
              <a:buFontTx/>
              <a:buNone/>
            </a:pPr>
            <a:r>
              <a:rPr lang="ru-RU" altLang="ru-RU" sz="3360" b="1" i="1" dirty="0"/>
              <a:t>	</a:t>
            </a:r>
            <a:r>
              <a:rPr lang="ru-RU" altLang="ru-RU" sz="3360" b="1" i="1" dirty="0">
                <a:solidFill>
                  <a:srgbClr val="7030A0"/>
                </a:solidFill>
              </a:rPr>
              <a:t>Абсолютная плотность</a:t>
            </a:r>
            <a:r>
              <a:rPr lang="ru-RU" altLang="ru-RU" sz="3360" i="1" dirty="0">
                <a:solidFill>
                  <a:srgbClr val="7030A0"/>
                </a:solidFill>
              </a:rPr>
              <a:t> газа при </a:t>
            </a:r>
            <a:r>
              <a:rPr lang="ru-RU" altLang="ru-RU" sz="3360" i="1" dirty="0" err="1">
                <a:solidFill>
                  <a:srgbClr val="7030A0"/>
                </a:solidFill>
              </a:rPr>
              <a:t>н.у</a:t>
            </a:r>
            <a:r>
              <a:rPr lang="ru-RU" altLang="ru-RU" sz="3360" i="1" dirty="0">
                <a:solidFill>
                  <a:srgbClr val="7030A0"/>
                </a:solidFill>
              </a:rPr>
              <a:t>. </a:t>
            </a:r>
            <a:endParaRPr lang="ru-RU" altLang="ru-RU" sz="3360" b="1" i="1" dirty="0">
              <a:solidFill>
                <a:srgbClr val="7030A0"/>
              </a:solidFill>
            </a:endParaRPr>
          </a:p>
          <a:p>
            <a:pPr>
              <a:buFontTx/>
              <a:buNone/>
            </a:pPr>
            <a:r>
              <a:rPr lang="ru-RU" altLang="ru-RU" sz="3360" b="1" i="1" dirty="0">
                <a:solidFill>
                  <a:srgbClr val="7030A0"/>
                </a:solidFill>
              </a:rPr>
              <a:t>     </a:t>
            </a:r>
            <a:endParaRPr lang="ru-RU" altLang="ru-RU" sz="3360" i="1" dirty="0">
              <a:solidFill>
                <a:srgbClr val="7030A0"/>
              </a:solidFill>
            </a:endParaRPr>
          </a:p>
        </p:txBody>
      </p:sp>
      <p:graphicFrame>
        <p:nvGraphicFramePr>
          <p:cNvPr id="143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55817"/>
              </p:ext>
            </p:extLst>
          </p:nvPr>
        </p:nvGraphicFramePr>
        <p:xfrm>
          <a:off x="1430656" y="2045970"/>
          <a:ext cx="3153176" cy="1297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16" name="Формула" r:id="rId3" imgW="1091726" imgH="444307" progId="Equation.3">
                  <p:embed/>
                </p:oleObj>
              </mc:Choice>
              <mc:Fallback>
                <p:oleObj name="Формула" r:id="rId3" imgW="1091726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0656" y="2045970"/>
                        <a:ext cx="3153176" cy="1297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3"/>
          <p:cNvGraphicFramePr>
            <a:graphicFrameLocks noChangeAspect="1"/>
          </p:cNvGraphicFramePr>
          <p:nvPr/>
        </p:nvGraphicFramePr>
        <p:xfrm>
          <a:off x="8515350" y="5156836"/>
          <a:ext cx="2596516" cy="1209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17" name="Формула" r:id="rId5" imgW="927000" imgH="431640" progId="Equation.3">
                  <p:embed/>
                </p:oleObj>
              </mc:Choice>
              <mc:Fallback>
                <p:oleObj name="Формула" r:id="rId5" imgW="9270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5350" y="5156836"/>
                        <a:ext cx="2596516" cy="12096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048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1171576" y="403860"/>
            <a:ext cx="9587864" cy="569214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sz="3360" b="1" i="1" u="sng">
                <a:solidFill>
                  <a:srgbClr val="7030A0"/>
                </a:solidFill>
              </a:rPr>
              <a:t>5. Закон эквивалентов</a:t>
            </a:r>
            <a:endParaRPr lang="ru-RU" altLang="ru-RU" sz="3360" b="1" i="1">
              <a:solidFill>
                <a:srgbClr val="7030A0"/>
              </a:solidFill>
            </a:endParaRPr>
          </a:p>
          <a:p>
            <a:pPr>
              <a:buFontTx/>
              <a:buNone/>
            </a:pPr>
            <a:r>
              <a:rPr lang="ru-RU" altLang="ru-RU" sz="3360"/>
              <a:t>	</a:t>
            </a:r>
          </a:p>
          <a:p>
            <a:pPr>
              <a:buFontTx/>
              <a:buNone/>
            </a:pPr>
            <a:r>
              <a:rPr lang="ru-RU" altLang="ru-RU" sz="3360" b="1" i="1"/>
              <a:t>	</a:t>
            </a:r>
            <a:r>
              <a:rPr lang="ru-RU" altLang="ru-RU" sz="3360" b="1" i="1">
                <a:solidFill>
                  <a:srgbClr val="00B050"/>
                </a:solidFill>
              </a:rPr>
              <a:t>Химический эквивалент</a:t>
            </a:r>
            <a:r>
              <a:rPr lang="ru-RU" altLang="ru-RU" sz="3360">
                <a:solidFill>
                  <a:srgbClr val="00B050"/>
                </a:solidFill>
              </a:rPr>
              <a:t> </a:t>
            </a:r>
            <a:r>
              <a:rPr lang="ru-RU" altLang="ru-RU" sz="3360" b="1" i="1">
                <a:solidFill>
                  <a:srgbClr val="00B050"/>
                </a:solidFill>
              </a:rPr>
              <a:t>(Э, моль)</a:t>
            </a:r>
            <a:r>
              <a:rPr lang="ru-RU" altLang="ru-RU" sz="3360">
                <a:solidFill>
                  <a:srgbClr val="00B050"/>
                </a:solidFill>
              </a:rPr>
              <a:t> </a:t>
            </a:r>
            <a:r>
              <a:rPr lang="ru-RU" altLang="ru-RU" sz="3360"/>
              <a:t>– это такое количество вещества, которое соединяется с 1 молем атомов водорода или замещает такое же количество атомов водорода в хим. реакции.</a:t>
            </a:r>
            <a:endParaRPr lang="ru-RU" altLang="ru-RU" sz="3360" b="1"/>
          </a:p>
          <a:p>
            <a:pPr>
              <a:buFontTx/>
              <a:buNone/>
            </a:pPr>
            <a:r>
              <a:rPr lang="ru-RU" altLang="ru-RU" sz="3360" b="1" i="1"/>
              <a:t>	</a:t>
            </a:r>
          </a:p>
          <a:p>
            <a:pPr>
              <a:buFontTx/>
              <a:buNone/>
            </a:pPr>
            <a:r>
              <a:rPr lang="ru-RU" altLang="ru-RU" sz="3360" b="1" i="1"/>
              <a:t>	</a:t>
            </a:r>
            <a:r>
              <a:rPr lang="ru-RU" altLang="ru-RU" sz="3360" b="1" i="1">
                <a:solidFill>
                  <a:srgbClr val="00B050"/>
                </a:solidFill>
              </a:rPr>
              <a:t>Эквивалентная масса (М</a:t>
            </a:r>
            <a:r>
              <a:rPr lang="ru-RU" altLang="ru-RU" sz="3360" b="1" i="1" baseline="-25000">
                <a:solidFill>
                  <a:srgbClr val="00B050"/>
                </a:solidFill>
              </a:rPr>
              <a:t>Э</a:t>
            </a:r>
            <a:r>
              <a:rPr lang="ru-RU" altLang="ru-RU" sz="3360" b="1" i="1">
                <a:solidFill>
                  <a:srgbClr val="00B050"/>
                </a:solidFill>
              </a:rPr>
              <a:t>, г/моль)</a:t>
            </a:r>
            <a:r>
              <a:rPr lang="ru-RU" altLang="ru-RU" sz="3360">
                <a:solidFill>
                  <a:srgbClr val="00B050"/>
                </a:solidFill>
              </a:rPr>
              <a:t> </a:t>
            </a:r>
            <a:r>
              <a:rPr lang="ru-RU" altLang="ru-RU" sz="3360"/>
              <a:t>– масса 1 химического эквивалента.</a:t>
            </a:r>
            <a:endParaRPr lang="ru-RU" altLang="ru-RU" sz="3360" b="1"/>
          </a:p>
          <a:p>
            <a:pPr>
              <a:buFontTx/>
              <a:buNone/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7368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1257300" y="403860"/>
            <a:ext cx="9502140" cy="5692140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b="1" i="1" smtClean="0">
                <a:solidFill>
                  <a:srgbClr val="00B050"/>
                </a:solidFill>
              </a:rPr>
              <a:t>Простые вещества:</a:t>
            </a:r>
          </a:p>
          <a:p>
            <a:pPr>
              <a:buFontTx/>
              <a:buNone/>
            </a:pPr>
            <a:endParaRPr lang="ru-RU" altLang="ru-RU" b="1" i="1" smtClean="0">
              <a:solidFill>
                <a:srgbClr val="00B050"/>
              </a:solidFill>
            </a:endParaRPr>
          </a:p>
          <a:p>
            <a:pPr>
              <a:buFontTx/>
              <a:buNone/>
            </a:pPr>
            <a:endParaRPr lang="ru-RU" altLang="ru-RU" b="1" i="1" smtClean="0">
              <a:solidFill>
                <a:srgbClr val="00B050"/>
              </a:solidFill>
            </a:endParaRPr>
          </a:p>
          <a:p>
            <a:pPr>
              <a:buFontTx/>
              <a:buNone/>
            </a:pPr>
            <a:r>
              <a:rPr lang="ru-RU" altLang="ru-RU" b="1" i="1" smtClean="0">
                <a:solidFill>
                  <a:srgbClr val="00B050"/>
                </a:solidFill>
              </a:rPr>
              <a:t>Сложные вещества:</a:t>
            </a:r>
          </a:p>
          <a:p>
            <a:pPr>
              <a:buFontTx/>
              <a:buNone/>
            </a:pPr>
            <a:endParaRPr lang="ru-RU" altLang="ru-RU" b="1" i="1" smtClean="0">
              <a:solidFill>
                <a:srgbClr val="00B050"/>
              </a:solidFill>
            </a:endParaRPr>
          </a:p>
          <a:p>
            <a:pPr>
              <a:buFontTx/>
              <a:buNone/>
            </a:pPr>
            <a:r>
              <a:rPr lang="ru-RU" altLang="ru-RU" b="1" i="1" smtClean="0">
                <a:solidFill>
                  <a:srgbClr val="FF0000"/>
                </a:solidFill>
              </a:rPr>
              <a:t>к</a:t>
            </a:r>
            <a:r>
              <a:rPr lang="ru-RU" altLang="ru-RU" b="1" smtClean="0"/>
              <a:t> </a:t>
            </a:r>
            <a:r>
              <a:rPr lang="ru-RU" altLang="ru-RU" smtClean="0"/>
              <a:t>– </a:t>
            </a:r>
            <a:r>
              <a:rPr lang="ru-RU" altLang="ru-RU" i="1" smtClean="0">
                <a:solidFill>
                  <a:srgbClr val="FF0000"/>
                </a:solidFill>
              </a:rPr>
              <a:t>количество катионов (анионов);</a:t>
            </a:r>
          </a:p>
          <a:p>
            <a:pPr>
              <a:buFontTx/>
              <a:buNone/>
            </a:pPr>
            <a:r>
              <a:rPr lang="en-US" altLang="ru-RU" b="1" smtClean="0">
                <a:solidFill>
                  <a:srgbClr val="7030A0"/>
                </a:solidFill>
              </a:rPr>
              <a:t>z</a:t>
            </a:r>
            <a:r>
              <a:rPr lang="en-US" altLang="ru-RU" b="1" i="1" smtClean="0">
                <a:solidFill>
                  <a:srgbClr val="7030A0"/>
                </a:solidFill>
              </a:rPr>
              <a:t> </a:t>
            </a:r>
            <a:r>
              <a:rPr lang="ru-RU" altLang="ru-RU" i="1" smtClean="0">
                <a:solidFill>
                  <a:srgbClr val="7030A0"/>
                </a:solidFill>
              </a:rPr>
              <a:t> - заряд катиона (аниона) по модулю.</a:t>
            </a:r>
            <a:endParaRPr lang="ru-RU" altLang="ru-RU" b="1" i="1" smtClean="0">
              <a:solidFill>
                <a:srgbClr val="7030A0"/>
              </a:solidFill>
            </a:endParaRPr>
          </a:p>
          <a:p>
            <a:pPr>
              <a:buFontTx/>
              <a:buNone/>
            </a:pPr>
            <a:endParaRPr lang="ru-RU" altLang="ru-RU" b="1" i="1" smtClean="0">
              <a:solidFill>
                <a:srgbClr val="00B050"/>
              </a:solidFill>
            </a:endParaRPr>
          </a:p>
          <a:p>
            <a:pPr>
              <a:buFontTx/>
              <a:buNone/>
            </a:pPr>
            <a:endParaRPr lang="ru-RU" altLang="ru-RU" smtClean="0"/>
          </a:p>
        </p:txBody>
      </p:sp>
      <p:graphicFrame>
        <p:nvGraphicFramePr>
          <p:cNvPr id="16387" name="Object 2"/>
          <p:cNvGraphicFramePr>
            <a:graphicFrameLocks noChangeAspect="1"/>
          </p:cNvGraphicFramePr>
          <p:nvPr/>
        </p:nvGraphicFramePr>
        <p:xfrm>
          <a:off x="7305676" y="2133600"/>
          <a:ext cx="2558414" cy="1554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40" name="Формула" r:id="rId3" imgW="647419" imgH="393529" progId="Equation.3">
                  <p:embed/>
                </p:oleObj>
              </mc:Choice>
              <mc:Fallback>
                <p:oleObj name="Формула" r:id="rId3" imgW="64741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5676" y="2133600"/>
                        <a:ext cx="2558414" cy="15544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3"/>
          <p:cNvGraphicFramePr>
            <a:graphicFrameLocks noChangeAspect="1"/>
          </p:cNvGraphicFramePr>
          <p:nvPr/>
        </p:nvGraphicFramePr>
        <p:xfrm>
          <a:off x="7221856" y="403860"/>
          <a:ext cx="2207894" cy="1554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41" name="Формула" r:id="rId5" imgW="558558" imgH="393529" progId="Equation.3">
                  <p:embed/>
                </p:oleObj>
              </mc:Choice>
              <mc:Fallback>
                <p:oleObj name="Формула" r:id="rId5" imgW="558558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1856" y="403860"/>
                        <a:ext cx="2207894" cy="15544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782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1" name="Object 2"/>
          <p:cNvGraphicFramePr>
            <a:graphicFrameLocks noChangeAspect="1"/>
          </p:cNvGraphicFramePr>
          <p:nvPr/>
        </p:nvGraphicFramePr>
        <p:xfrm>
          <a:off x="1689736" y="577216"/>
          <a:ext cx="9197340" cy="190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66" name="Формула" r:id="rId3" imgW="1905000" imgH="393700" progId="Equation.3">
                  <p:embed/>
                </p:oleObj>
              </mc:Choice>
              <mc:Fallback>
                <p:oleObj name="Формула" r:id="rId3" imgW="1905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736" y="577216"/>
                        <a:ext cx="9197340" cy="19011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3"/>
          <p:cNvGraphicFramePr>
            <a:graphicFrameLocks noChangeAspect="1"/>
          </p:cNvGraphicFramePr>
          <p:nvPr/>
        </p:nvGraphicFramePr>
        <p:xfrm>
          <a:off x="1503046" y="3255646"/>
          <a:ext cx="8349614" cy="1988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67" name="Формула" r:id="rId5" imgW="1892300" imgH="393700" progId="Equation.3">
                  <p:embed/>
                </p:oleObj>
              </mc:Choice>
              <mc:Fallback>
                <p:oleObj name="Формула" r:id="rId5" imgW="1892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3046" y="3255646"/>
                        <a:ext cx="8349614" cy="19888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274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2"/>
          <p:cNvSpPr>
            <a:spLocks noGrp="1"/>
          </p:cNvSpPr>
          <p:nvPr>
            <p:ph idx="1"/>
          </p:nvPr>
        </p:nvSpPr>
        <p:spPr>
          <a:xfrm>
            <a:off x="1257300" y="403860"/>
            <a:ext cx="9502140" cy="5692140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4320" b="1" i="1">
                <a:solidFill>
                  <a:srgbClr val="FF0000"/>
                </a:solidFill>
              </a:rPr>
              <a:t>Кислоты</a:t>
            </a:r>
          </a:p>
        </p:txBody>
      </p:sp>
      <p:graphicFrame>
        <p:nvGraphicFramePr>
          <p:cNvPr id="18435" name="Object 2"/>
          <p:cNvGraphicFramePr>
            <a:graphicFrameLocks noChangeAspect="1"/>
          </p:cNvGraphicFramePr>
          <p:nvPr/>
        </p:nvGraphicFramePr>
        <p:xfrm>
          <a:off x="1083946" y="3429000"/>
          <a:ext cx="9980294" cy="1247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88" name="Формула" r:id="rId3" imgW="3149600" imgH="393700" progId="Equation.3">
                  <p:embed/>
                </p:oleObj>
              </mc:Choice>
              <mc:Fallback>
                <p:oleObj name="Формула" r:id="rId3" imgW="31496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3946" y="3429000"/>
                        <a:ext cx="9980294" cy="12477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3"/>
          <p:cNvGraphicFramePr>
            <a:graphicFrameLocks noChangeAspect="1"/>
          </p:cNvGraphicFramePr>
          <p:nvPr/>
        </p:nvGraphicFramePr>
        <p:xfrm>
          <a:off x="1828801" y="1786891"/>
          <a:ext cx="66865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89" name="Формула" r:id="rId5" imgW="1586811" imgH="266584" progId="Equation.3">
                  <p:embed/>
                </p:oleObj>
              </mc:Choice>
              <mc:Fallback>
                <p:oleObj name="Формула" r:id="rId5" imgW="1586811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1" y="1786891"/>
                        <a:ext cx="6686550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994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Содержимое 2"/>
          <p:cNvSpPr>
            <a:spLocks noGrp="1"/>
          </p:cNvSpPr>
          <p:nvPr>
            <p:ph idx="1"/>
          </p:nvPr>
        </p:nvSpPr>
        <p:spPr>
          <a:xfrm>
            <a:off x="1083946" y="232411"/>
            <a:ext cx="9675494" cy="5863590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4320">
                <a:solidFill>
                  <a:srgbClr val="00B050"/>
                </a:solidFill>
              </a:rPr>
              <a:t>Основания</a:t>
            </a:r>
          </a:p>
        </p:txBody>
      </p:sp>
      <p:graphicFrame>
        <p:nvGraphicFramePr>
          <p:cNvPr id="19459" name="Object 4"/>
          <p:cNvGraphicFramePr>
            <a:graphicFrameLocks noChangeAspect="1"/>
          </p:cNvGraphicFramePr>
          <p:nvPr/>
        </p:nvGraphicFramePr>
        <p:xfrm>
          <a:off x="1257301" y="1095376"/>
          <a:ext cx="9262110" cy="1369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2" name="Формула" r:id="rId3" imgW="1802618" imgH="266584" progId="Equation.3">
                  <p:embed/>
                </p:oleObj>
              </mc:Choice>
              <mc:Fallback>
                <p:oleObj name="Формула" r:id="rId3" imgW="1802618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7301" y="1095376"/>
                        <a:ext cx="9262110" cy="13696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Object 5"/>
          <p:cNvGraphicFramePr>
            <a:graphicFrameLocks noChangeAspect="1"/>
          </p:cNvGraphicFramePr>
          <p:nvPr/>
        </p:nvGraphicFramePr>
        <p:xfrm>
          <a:off x="910590" y="3255646"/>
          <a:ext cx="10437496" cy="1383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3" name="Формула" r:id="rId5" imgW="2971800" imgH="393700" progId="Equation.3">
                  <p:embed/>
                </p:oleObj>
              </mc:Choice>
              <mc:Fallback>
                <p:oleObj name="Формула" r:id="rId5" imgW="29718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0590" y="3255646"/>
                        <a:ext cx="10437496" cy="13830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049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910591" y="403860"/>
            <a:ext cx="9848850" cy="5692140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4320">
                <a:solidFill>
                  <a:srgbClr val="7030A0"/>
                </a:solidFill>
              </a:rPr>
              <a:t>Соли</a:t>
            </a:r>
          </a:p>
        </p:txBody>
      </p:sp>
      <p:graphicFrame>
        <p:nvGraphicFramePr>
          <p:cNvPr id="20483" name="Object 2"/>
          <p:cNvGraphicFramePr>
            <a:graphicFrameLocks noChangeAspect="1"/>
          </p:cNvGraphicFramePr>
          <p:nvPr/>
        </p:nvGraphicFramePr>
        <p:xfrm>
          <a:off x="1297306" y="3602356"/>
          <a:ext cx="9824084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6" name="Формула" r:id="rId3" imgW="2984400" imgH="393480" progId="Equation.3">
                  <p:embed/>
                </p:oleObj>
              </mc:Choice>
              <mc:Fallback>
                <p:oleObj name="Формула" r:id="rId3" imgW="29844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7306" y="3602356"/>
                        <a:ext cx="9824084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3"/>
          <p:cNvGraphicFramePr>
            <a:graphicFrameLocks noChangeAspect="1"/>
          </p:cNvGraphicFramePr>
          <p:nvPr/>
        </p:nvGraphicFramePr>
        <p:xfrm>
          <a:off x="1602106" y="1442086"/>
          <a:ext cx="8463914" cy="1468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7" name="Формула" r:id="rId5" imgW="1536033" imgH="266584" progId="Equation.3">
                  <p:embed/>
                </p:oleObj>
              </mc:Choice>
              <mc:Fallback>
                <p:oleObj name="Формула" r:id="rId5" imgW="1536033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2106" y="1442086"/>
                        <a:ext cx="8463914" cy="14687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056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2"/>
          <p:cNvSpPr>
            <a:spLocks noGrp="1"/>
          </p:cNvSpPr>
          <p:nvPr>
            <p:ph idx="1"/>
          </p:nvPr>
        </p:nvSpPr>
        <p:spPr>
          <a:xfrm>
            <a:off x="1171576" y="403860"/>
            <a:ext cx="9587864" cy="5692140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4320">
                <a:solidFill>
                  <a:srgbClr val="C00000"/>
                </a:solidFill>
              </a:rPr>
              <a:t>Оксиды</a:t>
            </a:r>
          </a:p>
        </p:txBody>
      </p:sp>
      <p:graphicFrame>
        <p:nvGraphicFramePr>
          <p:cNvPr id="21507" name="Object 2"/>
          <p:cNvGraphicFramePr>
            <a:graphicFrameLocks noChangeAspect="1"/>
          </p:cNvGraphicFramePr>
          <p:nvPr/>
        </p:nvGraphicFramePr>
        <p:xfrm>
          <a:off x="1156336" y="1527810"/>
          <a:ext cx="10235564" cy="1468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60" name="Формула" r:id="rId3" imgW="2743200" imgH="393480" progId="Equation.3">
                  <p:embed/>
                </p:oleObj>
              </mc:Choice>
              <mc:Fallback>
                <p:oleObj name="Формула" r:id="rId3" imgW="2743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6336" y="1527810"/>
                        <a:ext cx="10235564" cy="14687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8" name="Object 3"/>
          <p:cNvGraphicFramePr>
            <a:graphicFrameLocks noChangeAspect="1"/>
          </p:cNvGraphicFramePr>
          <p:nvPr/>
        </p:nvGraphicFramePr>
        <p:xfrm>
          <a:off x="1337310" y="3861436"/>
          <a:ext cx="9570720" cy="1468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61" name="Формула" r:id="rId5" imgW="2565360" imgH="393480" progId="Equation.3">
                  <p:embed/>
                </p:oleObj>
              </mc:Choice>
              <mc:Fallback>
                <p:oleObj name="Формула" r:id="rId5" imgW="25653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7310" y="3861436"/>
                        <a:ext cx="9570720" cy="14687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69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2"/>
          <p:cNvSpPr>
            <a:spLocks noGrp="1"/>
          </p:cNvSpPr>
          <p:nvPr>
            <p:ph idx="1"/>
          </p:nvPr>
        </p:nvSpPr>
        <p:spPr>
          <a:xfrm>
            <a:off x="1083946" y="403860"/>
            <a:ext cx="10197464" cy="5692140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b="1" smtClean="0"/>
              <a:t>	</a:t>
            </a:r>
            <a:r>
              <a:rPr lang="ru-RU" altLang="ru-RU" sz="3360" b="1" i="1">
                <a:solidFill>
                  <a:srgbClr val="7030A0"/>
                </a:solidFill>
              </a:rPr>
              <a:t>Закон эквивалентов: </a:t>
            </a:r>
            <a:r>
              <a:rPr lang="ru-RU" altLang="ru-RU" sz="3360" i="1"/>
              <a:t>Массы реагирующих друг с другом веществ, а так же продуктов реакции пропорциональны их эквивалентным массам.</a:t>
            </a:r>
            <a:endParaRPr lang="ru-RU" altLang="ru-RU" sz="3360" b="1" i="1"/>
          </a:p>
          <a:p>
            <a:pPr algn="ctr">
              <a:buFontTx/>
              <a:buNone/>
            </a:pPr>
            <a:r>
              <a:rPr lang="ru-RU" altLang="ru-RU" b="1" i="1" smtClean="0"/>
              <a:t>А +В = С</a:t>
            </a:r>
          </a:p>
          <a:p>
            <a:pPr algn="ctr">
              <a:buFontTx/>
              <a:buNone/>
            </a:pPr>
            <a:endParaRPr lang="ru-RU" altLang="ru-RU" b="1" i="1" smtClean="0"/>
          </a:p>
          <a:p>
            <a:pPr algn="ctr">
              <a:buFontTx/>
              <a:buNone/>
            </a:pPr>
            <a:endParaRPr lang="ru-RU" altLang="ru-RU" i="1" smtClean="0"/>
          </a:p>
        </p:txBody>
      </p:sp>
      <p:graphicFrame>
        <p:nvGraphicFramePr>
          <p:cNvPr id="22531" name="Object 2"/>
          <p:cNvGraphicFramePr>
            <a:graphicFrameLocks noChangeAspect="1"/>
          </p:cNvGraphicFramePr>
          <p:nvPr/>
        </p:nvGraphicFramePr>
        <p:xfrm>
          <a:off x="1179196" y="3343276"/>
          <a:ext cx="3819524" cy="1554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84" name="Формула" r:id="rId3" imgW="1091726" imgH="444307" progId="Equation.3">
                  <p:embed/>
                </p:oleObj>
              </mc:Choice>
              <mc:Fallback>
                <p:oleObj name="Формула" r:id="rId3" imgW="1091726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196" y="3343276"/>
                        <a:ext cx="3819524" cy="15544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bject 3"/>
          <p:cNvGraphicFramePr>
            <a:graphicFrameLocks noChangeAspect="1"/>
          </p:cNvGraphicFramePr>
          <p:nvPr/>
        </p:nvGraphicFramePr>
        <p:xfrm>
          <a:off x="6728460" y="3402330"/>
          <a:ext cx="3718560" cy="1495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85" name="Формула" r:id="rId5" imgW="1104900" imgH="444500" progId="Equation.3">
                  <p:embed/>
                </p:oleObj>
              </mc:Choice>
              <mc:Fallback>
                <p:oleObj name="Формула" r:id="rId5" imgW="11049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8460" y="3402330"/>
                        <a:ext cx="3718560" cy="14954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132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2292" y="898285"/>
            <a:ext cx="4148137" cy="620713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anchor="ctr"/>
          <a:lstStyle/>
          <a:p>
            <a:pPr algn="ctr">
              <a:defRPr/>
            </a:pPr>
            <a:r>
              <a:rPr lang="en-GB" altLang="ru-RU" sz="2800" dirty="0" err="1">
                <a:solidFill>
                  <a:srgbClr val="FF0000"/>
                </a:solidFill>
              </a:rPr>
              <a:t>Химический</a:t>
            </a:r>
            <a:r>
              <a:rPr lang="en-GB" altLang="ru-RU" sz="2800" dirty="0">
                <a:solidFill>
                  <a:srgbClr val="FF0000"/>
                </a:solidFill>
              </a:rPr>
              <a:t> </a:t>
            </a:r>
            <a:r>
              <a:rPr lang="en-GB" altLang="ru-RU" sz="2800" dirty="0" err="1">
                <a:solidFill>
                  <a:srgbClr val="FF0000"/>
                </a:solidFill>
              </a:rPr>
              <a:t>эл</a:t>
            </a:r>
            <a:r>
              <a:rPr lang="ru-RU" altLang="ru-RU" sz="2800" dirty="0">
                <a:solidFill>
                  <a:srgbClr val="FF0000"/>
                </a:solidFill>
              </a:rPr>
              <a:t>е</a:t>
            </a:r>
            <a:r>
              <a:rPr lang="en-GB" altLang="ru-RU" sz="2800" dirty="0" err="1">
                <a:solidFill>
                  <a:srgbClr val="FF0000"/>
                </a:solidFill>
              </a:rPr>
              <a:t>мент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39887" y="4634873"/>
            <a:ext cx="4578350" cy="1890472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GB" altLang="ru-RU" sz="2400" dirty="0" err="1">
                <a:solidFill>
                  <a:srgbClr val="002060"/>
                </a:solidFill>
              </a:rPr>
              <a:t>Ядро</a:t>
            </a:r>
            <a:r>
              <a:rPr lang="en-GB" altLang="ru-RU" sz="2400" dirty="0">
                <a:solidFill>
                  <a:srgbClr val="002060"/>
                </a:solidFill>
              </a:rPr>
              <a:t> </a:t>
            </a:r>
            <a:r>
              <a:rPr lang="en-GB" altLang="ru-RU" sz="2400" dirty="0" err="1">
                <a:solidFill>
                  <a:srgbClr val="002060"/>
                </a:solidFill>
              </a:rPr>
              <a:t>атома</a:t>
            </a:r>
            <a:r>
              <a:rPr lang="en-GB" altLang="ru-RU" sz="2400" dirty="0">
                <a:solidFill>
                  <a:srgbClr val="002060"/>
                </a:solidFill>
              </a:rPr>
              <a:t> </a:t>
            </a:r>
            <a:r>
              <a:rPr lang="en-GB" altLang="ru-RU" sz="2400" dirty="0" err="1">
                <a:solidFill>
                  <a:srgbClr val="002060"/>
                </a:solidFill>
              </a:rPr>
              <a:t>состоит</a:t>
            </a:r>
            <a:r>
              <a:rPr lang="en-GB" altLang="ru-RU" sz="2400" dirty="0">
                <a:solidFill>
                  <a:srgbClr val="002060"/>
                </a:solidFill>
              </a:rPr>
              <a:t> </a:t>
            </a:r>
            <a:r>
              <a:rPr lang="en-GB" altLang="ru-RU" sz="2400" dirty="0" err="1">
                <a:solidFill>
                  <a:srgbClr val="002060"/>
                </a:solidFill>
              </a:rPr>
              <a:t>из</a:t>
            </a:r>
            <a:r>
              <a:rPr lang="ru-RU" altLang="ru-RU" sz="2400" dirty="0">
                <a:solidFill>
                  <a:srgbClr val="002060"/>
                </a:solidFill>
              </a:rPr>
              <a:t> </a:t>
            </a:r>
            <a:r>
              <a:rPr lang="en-GB" altLang="ru-RU" sz="2400" dirty="0" err="1">
                <a:solidFill>
                  <a:srgbClr val="002060"/>
                </a:solidFill>
              </a:rPr>
              <a:t>протонов</a:t>
            </a:r>
            <a:r>
              <a:rPr lang="en-GB" altLang="ru-RU" sz="2400" dirty="0">
                <a:solidFill>
                  <a:srgbClr val="002060"/>
                </a:solidFill>
              </a:rPr>
              <a:t> </a:t>
            </a:r>
            <a:r>
              <a:rPr lang="ru-RU" altLang="ru-RU" sz="2400" dirty="0">
                <a:solidFill>
                  <a:srgbClr val="002060"/>
                </a:solidFill>
              </a:rPr>
              <a:t>(</a:t>
            </a:r>
            <a:r>
              <a:rPr lang="en-US" altLang="ru-RU" sz="2400" b="1" i="1" dirty="0">
                <a:solidFill>
                  <a:srgbClr val="002060"/>
                </a:solidFill>
              </a:rPr>
              <a:t>p</a:t>
            </a:r>
            <a:r>
              <a:rPr lang="en-US" altLang="ru-RU" sz="2400" b="1" i="1" baseline="30000" dirty="0">
                <a:solidFill>
                  <a:srgbClr val="002060"/>
                </a:solidFill>
              </a:rPr>
              <a:t>+</a:t>
            </a:r>
            <a:r>
              <a:rPr lang="en-US" altLang="ru-RU" sz="2400" b="1" i="1" dirty="0">
                <a:solidFill>
                  <a:srgbClr val="002060"/>
                </a:solidFill>
              </a:rPr>
              <a:t>) </a:t>
            </a:r>
            <a:r>
              <a:rPr lang="en-GB" altLang="ru-RU" sz="2400" dirty="0">
                <a:solidFill>
                  <a:srgbClr val="002060"/>
                </a:solidFill>
              </a:rPr>
              <a:t>и </a:t>
            </a:r>
            <a:r>
              <a:rPr lang="en-GB" altLang="ru-RU" sz="2400" dirty="0" err="1">
                <a:solidFill>
                  <a:srgbClr val="002060"/>
                </a:solidFill>
              </a:rPr>
              <a:t>нейтронов</a:t>
            </a:r>
            <a:r>
              <a:rPr lang="en-GB" altLang="ru-RU" sz="2400" dirty="0">
                <a:solidFill>
                  <a:srgbClr val="002060"/>
                </a:solidFill>
              </a:rPr>
              <a:t> (</a:t>
            </a:r>
            <a:r>
              <a:rPr lang="en-GB" altLang="ru-RU" sz="2400" b="1" i="1" dirty="0">
                <a:solidFill>
                  <a:srgbClr val="002060"/>
                </a:solidFill>
              </a:rPr>
              <a:t>n</a:t>
            </a:r>
            <a:r>
              <a:rPr lang="en-GB" altLang="ru-RU" sz="2400" b="1" i="1" baseline="30000" dirty="0">
                <a:solidFill>
                  <a:srgbClr val="002060"/>
                </a:solidFill>
              </a:rPr>
              <a:t>0</a:t>
            </a:r>
            <a:r>
              <a:rPr lang="en-GB" altLang="ru-RU" sz="2400" dirty="0">
                <a:solidFill>
                  <a:srgbClr val="002060"/>
                </a:solidFill>
              </a:rPr>
              <a:t>)</a:t>
            </a:r>
          </a:p>
          <a:p>
            <a:pPr>
              <a:buClr>
                <a:srgbClr val="FF0000"/>
              </a:buClr>
            </a:pPr>
            <a:r>
              <a:rPr lang="en-GB" altLang="ru-RU" sz="2400" dirty="0" err="1">
                <a:solidFill>
                  <a:srgbClr val="002060"/>
                </a:solidFill>
              </a:rPr>
              <a:t>Число</a:t>
            </a:r>
            <a:r>
              <a:rPr lang="en-GB" altLang="ru-RU" sz="2400" dirty="0">
                <a:solidFill>
                  <a:srgbClr val="002060"/>
                </a:solidFill>
              </a:rPr>
              <a:t> </a:t>
            </a:r>
            <a:r>
              <a:rPr lang="en-GB" altLang="ru-RU" sz="2400" dirty="0" err="1">
                <a:solidFill>
                  <a:srgbClr val="002060"/>
                </a:solidFill>
              </a:rPr>
              <a:t>протонов</a:t>
            </a:r>
            <a:r>
              <a:rPr lang="en-GB" altLang="ru-RU" sz="2400" dirty="0">
                <a:solidFill>
                  <a:srgbClr val="002060"/>
                </a:solidFill>
              </a:rPr>
              <a:t> в </a:t>
            </a:r>
            <a:r>
              <a:rPr lang="en-GB" altLang="ru-RU" sz="2400" dirty="0" err="1">
                <a:solidFill>
                  <a:srgbClr val="002060"/>
                </a:solidFill>
              </a:rPr>
              <a:t>ядре</a:t>
            </a:r>
            <a:r>
              <a:rPr lang="en-GB" altLang="ru-RU" sz="2400" dirty="0">
                <a:solidFill>
                  <a:srgbClr val="002060"/>
                </a:solidFill>
              </a:rPr>
              <a:t> </a:t>
            </a:r>
            <a:r>
              <a:rPr lang="en-GB" altLang="ru-RU" sz="2400" dirty="0" err="1">
                <a:solidFill>
                  <a:srgbClr val="002060"/>
                </a:solidFill>
              </a:rPr>
              <a:t>равно</a:t>
            </a:r>
            <a:r>
              <a:rPr lang="en-GB" altLang="ru-RU" sz="2400" dirty="0">
                <a:solidFill>
                  <a:srgbClr val="002060"/>
                </a:solidFill>
              </a:rPr>
              <a:t> </a:t>
            </a:r>
            <a:r>
              <a:rPr lang="en-GB" altLang="ru-RU" sz="2400" dirty="0" err="1">
                <a:solidFill>
                  <a:srgbClr val="002060"/>
                </a:solidFill>
              </a:rPr>
              <a:t>атомному</a:t>
            </a:r>
            <a:r>
              <a:rPr lang="en-GB" altLang="ru-RU" sz="2400" dirty="0">
                <a:solidFill>
                  <a:srgbClr val="002060"/>
                </a:solidFill>
              </a:rPr>
              <a:t> </a:t>
            </a:r>
            <a:r>
              <a:rPr lang="en-GB" altLang="ru-RU" sz="2400" dirty="0" err="1">
                <a:solidFill>
                  <a:srgbClr val="002060"/>
                </a:solidFill>
              </a:rPr>
              <a:t>номеру</a:t>
            </a:r>
            <a:r>
              <a:rPr lang="en-GB" altLang="ru-RU" sz="2400" dirty="0">
                <a:solidFill>
                  <a:srgbClr val="002060"/>
                </a:solidFill>
              </a:rPr>
              <a:t> </a:t>
            </a:r>
            <a:r>
              <a:rPr lang="en-GB" altLang="ru-RU" sz="2400" dirty="0" err="1">
                <a:solidFill>
                  <a:srgbClr val="002060"/>
                </a:solidFill>
              </a:rPr>
              <a:t>элемента</a:t>
            </a:r>
            <a:r>
              <a:rPr lang="en-GB" altLang="ru-RU" sz="2400" dirty="0">
                <a:solidFill>
                  <a:srgbClr val="002060"/>
                </a:solidFill>
              </a:rPr>
              <a:t> и </a:t>
            </a:r>
            <a:r>
              <a:rPr lang="en-GB" altLang="ru-RU" sz="2400" dirty="0" err="1">
                <a:solidFill>
                  <a:srgbClr val="002060"/>
                </a:solidFill>
              </a:rPr>
              <a:t>числу</a:t>
            </a:r>
            <a:r>
              <a:rPr lang="en-GB" altLang="ru-RU" sz="2400" dirty="0">
                <a:solidFill>
                  <a:srgbClr val="002060"/>
                </a:solidFill>
              </a:rPr>
              <a:t> </a:t>
            </a:r>
            <a:r>
              <a:rPr lang="en-GB" altLang="ru-RU" sz="2400" dirty="0" err="1">
                <a:solidFill>
                  <a:srgbClr val="002060"/>
                </a:solidFill>
              </a:rPr>
              <a:t>электронов</a:t>
            </a:r>
            <a:r>
              <a:rPr lang="en-GB" altLang="ru-RU" sz="2400" dirty="0">
                <a:solidFill>
                  <a:srgbClr val="002060"/>
                </a:solidFill>
              </a:rPr>
              <a:t> в </a:t>
            </a:r>
            <a:r>
              <a:rPr lang="en-GB" altLang="ru-RU" sz="2400" dirty="0" err="1">
                <a:solidFill>
                  <a:srgbClr val="002060"/>
                </a:solidFill>
              </a:rPr>
              <a:t>атоме</a:t>
            </a:r>
            <a:r>
              <a:rPr lang="en-GB" altLang="ru-RU" sz="2400" dirty="0">
                <a:solidFill>
                  <a:srgbClr val="002060"/>
                </a:solidFill>
              </a:rPr>
              <a:t> </a:t>
            </a:r>
          </a:p>
          <a:p>
            <a:pPr>
              <a:buClr>
                <a:srgbClr val="FF0000"/>
              </a:buClr>
            </a:pPr>
            <a:endParaRPr lang="en-GB" altLang="ru-RU" sz="2400" dirty="0">
              <a:solidFill>
                <a:srgbClr val="1D06AA"/>
              </a:solidFill>
            </a:endParaRPr>
          </a:p>
          <a:p>
            <a:pPr>
              <a:buClr>
                <a:srgbClr val="FF0000"/>
              </a:buClr>
            </a:pPr>
            <a:endParaRPr lang="en-GB" altLang="ru-RU" sz="2400" dirty="0">
              <a:solidFill>
                <a:srgbClr val="1D06AA"/>
              </a:solidFill>
            </a:endParaRPr>
          </a:p>
          <a:p>
            <a:endParaRPr lang="ru-RU" altLang="ru-RU" sz="2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064333" y="843850"/>
            <a:ext cx="2044700" cy="620713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anchor="ctr"/>
          <a:lstStyle/>
          <a:p>
            <a:pPr algn="ctr">
              <a:defRPr/>
            </a:pPr>
            <a:r>
              <a:rPr lang="ru-RU" sz="3200" dirty="0">
                <a:solidFill>
                  <a:srgbClr val="FF0000"/>
                </a:solidFill>
              </a:rPr>
              <a:t>Атом</a:t>
            </a:r>
          </a:p>
        </p:txBody>
      </p:sp>
      <p:sp>
        <p:nvSpPr>
          <p:cNvPr id="9222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8814717" y="6342782"/>
            <a:ext cx="2743200" cy="365125"/>
          </a:xfrm>
          <a:noFill/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141DC9EA-2A7B-42D2-AA8A-63C27653B6FD}" type="slidenum">
              <a:rPr lang="en-GB" altLang="ru-RU" sz="1200">
                <a:solidFill>
                  <a:srgbClr val="045C75"/>
                </a:solidFill>
              </a:rPr>
              <a:pPr algn="r"/>
              <a:t>2</a:t>
            </a:fld>
            <a:endParaRPr lang="en-GB" altLang="ru-RU" sz="1200" dirty="0">
              <a:solidFill>
                <a:srgbClr val="045C75"/>
              </a:solidFill>
            </a:endParaRPr>
          </a:p>
        </p:txBody>
      </p:sp>
      <p:pic>
        <p:nvPicPr>
          <p:cNvPr id="12" name="Picture 3" descr="periodic_system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 t="20341" r="65538" b="74731"/>
          <a:stretch>
            <a:fillRect/>
          </a:stretch>
        </p:blipFill>
        <p:spPr bwMode="auto">
          <a:xfrm>
            <a:off x="6621139" y="2052557"/>
            <a:ext cx="3817937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Текст 2"/>
          <p:cNvSpPr txBox="1">
            <a:spLocks/>
          </p:cNvSpPr>
          <p:nvPr/>
        </p:nvSpPr>
        <p:spPr bwMode="auto">
          <a:xfrm>
            <a:off x="7319060" y="3908172"/>
            <a:ext cx="2514600" cy="576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marL="0" indent="0" algn="l" defTabSz="449263" rtl="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 sz="24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F6FC6"/>
              </a:buClr>
              <a:buSzPct val="85000"/>
              <a:buFont typeface="Wingdings 2" panose="05020102010507070707" pitchFamily="18" charset="2"/>
              <a:buNone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49263" rtl="0" eaLnBrk="0" fontAlgn="base" hangingPunct="0">
              <a:spcBef>
                <a:spcPts val="525"/>
              </a:spcBef>
              <a:spcAft>
                <a:spcPct val="0"/>
              </a:spcAft>
              <a:buClr>
                <a:srgbClr val="009DD9"/>
              </a:buClr>
              <a:buSzPct val="70000"/>
              <a:buFont typeface="Wingdings 2" panose="05020102010507070707" pitchFamily="18" charset="2"/>
              <a:buNone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None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None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800" dirty="0">
                <a:solidFill>
                  <a:srgbClr val="FF0000"/>
                </a:solidFill>
              </a:rPr>
              <a:t>Изотоп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84"/>
          <a:stretch>
            <a:fillRect/>
          </a:stretch>
        </p:blipFill>
        <p:spPr bwMode="auto">
          <a:xfrm>
            <a:off x="6458635" y="4714921"/>
            <a:ext cx="4235450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422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74813" y="168612"/>
            <a:ext cx="10515600" cy="44672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Основные понятия</a:t>
            </a:r>
            <a:endParaRPr lang="ru-RU" dirty="0"/>
          </a:p>
        </p:txBody>
      </p:sp>
      <p:pic>
        <p:nvPicPr>
          <p:cNvPr id="14" name="Picture 4" descr="Loop Visuals GIF by xponentialdesig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3" y="1660693"/>
            <a:ext cx="2823741" cy="282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73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Содержимое 2"/>
          <p:cNvSpPr>
            <a:spLocks noGrp="1"/>
          </p:cNvSpPr>
          <p:nvPr>
            <p:ph idx="1"/>
          </p:nvPr>
        </p:nvSpPr>
        <p:spPr>
          <a:xfrm>
            <a:off x="1083946" y="403860"/>
            <a:ext cx="9675494" cy="569214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sz="3360" b="1" i="1" u="sng">
                <a:solidFill>
                  <a:srgbClr val="00B050"/>
                </a:solidFill>
              </a:rPr>
              <a:t>ОСНОВНЫЕ ГАЗОВЫЕ ЗАКОНЫ</a:t>
            </a:r>
          </a:p>
          <a:p>
            <a:pPr algn="ctr">
              <a:buFontTx/>
              <a:buNone/>
            </a:pPr>
            <a:r>
              <a:rPr lang="ru-RU" altLang="ru-RU" sz="3360" b="1" i="1" u="sng">
                <a:solidFill>
                  <a:srgbClr val="7030A0"/>
                </a:solidFill>
              </a:rPr>
              <a:t>1.Объединенный закон Бойля-Мариотта и Гей-Люссака (закон газового состояния)</a:t>
            </a:r>
            <a:endParaRPr lang="ru-RU" altLang="ru-RU" sz="3360" b="1" i="1">
              <a:solidFill>
                <a:srgbClr val="7030A0"/>
              </a:solidFill>
            </a:endParaRPr>
          </a:p>
          <a:p>
            <a:pPr>
              <a:buFontTx/>
              <a:buNone/>
            </a:pPr>
            <a:r>
              <a:rPr lang="ru-RU" altLang="ru-RU" sz="3360" b="1" i="1">
                <a:solidFill>
                  <a:srgbClr val="7030A0"/>
                </a:solidFill>
              </a:rPr>
              <a:t>                 </a:t>
            </a:r>
          </a:p>
          <a:p>
            <a:endParaRPr lang="ru-RU" altLang="ru-RU" smtClean="0"/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4541520" y="2737486"/>
          <a:ext cx="2842260" cy="1468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08" name="Формула" r:id="rId3" imgW="761669" imgH="393529" progId="Equation.3">
                  <p:embed/>
                </p:oleObj>
              </mc:Choice>
              <mc:Fallback>
                <p:oleObj name="Формула" r:id="rId3" imgW="76166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1520" y="2737486"/>
                        <a:ext cx="2842260" cy="14687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3"/>
          <p:cNvGraphicFramePr>
            <a:graphicFrameLocks noChangeAspect="1"/>
          </p:cNvGraphicFramePr>
          <p:nvPr/>
        </p:nvGraphicFramePr>
        <p:xfrm>
          <a:off x="3762376" y="4465320"/>
          <a:ext cx="4533900" cy="1468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09" name="Формула" r:id="rId5" imgW="1371600" imgH="444500" progId="Equation.3">
                  <p:embed/>
                </p:oleObj>
              </mc:Choice>
              <mc:Fallback>
                <p:oleObj name="Формула" r:id="rId5" imgW="13716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2376" y="4465320"/>
                        <a:ext cx="4533900" cy="14687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72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Содержимое 2"/>
          <p:cNvSpPr>
            <a:spLocks noGrp="1"/>
          </p:cNvSpPr>
          <p:nvPr>
            <p:ph idx="1"/>
          </p:nvPr>
        </p:nvSpPr>
        <p:spPr>
          <a:xfrm>
            <a:off x="1171576" y="403860"/>
            <a:ext cx="9673590" cy="605028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sz="3360" b="1" i="1" u="sng">
                <a:solidFill>
                  <a:srgbClr val="7030A0"/>
                </a:solidFill>
              </a:rPr>
              <a:t>2. Уравнение состояния идеального газа</a:t>
            </a:r>
            <a:endParaRPr lang="ru-RU" altLang="ru-RU" sz="3360" b="1" i="1">
              <a:solidFill>
                <a:srgbClr val="7030A0"/>
              </a:solidFill>
            </a:endParaRPr>
          </a:p>
          <a:p>
            <a:pPr algn="ctr">
              <a:buFontTx/>
              <a:buNone/>
            </a:pPr>
            <a:r>
              <a:rPr lang="ru-RU" altLang="ru-RU" sz="3360" b="1" i="1" u="sng">
                <a:solidFill>
                  <a:srgbClr val="7030A0"/>
                </a:solidFill>
              </a:rPr>
              <a:t> (уравнение Менделеева-Клапейрона)</a:t>
            </a:r>
          </a:p>
          <a:p>
            <a:pPr algn="ctr">
              <a:buFontTx/>
              <a:buNone/>
            </a:pPr>
            <a:endParaRPr lang="ru-RU" altLang="ru-RU" sz="3360" b="1" i="1" u="sng">
              <a:solidFill>
                <a:srgbClr val="7030A0"/>
              </a:solidFill>
            </a:endParaRPr>
          </a:p>
          <a:p>
            <a:pPr algn="ctr">
              <a:buFontTx/>
              <a:buNone/>
            </a:pPr>
            <a:endParaRPr lang="ru-RU" altLang="ru-RU" sz="3360" b="1" i="1" u="sng">
              <a:solidFill>
                <a:srgbClr val="7030A0"/>
              </a:solidFill>
            </a:endParaRPr>
          </a:p>
          <a:p>
            <a:pPr algn="ctr">
              <a:buFontTx/>
              <a:buNone/>
            </a:pPr>
            <a:endParaRPr lang="ru-RU" altLang="ru-RU" sz="3360" b="1" i="1" u="sng">
              <a:solidFill>
                <a:srgbClr val="7030A0"/>
              </a:solidFill>
            </a:endParaRPr>
          </a:p>
          <a:p>
            <a:pPr>
              <a:buFontTx/>
              <a:buNone/>
            </a:pPr>
            <a:endParaRPr lang="ru-RU" altLang="ru-RU" sz="3360"/>
          </a:p>
          <a:p>
            <a:pPr>
              <a:buFontTx/>
              <a:buNone/>
            </a:pPr>
            <a:r>
              <a:rPr lang="en-US" altLang="ru-RU" b="1" i="1" smtClean="0">
                <a:solidFill>
                  <a:srgbClr val="00B050"/>
                </a:solidFill>
              </a:rPr>
              <a:t>R</a:t>
            </a:r>
            <a:r>
              <a:rPr lang="ru-RU" altLang="ru-RU" b="1" i="1" smtClean="0">
                <a:solidFill>
                  <a:srgbClr val="00B050"/>
                </a:solidFill>
              </a:rPr>
              <a:t> </a:t>
            </a:r>
            <a:r>
              <a:rPr lang="ru-RU" altLang="ru-RU" b="1" i="1" smtClean="0"/>
              <a:t>- </a:t>
            </a:r>
            <a:r>
              <a:rPr lang="ru-RU" altLang="ru-RU" i="1" smtClean="0"/>
              <a:t>универсальная газовая постоянная</a:t>
            </a:r>
            <a:endParaRPr lang="ru-RU" altLang="ru-RU" b="1" i="1" u="sng" smtClean="0">
              <a:solidFill>
                <a:srgbClr val="00B050"/>
              </a:solidFill>
            </a:endParaRPr>
          </a:p>
          <a:p>
            <a:pPr>
              <a:buFontTx/>
              <a:buNone/>
            </a:pPr>
            <a:r>
              <a:rPr lang="en-US" altLang="ru-RU" sz="3360" b="1" i="1"/>
              <a:t>R</a:t>
            </a:r>
            <a:r>
              <a:rPr lang="ru-RU" altLang="ru-RU" sz="3360" b="1" i="1"/>
              <a:t> = 8,314 Дж/моль∙К (СИ)</a:t>
            </a:r>
          </a:p>
          <a:p>
            <a:pPr algn="just">
              <a:buFontTx/>
              <a:buNone/>
            </a:pPr>
            <a:r>
              <a:rPr lang="ru-RU" altLang="ru-RU" sz="3360" i="1">
                <a:solidFill>
                  <a:srgbClr val="FF0000"/>
                </a:solidFill>
              </a:rPr>
              <a:t>Р (Па); </a:t>
            </a:r>
            <a:r>
              <a:rPr lang="en-US" altLang="ru-RU" sz="3360" i="1">
                <a:solidFill>
                  <a:srgbClr val="FF0000"/>
                </a:solidFill>
              </a:rPr>
              <a:t>V(</a:t>
            </a:r>
            <a:r>
              <a:rPr lang="ru-RU" altLang="ru-RU" sz="3360" i="1">
                <a:solidFill>
                  <a:srgbClr val="FF0000"/>
                </a:solidFill>
              </a:rPr>
              <a:t>м</a:t>
            </a:r>
            <a:r>
              <a:rPr lang="ru-RU" altLang="ru-RU" sz="3360" i="1" baseline="30000">
                <a:solidFill>
                  <a:srgbClr val="FF0000"/>
                </a:solidFill>
              </a:rPr>
              <a:t>3</a:t>
            </a:r>
            <a:r>
              <a:rPr lang="ru-RU" altLang="ru-RU" sz="3360" i="1">
                <a:solidFill>
                  <a:srgbClr val="FF0000"/>
                </a:solidFill>
              </a:rPr>
              <a:t>); Т(К); </a:t>
            </a:r>
            <a:r>
              <a:rPr lang="en-US" altLang="ru-RU" sz="3360" i="1">
                <a:solidFill>
                  <a:srgbClr val="FF0000"/>
                </a:solidFill>
              </a:rPr>
              <a:t>m (</a:t>
            </a:r>
            <a:r>
              <a:rPr lang="ru-RU" altLang="ru-RU" sz="3360" i="1">
                <a:solidFill>
                  <a:srgbClr val="FF0000"/>
                </a:solidFill>
              </a:rPr>
              <a:t>г; кг); М (г/моль; кг/моль).</a:t>
            </a:r>
          </a:p>
          <a:p>
            <a:endParaRPr lang="ru-RU" altLang="ru-RU" smtClean="0"/>
          </a:p>
        </p:txBody>
      </p:sp>
      <p:graphicFrame>
        <p:nvGraphicFramePr>
          <p:cNvPr id="24579" name="Object 2"/>
          <p:cNvGraphicFramePr>
            <a:graphicFrameLocks noChangeAspect="1"/>
          </p:cNvGraphicFramePr>
          <p:nvPr/>
        </p:nvGraphicFramePr>
        <p:xfrm>
          <a:off x="3590926" y="1960246"/>
          <a:ext cx="5334000" cy="1704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17" name="Формула" r:id="rId3" imgW="1231366" imgH="393529" progId="Equation.3">
                  <p:embed/>
                </p:oleObj>
              </mc:Choice>
              <mc:Fallback>
                <p:oleObj name="Формула" r:id="rId3" imgW="1231366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0926" y="1960246"/>
                        <a:ext cx="5334000" cy="17049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913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2"/>
          <p:cNvSpPr>
            <a:spLocks noGrp="1"/>
          </p:cNvSpPr>
          <p:nvPr>
            <p:ph idx="1"/>
          </p:nvPr>
        </p:nvSpPr>
        <p:spPr>
          <a:xfrm>
            <a:off x="911424" y="1192171"/>
            <a:ext cx="10903281" cy="1440964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altLang="ru-RU" i="1" dirty="0" smtClean="0">
                <a:solidFill>
                  <a:srgbClr val="7030A0"/>
                </a:solidFill>
              </a:rPr>
              <a:t>	</a:t>
            </a:r>
            <a:r>
              <a:rPr lang="ru-RU" altLang="ru-RU" dirty="0" smtClean="0"/>
              <a:t>Если </a:t>
            </a:r>
            <a:r>
              <a:rPr lang="ru-RU" altLang="ru-RU" dirty="0" smtClean="0"/>
              <a:t>молекулы состоят из одинаковых атомов – вещество называется </a:t>
            </a:r>
            <a:r>
              <a:rPr lang="ru-RU" altLang="ru-RU" b="1" i="1" dirty="0" smtClean="0">
                <a:solidFill>
                  <a:srgbClr val="FF0000"/>
                </a:solidFill>
              </a:rPr>
              <a:t>простым</a:t>
            </a:r>
            <a:r>
              <a:rPr lang="ru-RU" altLang="ru-RU" i="1" dirty="0" smtClean="0">
                <a:solidFill>
                  <a:srgbClr val="FF0000"/>
                </a:solidFill>
              </a:rPr>
              <a:t> (Н</a:t>
            </a:r>
            <a:r>
              <a:rPr lang="ru-RU" altLang="ru-RU" i="1" baseline="-25000" dirty="0" smtClean="0">
                <a:solidFill>
                  <a:srgbClr val="FF0000"/>
                </a:solidFill>
              </a:rPr>
              <a:t>2</a:t>
            </a:r>
            <a:r>
              <a:rPr lang="ru-RU" altLang="ru-RU" i="1" dirty="0" smtClean="0">
                <a:solidFill>
                  <a:srgbClr val="FF0000"/>
                </a:solidFill>
              </a:rPr>
              <a:t>, О</a:t>
            </a:r>
            <a:r>
              <a:rPr lang="ru-RU" altLang="ru-RU" i="1" baseline="-25000" dirty="0" smtClean="0">
                <a:solidFill>
                  <a:srgbClr val="FF0000"/>
                </a:solidFill>
              </a:rPr>
              <a:t>2</a:t>
            </a:r>
            <a:r>
              <a:rPr lang="ru-RU" altLang="ru-RU" i="1" dirty="0" smtClean="0">
                <a:solidFill>
                  <a:srgbClr val="FF0000"/>
                </a:solidFill>
              </a:rPr>
              <a:t>, </a:t>
            </a:r>
            <a:r>
              <a:rPr lang="en-US" altLang="ru-RU" i="1" dirty="0" smtClean="0">
                <a:solidFill>
                  <a:srgbClr val="FF0000"/>
                </a:solidFill>
              </a:rPr>
              <a:t>Cl</a:t>
            </a:r>
            <a:r>
              <a:rPr lang="en-US" altLang="ru-RU" i="1" baseline="-25000" dirty="0" smtClean="0">
                <a:solidFill>
                  <a:srgbClr val="FF0000"/>
                </a:solidFill>
              </a:rPr>
              <a:t>2</a:t>
            </a:r>
            <a:r>
              <a:rPr lang="en-US" altLang="ru-RU" i="1" dirty="0" smtClean="0">
                <a:solidFill>
                  <a:srgbClr val="FF0000"/>
                </a:solidFill>
              </a:rPr>
              <a:t>, Fe, </a:t>
            </a:r>
            <a:r>
              <a:rPr lang="en-US" altLang="ru-RU" i="1" dirty="0" err="1" smtClean="0">
                <a:solidFill>
                  <a:srgbClr val="FF0000"/>
                </a:solidFill>
              </a:rPr>
              <a:t>Mn</a:t>
            </a:r>
            <a:r>
              <a:rPr lang="ru-RU" altLang="ru-RU" i="1" dirty="0" smtClean="0">
                <a:solidFill>
                  <a:srgbClr val="FF0000"/>
                </a:solidFill>
              </a:rPr>
              <a:t>…)</a:t>
            </a:r>
            <a:r>
              <a:rPr lang="ru-RU" altLang="ru-RU" i="1" dirty="0" smtClean="0">
                <a:solidFill>
                  <a:srgbClr val="7030A0"/>
                </a:solidFill>
              </a:rPr>
              <a:t>, </a:t>
            </a:r>
            <a:r>
              <a:rPr lang="ru-RU" altLang="ru-RU" dirty="0" smtClean="0"/>
              <a:t>из разных атомов - </a:t>
            </a:r>
            <a:r>
              <a:rPr lang="ru-RU" altLang="ru-RU" b="1" i="1" dirty="0" smtClean="0">
                <a:solidFill>
                  <a:srgbClr val="7030A0"/>
                </a:solidFill>
              </a:rPr>
              <a:t>сложным</a:t>
            </a:r>
            <a:r>
              <a:rPr lang="ru-RU" altLang="ru-RU" i="1" dirty="0" smtClean="0">
                <a:solidFill>
                  <a:srgbClr val="7030A0"/>
                </a:solidFill>
              </a:rPr>
              <a:t> </a:t>
            </a:r>
            <a:r>
              <a:rPr lang="ru-RU" altLang="ru-RU" dirty="0" smtClean="0"/>
              <a:t>или</a:t>
            </a:r>
            <a:r>
              <a:rPr lang="ru-RU" altLang="ru-RU" i="1" dirty="0" smtClean="0">
                <a:solidFill>
                  <a:srgbClr val="7030A0"/>
                </a:solidFill>
              </a:rPr>
              <a:t> </a:t>
            </a:r>
            <a:r>
              <a:rPr lang="ru-RU" altLang="ru-RU" b="1" i="1" dirty="0" smtClean="0">
                <a:solidFill>
                  <a:srgbClr val="7030A0"/>
                </a:solidFill>
              </a:rPr>
              <a:t>химическим соединением</a:t>
            </a:r>
            <a:r>
              <a:rPr lang="ru-RU" altLang="ru-RU" i="1" dirty="0" smtClean="0">
                <a:solidFill>
                  <a:srgbClr val="7030A0"/>
                </a:solidFill>
              </a:rPr>
              <a:t> (СО</a:t>
            </a:r>
            <a:r>
              <a:rPr lang="ru-RU" altLang="ru-RU" i="1" baseline="-25000" dirty="0" smtClean="0">
                <a:solidFill>
                  <a:srgbClr val="7030A0"/>
                </a:solidFill>
              </a:rPr>
              <a:t>2</a:t>
            </a:r>
            <a:r>
              <a:rPr lang="ru-RU" altLang="ru-RU" i="1" dirty="0" smtClean="0">
                <a:solidFill>
                  <a:srgbClr val="7030A0"/>
                </a:solidFill>
              </a:rPr>
              <a:t>, </a:t>
            </a:r>
            <a:r>
              <a:rPr lang="en-US" altLang="ru-RU" i="1" dirty="0" smtClean="0">
                <a:solidFill>
                  <a:srgbClr val="7030A0"/>
                </a:solidFill>
              </a:rPr>
              <a:t>H</a:t>
            </a:r>
            <a:r>
              <a:rPr lang="en-US" altLang="ru-RU" i="1" baseline="-25000" dirty="0" smtClean="0">
                <a:solidFill>
                  <a:srgbClr val="7030A0"/>
                </a:solidFill>
              </a:rPr>
              <a:t>2</a:t>
            </a:r>
            <a:r>
              <a:rPr lang="en-US" altLang="ru-RU" i="1" dirty="0" smtClean="0">
                <a:solidFill>
                  <a:srgbClr val="7030A0"/>
                </a:solidFill>
              </a:rPr>
              <a:t>SO</a:t>
            </a:r>
            <a:r>
              <a:rPr lang="en-US" altLang="ru-RU" i="1" baseline="-25000" dirty="0" smtClean="0">
                <a:solidFill>
                  <a:srgbClr val="7030A0"/>
                </a:solidFill>
              </a:rPr>
              <a:t>4</a:t>
            </a:r>
            <a:r>
              <a:rPr lang="en-US" altLang="ru-RU" i="1" dirty="0" smtClean="0">
                <a:solidFill>
                  <a:srgbClr val="7030A0"/>
                </a:solidFill>
              </a:rPr>
              <a:t>, FeCl</a:t>
            </a:r>
            <a:r>
              <a:rPr lang="en-US" altLang="ru-RU" i="1" baseline="-25000" dirty="0" smtClean="0">
                <a:solidFill>
                  <a:srgbClr val="7030A0"/>
                </a:solidFill>
              </a:rPr>
              <a:t>3</a:t>
            </a:r>
            <a:r>
              <a:rPr lang="ru-RU" altLang="ru-RU" i="1" dirty="0" smtClean="0">
                <a:solidFill>
                  <a:srgbClr val="7030A0"/>
                </a:solidFill>
              </a:rPr>
              <a:t>…). </a:t>
            </a:r>
            <a:endParaRPr lang="ru-RU" altLang="ru-RU" b="1" i="1" dirty="0" smtClean="0">
              <a:solidFill>
                <a:srgbClr val="7030A0"/>
              </a:solidFill>
            </a:endParaRPr>
          </a:p>
          <a:p>
            <a:pPr algn="just"/>
            <a:endParaRPr lang="ru-RU" alt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458551" y="3129497"/>
            <a:ext cx="17860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2800" b="1" i="1" dirty="0">
                <a:solidFill>
                  <a:schemeClr val="tx2"/>
                </a:solidFill>
                <a:latin typeface="+mn-lt"/>
                <a:ea typeface="+mn-ea"/>
              </a:rPr>
              <a:t>Металлы</a:t>
            </a:r>
            <a:endParaRPr lang="ru-RU" altLang="ru-RU" sz="2800" b="1" i="1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85991" y="3129497"/>
            <a:ext cx="2130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2800" b="1" i="1" dirty="0">
                <a:solidFill>
                  <a:schemeClr val="tx2"/>
                </a:solidFill>
                <a:latin typeface="+mn-lt"/>
                <a:ea typeface="+mn-ea"/>
              </a:rPr>
              <a:t>Неметаллы</a:t>
            </a:r>
            <a:endParaRPr lang="en-US" altLang="ru-RU" sz="2800" b="1" i="1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81304" y="3129497"/>
            <a:ext cx="31277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ru-RU" sz="2800" b="1" i="1" dirty="0">
                <a:solidFill>
                  <a:schemeClr val="tx2"/>
                </a:solidFill>
                <a:latin typeface="+mn-lt"/>
                <a:ea typeface="+mn-ea"/>
              </a:rPr>
              <a:t>Благородные газы</a:t>
            </a:r>
            <a:endParaRPr lang="ru-RU" sz="2800" b="1" i="1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sp>
        <p:nvSpPr>
          <p:cNvPr id="12" name="Заголовок 5"/>
          <p:cNvSpPr>
            <a:spLocks noGrp="1"/>
          </p:cNvSpPr>
          <p:nvPr>
            <p:ph type="title"/>
          </p:nvPr>
        </p:nvSpPr>
        <p:spPr>
          <a:xfrm>
            <a:off x="1674813" y="168612"/>
            <a:ext cx="10515600" cy="44672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Классификация неорганических соединений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051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399631" y="923948"/>
            <a:ext cx="5545137" cy="109378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000" b="1" dirty="0"/>
              <a:t>Сложные вещества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1025618" y="2491489"/>
            <a:ext cx="2667000" cy="615811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36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Microsoft YaHei" pitchFamily="34" charset="-122"/>
              </a:rPr>
              <a:t>Оксиды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B05A-05D9-4D68-BD78-87E8EA25F3C0}" type="slidenum">
              <a:rPr lang="ru-RU" altLang="ru-RU" smtClean="0"/>
              <a:pPr/>
              <a:t>23</a:t>
            </a:fld>
            <a:endParaRPr lang="ru-RU" altLang="ru-RU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4533330" y="2458606"/>
            <a:ext cx="3505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ru-RU" sz="36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Гидроксиды</a:t>
            </a:r>
            <a:endParaRPr lang="ru-RU" sz="36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8433179" y="2606319"/>
            <a:ext cx="2667000" cy="63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ru-RU" sz="36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Соли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109700" y="4041906"/>
            <a:ext cx="2070100" cy="519113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Кислоты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7220804" y="4041906"/>
            <a:ext cx="2286000" cy="519113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Основания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4733499" y="4942716"/>
            <a:ext cx="3048000" cy="1169988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Амфотерные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гидроксиды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45" name="Line 12"/>
          <p:cNvSpPr>
            <a:spLocks noChangeShapeType="1"/>
          </p:cNvSpPr>
          <p:nvPr/>
        </p:nvSpPr>
        <p:spPr bwMode="auto">
          <a:xfrm flipH="1">
            <a:off x="3368483" y="1801306"/>
            <a:ext cx="8382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6" name="Line 13"/>
          <p:cNvSpPr>
            <a:spLocks noChangeShapeType="1"/>
          </p:cNvSpPr>
          <p:nvPr/>
        </p:nvSpPr>
        <p:spPr bwMode="auto">
          <a:xfrm>
            <a:off x="6172199" y="2004162"/>
            <a:ext cx="0" cy="60223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7" name="Line 14"/>
          <p:cNvSpPr>
            <a:spLocks noChangeShapeType="1"/>
          </p:cNvSpPr>
          <p:nvPr/>
        </p:nvSpPr>
        <p:spPr bwMode="auto">
          <a:xfrm>
            <a:off x="8069678" y="1845365"/>
            <a:ext cx="8382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8" name="Line 15"/>
          <p:cNvSpPr>
            <a:spLocks noChangeShapeType="1"/>
          </p:cNvSpPr>
          <p:nvPr/>
        </p:nvSpPr>
        <p:spPr bwMode="auto">
          <a:xfrm flipH="1">
            <a:off x="4343401" y="3214753"/>
            <a:ext cx="609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9" name="Line 16"/>
          <p:cNvSpPr>
            <a:spLocks noChangeShapeType="1"/>
          </p:cNvSpPr>
          <p:nvPr/>
        </p:nvSpPr>
        <p:spPr bwMode="auto">
          <a:xfrm>
            <a:off x="6172200" y="3394206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50" name="Line 17"/>
          <p:cNvSpPr>
            <a:spLocks noChangeShapeType="1"/>
          </p:cNvSpPr>
          <p:nvPr/>
        </p:nvSpPr>
        <p:spPr bwMode="auto">
          <a:xfrm>
            <a:off x="7610902" y="3247765"/>
            <a:ext cx="609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" name="Заголовок 5"/>
          <p:cNvSpPr txBox="1">
            <a:spLocks/>
          </p:cNvSpPr>
          <p:nvPr/>
        </p:nvSpPr>
        <p:spPr>
          <a:xfrm>
            <a:off x="1674813" y="168612"/>
            <a:ext cx="10515600" cy="446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r>
              <a:rPr lang="ru-RU" dirty="0" smtClean="0"/>
              <a:t>Классификация неорганических соединений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7483-FC13-4177-B2D7-70EB0704097E}" type="slidenum">
              <a:rPr lang="ru-RU" altLang="ru-RU" smtClean="0"/>
              <a:pPr/>
              <a:t>24</a:t>
            </a:fld>
            <a:endParaRPr lang="ru-RU" alt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150725078"/>
              </p:ext>
            </p:extLst>
          </p:nvPr>
        </p:nvGraphicFramePr>
        <p:xfrm>
          <a:off x="911424" y="1058557"/>
          <a:ext cx="10801200" cy="1253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2702896" y="4598043"/>
            <a:ext cx="8640763" cy="1196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indent="-341313">
              <a:spcBef>
                <a:spcPts val="9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800" i="1" dirty="0" smtClean="0">
                <a:solidFill>
                  <a:srgbClr val="000000"/>
                </a:solidFill>
                <a:latin typeface="+mn-lt"/>
              </a:rPr>
              <a:t>Примеры:     </a:t>
            </a:r>
            <a:r>
              <a:rPr lang="en-US" sz="2800" dirty="0">
                <a:solidFill>
                  <a:srgbClr val="000000"/>
                </a:solidFill>
              </a:rPr>
              <a:t>C</a:t>
            </a:r>
            <a:r>
              <a:rPr lang="en-US" sz="2800" dirty="0">
                <a:solidFill>
                  <a:srgbClr val="CC0099"/>
                </a:solidFill>
              </a:rPr>
              <a:t>O</a:t>
            </a:r>
            <a:r>
              <a:rPr lang="en-US" sz="2800" baseline="-25000" dirty="0">
                <a:solidFill>
                  <a:srgbClr val="000000"/>
                </a:solidFill>
              </a:rPr>
              <a:t>2</a:t>
            </a:r>
            <a:r>
              <a:rPr lang="ru-RU" sz="2800" baseline="-25000" dirty="0">
                <a:solidFill>
                  <a:srgbClr val="000000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оксид углерода (</a:t>
            </a:r>
            <a:r>
              <a:rPr lang="en-US" sz="2800" dirty="0">
                <a:solidFill>
                  <a:schemeClr val="tx1"/>
                </a:solidFill>
              </a:rPr>
              <a:t>IV</a:t>
            </a:r>
            <a:r>
              <a:rPr lang="ru-RU" sz="2800" dirty="0">
                <a:solidFill>
                  <a:schemeClr val="tx1"/>
                </a:solidFill>
              </a:rPr>
              <a:t>)</a:t>
            </a:r>
            <a:endParaRPr lang="ru-RU" sz="2800" dirty="0">
              <a:solidFill>
                <a:srgbClr val="000000"/>
              </a:solidFill>
            </a:endParaRPr>
          </a:p>
          <a:p>
            <a:pPr marL="341313" indent="-341313">
              <a:spcBef>
                <a:spcPts val="9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800" dirty="0">
                <a:solidFill>
                  <a:srgbClr val="000000"/>
                </a:solidFill>
              </a:rPr>
              <a:t>                  </a:t>
            </a:r>
            <a:r>
              <a:rPr lang="en-US" sz="2800" dirty="0" err="1">
                <a:solidFill>
                  <a:srgbClr val="000000"/>
                </a:solidFill>
              </a:rPr>
              <a:t>Fe</a:t>
            </a:r>
            <a:r>
              <a:rPr lang="en-US" sz="2800" dirty="0" err="1">
                <a:solidFill>
                  <a:srgbClr val="CC0099"/>
                </a:solidFill>
              </a:rPr>
              <a:t>O</a:t>
            </a:r>
            <a:r>
              <a:rPr lang="ru-RU" sz="2800" dirty="0">
                <a:solidFill>
                  <a:srgbClr val="CC0099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оксид железа (</a:t>
            </a:r>
            <a:r>
              <a:rPr lang="en-US" sz="2800" dirty="0">
                <a:solidFill>
                  <a:schemeClr val="tx1"/>
                </a:solidFill>
              </a:rPr>
              <a:t>II</a:t>
            </a:r>
            <a:r>
              <a:rPr lang="ru-RU" sz="2800" dirty="0">
                <a:solidFill>
                  <a:schemeClr val="tx1"/>
                </a:solidFill>
              </a:rPr>
              <a:t>)</a:t>
            </a:r>
            <a:endParaRPr lang="en-US" sz="2800" dirty="0">
              <a:solidFill>
                <a:srgbClr val="CC0099"/>
              </a:solidFill>
            </a:endParaRPr>
          </a:p>
        </p:txBody>
      </p:sp>
      <p:sp>
        <p:nvSpPr>
          <p:cNvPr id="5" name="TextBox 18"/>
          <p:cNvSpPr txBox="1">
            <a:spLocks noChangeArrowheads="1"/>
          </p:cNvSpPr>
          <p:nvPr/>
        </p:nvSpPr>
        <p:spPr bwMode="auto">
          <a:xfrm>
            <a:off x="1847528" y="2781943"/>
            <a:ext cx="777716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chemeClr val="tx1"/>
                </a:solidFill>
                <a:latin typeface="+mn-lt"/>
              </a:rPr>
              <a:t>Общая формула: </a:t>
            </a:r>
          </a:p>
          <a:p>
            <a:pPr>
              <a:defRPr/>
            </a:pP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en-US" sz="4000" b="1" baseline="-25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4000" b="1" baseline="-25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4000" b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16391" name="Text Box 5"/>
          <p:cNvSpPr txBox="1">
            <a:spLocks noChangeArrowheads="1"/>
          </p:cNvSpPr>
          <p:nvPr/>
        </p:nvSpPr>
        <p:spPr bwMode="auto">
          <a:xfrm>
            <a:off x="6312024" y="2874257"/>
            <a:ext cx="4968875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r>
              <a:rPr lang="ru-RU" alt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атомов элемента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n 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атомов кислорода.</a:t>
            </a:r>
            <a:endParaRPr lang="en-US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5"/>
          <p:cNvSpPr txBox="1">
            <a:spLocks/>
          </p:cNvSpPr>
          <p:nvPr/>
        </p:nvSpPr>
        <p:spPr>
          <a:xfrm>
            <a:off x="1674813" y="168612"/>
            <a:ext cx="10515600" cy="446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r>
              <a:rPr lang="ru-RU" dirty="0" smtClean="0"/>
              <a:t>Оксиды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1415480" y="260351"/>
            <a:ext cx="8795320" cy="79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defPPr>
              <a:defRPr lang="en-GB"/>
            </a:defPPr>
            <a:lvl1pPr defTabSz="91440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dirty="0"/>
              <a:t>Классификация оксидов по кислотно основным свойствам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551384" y="1139033"/>
            <a:ext cx="10946431" cy="5588000"/>
          </a:xfrm>
          <a:prstGeom prst="rect">
            <a:avLst/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600"/>
              </a:spcBef>
              <a:buClr>
                <a:srgbClr val="FF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800" b="1" dirty="0">
                <a:solidFill>
                  <a:srgbClr val="FF0000"/>
                </a:solidFill>
                <a:latin typeface="Arial" charset="0"/>
                <a:ea typeface="Microsoft YaHei" charset="-122"/>
              </a:rPr>
              <a:t>         </a:t>
            </a:r>
            <a:r>
              <a:rPr lang="ru-RU" sz="2800" b="1" dirty="0" smtClean="0">
                <a:solidFill>
                  <a:srgbClr val="FF0000"/>
                </a:solidFill>
                <a:latin typeface="Arial" charset="0"/>
                <a:ea typeface="Microsoft YaHei" charset="-122"/>
              </a:rPr>
              <a:t>     Оксиды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ea typeface="Microsoft YaHei" charset="-122"/>
              </a:rPr>
              <a:t> </a:t>
            </a:r>
            <a:r>
              <a:rPr lang="ru-RU" sz="2800" dirty="0" smtClean="0">
                <a:solidFill>
                  <a:srgbClr val="003366"/>
                </a:solidFill>
                <a:latin typeface="Arial" charset="0"/>
                <a:ea typeface="Microsoft YaHei" charset="-122"/>
              </a:rPr>
              <a:t> </a:t>
            </a:r>
            <a:r>
              <a:rPr lang="ru-RU" sz="2400" dirty="0" smtClean="0">
                <a:solidFill>
                  <a:srgbClr val="003366"/>
                </a:solidFill>
                <a:latin typeface="Arial" charset="0"/>
                <a:ea typeface="Microsoft YaHei" charset="-122"/>
              </a:rPr>
              <a:t> </a:t>
            </a:r>
            <a:r>
              <a:rPr lang="ru-RU" sz="2000" dirty="0" smtClean="0">
                <a:solidFill>
                  <a:srgbClr val="003366"/>
                </a:solidFill>
                <a:latin typeface="Arial" charset="0"/>
                <a:ea typeface="Microsoft YaHei" charset="-122"/>
              </a:rPr>
              <a:t>                         	 </a:t>
            </a:r>
            <a:r>
              <a:rPr lang="ru-RU" sz="2000" dirty="0">
                <a:solidFill>
                  <a:srgbClr val="003366"/>
                </a:solidFill>
                <a:latin typeface="Arial" charset="0"/>
                <a:ea typeface="Microsoft YaHei" charset="-122"/>
              </a:rPr>
              <a:t>1) </a:t>
            </a:r>
            <a:r>
              <a:rPr lang="ru-RU" sz="2400" b="1" dirty="0">
                <a:solidFill>
                  <a:srgbClr val="0000CC"/>
                </a:solidFill>
                <a:latin typeface="Arial" charset="0"/>
                <a:ea typeface="Microsoft YaHei" charset="-122"/>
              </a:rPr>
              <a:t>несолеобразующие</a:t>
            </a:r>
          </a:p>
          <a:p>
            <a:pPr marL="342900" indent="-341313">
              <a:spcBef>
                <a:spcPts val="500"/>
              </a:spcBef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000" dirty="0">
                <a:solidFill>
                  <a:srgbClr val="003366"/>
                </a:solidFill>
                <a:latin typeface="Arial" charset="0"/>
                <a:ea typeface="Microsoft YaHei" charset="-122"/>
              </a:rPr>
              <a:t>                                                            </a:t>
            </a:r>
            <a:r>
              <a:rPr lang="ru-RU" sz="2000" dirty="0">
                <a:solidFill>
                  <a:srgbClr val="003366"/>
                </a:solidFill>
                <a:latin typeface="Arial" charset="0"/>
                <a:ea typeface="Microsoft YaHei" charset="-122"/>
              </a:rPr>
              <a:t>               </a:t>
            </a:r>
            <a:r>
              <a:rPr lang="en-US" sz="2000" dirty="0">
                <a:solidFill>
                  <a:srgbClr val="003366"/>
                </a:solidFill>
                <a:latin typeface="Arial" charset="0"/>
                <a:ea typeface="Microsoft YaHei" charset="-122"/>
              </a:rPr>
              <a:t> </a:t>
            </a:r>
            <a:r>
              <a:rPr lang="ru-RU" sz="2000" dirty="0" smtClean="0">
                <a:solidFill>
                  <a:srgbClr val="003366"/>
                </a:solidFill>
                <a:latin typeface="Arial" charset="0"/>
                <a:ea typeface="Microsoft YaHei" charset="-122"/>
              </a:rPr>
              <a:t>		</a:t>
            </a:r>
            <a:r>
              <a:rPr lang="en-US" sz="2000" dirty="0" smtClean="0">
                <a:solidFill>
                  <a:srgbClr val="003366"/>
                </a:solidFill>
                <a:latin typeface="Arial" charset="0"/>
                <a:ea typeface="Microsoft YaHei" charset="-122"/>
              </a:rPr>
              <a:t> </a:t>
            </a:r>
            <a:r>
              <a:rPr lang="en-US" sz="2000" dirty="0">
                <a:solidFill>
                  <a:srgbClr val="003366"/>
                </a:solidFill>
                <a:latin typeface="Arial" charset="0"/>
                <a:ea typeface="Microsoft YaHei" charset="-122"/>
              </a:rPr>
              <a:t>N</a:t>
            </a:r>
            <a:r>
              <a:rPr lang="en-US" sz="1000" dirty="0">
                <a:solidFill>
                  <a:srgbClr val="003366"/>
                </a:solidFill>
                <a:latin typeface="Arial" charset="0"/>
                <a:ea typeface="Microsoft YaHei" charset="-122"/>
              </a:rPr>
              <a:t>2</a:t>
            </a:r>
            <a:r>
              <a:rPr lang="en-US" sz="2000" dirty="0">
                <a:solidFill>
                  <a:srgbClr val="003366"/>
                </a:solidFill>
                <a:latin typeface="Arial" charset="0"/>
                <a:ea typeface="Microsoft YaHei" charset="-122"/>
              </a:rPr>
              <a:t>O,  NO, CO, </a:t>
            </a:r>
            <a:r>
              <a:rPr lang="en-US" sz="2000" dirty="0" err="1">
                <a:solidFill>
                  <a:srgbClr val="003366"/>
                </a:solidFill>
                <a:latin typeface="Arial" charset="0"/>
                <a:ea typeface="Microsoft YaHei" charset="-122"/>
              </a:rPr>
              <a:t>SiO</a:t>
            </a:r>
            <a:endParaRPr lang="en-US" sz="2000" dirty="0">
              <a:solidFill>
                <a:srgbClr val="003366"/>
              </a:solidFill>
              <a:latin typeface="Arial" charset="0"/>
              <a:ea typeface="Microsoft YaHei" charset="-122"/>
            </a:endParaRPr>
          </a:p>
          <a:p>
            <a:pPr marL="342900" indent="-341313">
              <a:spcBef>
                <a:spcPts val="600"/>
              </a:spcBef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000" dirty="0" smtClean="0">
                <a:solidFill>
                  <a:srgbClr val="003366"/>
                </a:solidFill>
                <a:latin typeface="Arial" charset="0"/>
                <a:ea typeface="Microsoft YaHei" charset="-122"/>
              </a:rPr>
              <a:t>    </a:t>
            </a:r>
            <a:r>
              <a:rPr lang="ru-RU" sz="2000" dirty="0">
                <a:solidFill>
                  <a:srgbClr val="003366"/>
                </a:solidFill>
                <a:latin typeface="Arial" charset="0"/>
                <a:ea typeface="Microsoft YaHei" charset="-122"/>
              </a:rPr>
              <a:t>2) </a:t>
            </a:r>
            <a:r>
              <a:rPr lang="ru-RU" sz="2400" b="1" dirty="0">
                <a:solidFill>
                  <a:srgbClr val="800080"/>
                </a:solidFill>
                <a:latin typeface="Arial" charset="0"/>
                <a:ea typeface="Microsoft YaHei" charset="-122"/>
              </a:rPr>
              <a:t>Солеобразующие</a:t>
            </a:r>
          </a:p>
          <a:p>
            <a:pPr marL="342900" indent="-341313">
              <a:spcBef>
                <a:spcPts val="600"/>
              </a:spcBef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 dirty="0">
              <a:solidFill>
                <a:srgbClr val="003366"/>
              </a:solidFill>
              <a:latin typeface="Arial" charset="0"/>
              <a:ea typeface="Microsoft YaHei" charset="-122"/>
            </a:endParaRPr>
          </a:p>
          <a:p>
            <a:pPr marL="342900" indent="-341313">
              <a:spcBef>
                <a:spcPts val="500"/>
              </a:spcBef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000" b="1" dirty="0">
                <a:solidFill>
                  <a:srgbClr val="268E18"/>
                </a:solidFill>
                <a:latin typeface="Arial" charset="0"/>
                <a:ea typeface="Microsoft YaHei" charset="-122"/>
              </a:rPr>
              <a:t>Основные</a:t>
            </a:r>
            <a:r>
              <a:rPr lang="ru-RU" sz="2000" dirty="0">
                <a:solidFill>
                  <a:srgbClr val="003366"/>
                </a:solidFill>
                <a:latin typeface="Arial" charset="0"/>
                <a:ea typeface="Microsoft YaHei" charset="-122"/>
              </a:rPr>
              <a:t>                 </a:t>
            </a:r>
            <a:r>
              <a:rPr lang="ru-RU" sz="2000" dirty="0" smtClean="0">
                <a:solidFill>
                  <a:srgbClr val="003366"/>
                </a:solidFill>
                <a:latin typeface="Arial" charset="0"/>
                <a:ea typeface="Microsoft YaHei" charset="-122"/>
              </a:rPr>
              <a:t>		  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Microsoft YaHei" charset="-122"/>
              </a:rPr>
              <a:t>Амфотерные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Microsoft YaHei" charset="-122"/>
              </a:rPr>
              <a:t>  </a:t>
            </a:r>
            <a:r>
              <a:rPr lang="ru-RU" sz="2000" dirty="0">
                <a:solidFill>
                  <a:srgbClr val="003366"/>
                </a:solidFill>
                <a:latin typeface="Arial" charset="0"/>
                <a:ea typeface="Microsoft YaHei" charset="-122"/>
              </a:rPr>
              <a:t>    </a:t>
            </a:r>
            <a:r>
              <a:rPr lang="ru-RU" sz="2000" dirty="0" smtClean="0">
                <a:solidFill>
                  <a:srgbClr val="003366"/>
                </a:solidFill>
                <a:latin typeface="Arial" charset="0"/>
                <a:ea typeface="Microsoft YaHei" charset="-122"/>
              </a:rPr>
              <a:t>  			     </a:t>
            </a:r>
            <a:r>
              <a:rPr lang="ru-RU" sz="2000" b="1" dirty="0" smtClean="0">
                <a:solidFill>
                  <a:srgbClr val="FF00FF"/>
                </a:solidFill>
                <a:latin typeface="Arial" charset="0"/>
                <a:ea typeface="Microsoft YaHei" charset="-122"/>
              </a:rPr>
              <a:t>Кислотные</a:t>
            </a:r>
            <a:endParaRPr lang="ru-RU" sz="2000" b="1" dirty="0">
              <a:solidFill>
                <a:srgbClr val="FF00FF"/>
              </a:solidFill>
              <a:latin typeface="Arial" charset="0"/>
              <a:ea typeface="Microsoft YaHei" charset="-122"/>
            </a:endParaRPr>
          </a:p>
          <a:p>
            <a:pPr marL="342900" indent="-341313">
              <a:spcBef>
                <a:spcPts val="500"/>
              </a:spcBef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000" dirty="0">
              <a:solidFill>
                <a:srgbClr val="000000"/>
              </a:solidFill>
              <a:latin typeface="Arial" charset="0"/>
              <a:ea typeface="Microsoft YaHei" charset="-122"/>
            </a:endParaRPr>
          </a:p>
          <a:p>
            <a:pPr marL="342900" indent="-341313">
              <a:spcBef>
                <a:spcPts val="500"/>
              </a:spcBef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000" dirty="0">
              <a:solidFill>
                <a:srgbClr val="000000"/>
              </a:solidFill>
              <a:latin typeface="Arial" charset="0"/>
              <a:ea typeface="Microsoft YaHei" charset="-122"/>
            </a:endParaRPr>
          </a:p>
          <a:p>
            <a:pPr marL="342900" indent="-341313">
              <a:spcBef>
                <a:spcPts val="250"/>
              </a:spcBef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000" dirty="0" smtClean="0">
              <a:solidFill>
                <a:srgbClr val="003366"/>
              </a:solidFill>
              <a:latin typeface="Arial" charset="0"/>
              <a:ea typeface="Microsoft YaHei" charset="-122"/>
            </a:endParaRPr>
          </a:p>
          <a:p>
            <a:pPr marL="342900" indent="-341313">
              <a:spcBef>
                <a:spcPts val="250"/>
              </a:spcBef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000" dirty="0">
              <a:solidFill>
                <a:srgbClr val="003366"/>
              </a:solidFill>
              <a:latin typeface="Arial" charset="0"/>
              <a:ea typeface="Microsoft YaHei" charset="-122"/>
            </a:endParaRPr>
          </a:p>
          <a:p>
            <a:pPr marL="342900" indent="-341313">
              <a:spcBef>
                <a:spcPts val="250"/>
              </a:spcBef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000" dirty="0" smtClean="0">
                <a:solidFill>
                  <a:srgbClr val="003366"/>
                </a:solidFill>
                <a:latin typeface="Arial" charset="0"/>
                <a:ea typeface="Microsoft YaHei" charset="-122"/>
              </a:rPr>
              <a:t>	</a:t>
            </a:r>
            <a:r>
              <a:rPr lang="en-US" sz="2000" dirty="0" err="1" smtClean="0">
                <a:solidFill>
                  <a:srgbClr val="003366"/>
                </a:solidFill>
                <a:latin typeface="Arial" charset="0"/>
                <a:ea typeface="Microsoft YaHei" charset="-122"/>
              </a:rPr>
              <a:t>CaO</a:t>
            </a:r>
            <a:r>
              <a:rPr lang="en-US" sz="2000" dirty="0" smtClean="0">
                <a:solidFill>
                  <a:srgbClr val="003366"/>
                </a:solidFill>
                <a:latin typeface="Arial" charset="0"/>
                <a:ea typeface="Microsoft YaHei" charset="-122"/>
              </a:rPr>
              <a:t>               </a:t>
            </a:r>
            <a:r>
              <a:rPr lang="ru-RU" sz="2000" dirty="0" smtClean="0">
                <a:solidFill>
                  <a:srgbClr val="003366"/>
                </a:solidFill>
                <a:latin typeface="Arial" charset="0"/>
                <a:ea typeface="Microsoft YaHei" charset="-122"/>
              </a:rPr>
              <a:t>            </a:t>
            </a:r>
            <a:r>
              <a:rPr lang="en-US" sz="2000" dirty="0" smtClean="0">
                <a:solidFill>
                  <a:srgbClr val="003366"/>
                </a:solidFill>
                <a:latin typeface="Arial" charset="0"/>
                <a:ea typeface="Microsoft YaHei" charset="-122"/>
              </a:rPr>
              <a:t>              </a:t>
            </a:r>
            <a:r>
              <a:rPr lang="ru-RU" sz="2000" dirty="0" smtClean="0">
                <a:solidFill>
                  <a:srgbClr val="003366"/>
                </a:solidFill>
                <a:latin typeface="Arial" charset="0"/>
                <a:ea typeface="Microsoft YaHei" charset="-122"/>
              </a:rPr>
              <a:t>	</a:t>
            </a:r>
            <a:r>
              <a:rPr lang="en-US" sz="2000" dirty="0" err="1" smtClean="0">
                <a:solidFill>
                  <a:srgbClr val="003366"/>
                </a:solidFill>
                <a:latin typeface="Arial" charset="0"/>
                <a:ea typeface="Microsoft YaHei" charset="-122"/>
              </a:rPr>
              <a:t>ZnO</a:t>
            </a:r>
            <a:r>
              <a:rPr lang="en-US" sz="2000" dirty="0" smtClean="0">
                <a:solidFill>
                  <a:srgbClr val="003366"/>
                </a:solidFill>
                <a:latin typeface="Arial" charset="0"/>
                <a:ea typeface="Microsoft YaHei" charset="-122"/>
              </a:rPr>
              <a:t>                      </a:t>
            </a:r>
            <a:r>
              <a:rPr lang="ru-RU" sz="2000" dirty="0" smtClean="0">
                <a:solidFill>
                  <a:srgbClr val="003366"/>
                </a:solidFill>
                <a:latin typeface="Arial" charset="0"/>
                <a:ea typeface="Microsoft YaHei" charset="-122"/>
              </a:rPr>
              <a:t>   </a:t>
            </a:r>
            <a:r>
              <a:rPr lang="en-US" sz="2000" dirty="0" smtClean="0">
                <a:solidFill>
                  <a:srgbClr val="003366"/>
                </a:solidFill>
                <a:latin typeface="Arial" charset="0"/>
                <a:ea typeface="Microsoft YaHei" charset="-122"/>
              </a:rPr>
              <a:t>   </a:t>
            </a:r>
            <a:r>
              <a:rPr lang="ru-RU" sz="2000" dirty="0" smtClean="0">
                <a:solidFill>
                  <a:srgbClr val="003366"/>
                </a:solidFill>
                <a:latin typeface="Arial" charset="0"/>
                <a:ea typeface="Microsoft YaHei" charset="-122"/>
              </a:rPr>
              <a:t> 			</a:t>
            </a:r>
            <a:r>
              <a:rPr lang="en-US" sz="2000" dirty="0" smtClean="0">
                <a:solidFill>
                  <a:srgbClr val="003366"/>
                </a:solidFill>
                <a:latin typeface="Arial" charset="0"/>
                <a:ea typeface="Microsoft YaHei" charset="-122"/>
              </a:rPr>
              <a:t>P</a:t>
            </a:r>
            <a:r>
              <a:rPr lang="en-US" sz="1000" dirty="0" smtClean="0">
                <a:solidFill>
                  <a:srgbClr val="003366"/>
                </a:solidFill>
                <a:latin typeface="Arial" charset="0"/>
                <a:ea typeface="Microsoft YaHei" charset="-122"/>
              </a:rPr>
              <a:t>2</a:t>
            </a:r>
            <a:r>
              <a:rPr lang="en-US" sz="2000" dirty="0" smtClean="0">
                <a:solidFill>
                  <a:srgbClr val="003366"/>
                </a:solidFill>
                <a:latin typeface="Arial" charset="0"/>
                <a:ea typeface="Microsoft YaHei" charset="-122"/>
              </a:rPr>
              <a:t>O</a:t>
            </a:r>
            <a:r>
              <a:rPr lang="en-US" sz="1000" dirty="0" smtClean="0">
                <a:solidFill>
                  <a:srgbClr val="003366"/>
                </a:solidFill>
                <a:latin typeface="Arial" charset="0"/>
                <a:ea typeface="Microsoft YaHei" charset="-122"/>
              </a:rPr>
              <a:t>5</a:t>
            </a:r>
            <a:endParaRPr lang="en-US" sz="1000" dirty="0">
              <a:solidFill>
                <a:srgbClr val="003366"/>
              </a:solidFill>
              <a:latin typeface="Arial" charset="0"/>
              <a:ea typeface="Microsoft YaHei" charset="-122"/>
            </a:endParaRPr>
          </a:p>
          <a:p>
            <a:pPr marL="342900" indent="-341313">
              <a:spcBef>
                <a:spcPts val="300"/>
              </a:spcBef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000" dirty="0" smtClean="0">
                <a:solidFill>
                  <a:srgbClr val="FF00FF"/>
                </a:solidFill>
                <a:latin typeface="Arial" charset="0"/>
                <a:ea typeface="Microsoft YaHei" charset="-122"/>
              </a:rPr>
              <a:t> </a:t>
            </a:r>
            <a:r>
              <a:rPr lang="ru-RU" sz="2000" dirty="0" smtClean="0">
                <a:solidFill>
                  <a:srgbClr val="FF00FF"/>
                </a:solidFill>
                <a:latin typeface="Arial" charset="0"/>
                <a:ea typeface="Microsoft YaHei" charset="-122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charset="-122"/>
              </a:rPr>
              <a:t>Ca(OH)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Microsoft YaHei" charset="-122"/>
              </a:rPr>
              <a:t>2 				</a:t>
            </a:r>
            <a:r>
              <a:rPr lang="ru-RU" sz="2000" dirty="0">
                <a:solidFill>
                  <a:srgbClr val="FF0000"/>
                </a:solidFill>
                <a:latin typeface="Arial" charset="0"/>
                <a:ea typeface="Microsoft YaHei" charset="-122"/>
              </a:rPr>
              <a:t>?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Microsoft YaHei" charset="-122"/>
              </a:rPr>
              <a:t>	</a:t>
            </a:r>
            <a:r>
              <a:rPr lang="ru-RU" sz="1200" dirty="0" smtClean="0">
                <a:solidFill>
                  <a:srgbClr val="000000"/>
                </a:solidFill>
                <a:latin typeface="Arial" charset="0"/>
                <a:ea typeface="Microsoft YaHei" charset="-122"/>
              </a:rPr>
              <a:t>				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charset="-122"/>
              </a:rPr>
              <a:t>H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Microsoft YaHei" charset="-122"/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icrosoft YaHei" charset="-122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Microsoft YaHei" charset="-122"/>
              </a:rPr>
              <a:t>PO</a:t>
            </a:r>
            <a:r>
              <a:rPr lang="en-US" sz="1200" dirty="0">
                <a:solidFill>
                  <a:srgbClr val="000000"/>
                </a:solidFill>
                <a:latin typeface="Arial" charset="0"/>
                <a:ea typeface="Microsoft YaHei" charset="-122"/>
              </a:rPr>
              <a:t>4</a:t>
            </a:r>
          </a:p>
        </p:txBody>
      </p:sp>
      <p:sp>
        <p:nvSpPr>
          <p:cNvPr id="17412" name="Line 3"/>
          <p:cNvSpPr>
            <a:spLocks noChangeShapeType="1"/>
          </p:cNvSpPr>
          <p:nvPr/>
        </p:nvSpPr>
        <p:spPr bwMode="auto">
          <a:xfrm>
            <a:off x="3732131" y="1458031"/>
            <a:ext cx="1368425" cy="158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3" name="Line 4"/>
          <p:cNvSpPr>
            <a:spLocks noChangeShapeType="1"/>
          </p:cNvSpPr>
          <p:nvPr/>
        </p:nvSpPr>
        <p:spPr bwMode="auto">
          <a:xfrm>
            <a:off x="2639616" y="1644476"/>
            <a:ext cx="1588" cy="4333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22" name="TextBox 13"/>
          <p:cNvSpPr txBox="1">
            <a:spLocks noChangeArrowheads="1"/>
          </p:cNvSpPr>
          <p:nvPr/>
        </p:nvSpPr>
        <p:spPr bwMode="auto">
          <a:xfrm>
            <a:off x="8610600" y="3286921"/>
            <a:ext cx="2374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</a:rPr>
              <a:t>Оксиды неметаллов,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</a:rPr>
              <a:t> оксиды металлов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</a:rPr>
              <a:t>(с.о.+5,+6,+7)</a:t>
            </a:r>
            <a:endParaRPr lang="ru-RU" altLang="ru-RU" dirty="0"/>
          </a:p>
        </p:txBody>
      </p:sp>
      <p:sp>
        <p:nvSpPr>
          <p:cNvPr id="17423" name="Прямоугольник 14"/>
          <p:cNvSpPr>
            <a:spLocks noChangeArrowheads="1"/>
          </p:cNvSpPr>
          <p:nvPr/>
        </p:nvSpPr>
        <p:spPr bwMode="auto">
          <a:xfrm>
            <a:off x="-60895" y="3286921"/>
            <a:ext cx="2952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</a:rPr>
              <a:t>Оксиды металлов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</a:rPr>
              <a:t>(</a:t>
            </a:r>
            <a:r>
              <a:rPr lang="ru-RU" altLang="ru-RU" b="1" dirty="0" err="1">
                <a:solidFill>
                  <a:srgbClr val="000000"/>
                </a:solidFill>
              </a:rPr>
              <a:t>с.о</a:t>
            </a:r>
            <a:r>
              <a:rPr lang="ru-RU" altLang="ru-RU" b="1" dirty="0">
                <a:solidFill>
                  <a:srgbClr val="000000"/>
                </a:solidFill>
              </a:rPr>
              <a:t>.</a:t>
            </a:r>
            <a:r>
              <a:rPr lang="ru-RU" altLang="ru-RU" dirty="0">
                <a:solidFill>
                  <a:srgbClr val="000000"/>
                </a:solidFill>
              </a:rPr>
              <a:t> </a:t>
            </a:r>
            <a:r>
              <a:rPr lang="ru-RU" altLang="ru-RU" b="1" dirty="0">
                <a:solidFill>
                  <a:srgbClr val="000000"/>
                </a:solidFill>
              </a:rPr>
              <a:t>+1,+2)</a:t>
            </a:r>
            <a:endParaRPr lang="ru-RU" altLang="ru-RU" dirty="0"/>
          </a:p>
        </p:txBody>
      </p:sp>
      <p:sp>
        <p:nvSpPr>
          <p:cNvPr id="17424" name="Прямоугольник 15"/>
          <p:cNvSpPr>
            <a:spLocks noChangeArrowheads="1"/>
          </p:cNvSpPr>
          <p:nvPr/>
        </p:nvSpPr>
        <p:spPr bwMode="auto">
          <a:xfrm>
            <a:off x="3935760" y="3180764"/>
            <a:ext cx="29523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</a:rPr>
              <a:t>Оксиды металлов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</a:rPr>
              <a:t>(</a:t>
            </a:r>
            <a:r>
              <a:rPr lang="ru-RU" altLang="ru-RU" b="1" dirty="0" err="1">
                <a:solidFill>
                  <a:srgbClr val="000000"/>
                </a:solidFill>
              </a:rPr>
              <a:t>с.о</a:t>
            </a:r>
            <a:r>
              <a:rPr lang="ru-RU" altLang="ru-RU" b="1" dirty="0">
                <a:solidFill>
                  <a:srgbClr val="000000"/>
                </a:solidFill>
              </a:rPr>
              <a:t>.</a:t>
            </a:r>
            <a:r>
              <a:rPr lang="ru-RU" altLang="ru-RU" dirty="0">
                <a:solidFill>
                  <a:srgbClr val="000000"/>
                </a:solidFill>
              </a:rPr>
              <a:t> </a:t>
            </a:r>
            <a:r>
              <a:rPr lang="ru-RU" altLang="ru-RU" b="1" dirty="0">
                <a:solidFill>
                  <a:srgbClr val="000000"/>
                </a:solidFill>
              </a:rPr>
              <a:t>+3, +4),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b="1" dirty="0">
                <a:solidFill>
                  <a:srgbClr val="000000"/>
                </a:solidFill>
              </a:rPr>
              <a:t> а также оксиды 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b="1" dirty="0" err="1">
                <a:solidFill>
                  <a:srgbClr val="000000"/>
                </a:solidFill>
              </a:rPr>
              <a:t>ВеО</a:t>
            </a:r>
            <a:r>
              <a:rPr lang="ru-RU" altLang="ru-RU" b="1" dirty="0">
                <a:solidFill>
                  <a:srgbClr val="000000"/>
                </a:solidFill>
              </a:rPr>
              <a:t>, </a:t>
            </a:r>
            <a:r>
              <a:rPr lang="en-US" altLang="ru-RU" b="1" dirty="0" err="1">
                <a:solidFill>
                  <a:srgbClr val="000000"/>
                </a:solidFill>
              </a:rPr>
              <a:t>ZnO</a:t>
            </a:r>
            <a:r>
              <a:rPr lang="en-US" altLang="ru-RU" b="1" dirty="0">
                <a:solidFill>
                  <a:srgbClr val="000000"/>
                </a:solidFill>
              </a:rPr>
              <a:t>, </a:t>
            </a:r>
            <a:r>
              <a:rPr lang="en-US" altLang="ru-RU" b="1" dirty="0" err="1">
                <a:solidFill>
                  <a:srgbClr val="000000"/>
                </a:solidFill>
              </a:rPr>
              <a:t>SnO</a:t>
            </a:r>
            <a:r>
              <a:rPr lang="en-US" altLang="ru-RU" b="1" dirty="0">
                <a:solidFill>
                  <a:srgbClr val="000000"/>
                </a:solidFill>
              </a:rPr>
              <a:t>, </a:t>
            </a:r>
            <a:r>
              <a:rPr lang="en-US" altLang="ru-RU" b="1" dirty="0" err="1">
                <a:solidFill>
                  <a:srgbClr val="000000"/>
                </a:solidFill>
              </a:rPr>
              <a:t>PbO</a:t>
            </a:r>
            <a:endParaRPr lang="ru-RU" altLang="ru-RU" b="1" dirty="0">
              <a:solidFill>
                <a:srgbClr val="0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78D95-5EB4-47F1-9D2F-296C819688B2}" type="slidenum">
              <a:rPr lang="ru-RU" altLang="ru-RU" smtClean="0"/>
              <a:pPr/>
              <a:t>25</a:t>
            </a:fld>
            <a:endParaRPr lang="ru-RU" altLang="ru-RU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479376" y="1125538"/>
            <a:ext cx="11017224" cy="53578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rgbClr val="FFFFFF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800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Свойства оксидов и </a:t>
            </a:r>
            <a:r>
              <a:rPr lang="ru-RU" sz="2800" dirty="0" err="1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гидроксидов</a:t>
            </a:r>
            <a:r>
              <a:rPr lang="ru-RU" sz="2800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в периоде изменяются от основных через </a:t>
            </a:r>
            <a:r>
              <a:rPr lang="ru-RU" sz="2800" dirty="0" err="1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амфотерные</a:t>
            </a:r>
            <a:r>
              <a:rPr lang="ru-RU" sz="2800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к кислотным, т.к. увеличивается положительная степень окисления элементов.</a:t>
            </a:r>
          </a:p>
          <a:p>
            <a:pPr marL="341313" indent="-341313">
              <a:spcBef>
                <a:spcPts val="800"/>
              </a:spcBef>
              <a:buClr>
                <a:srgbClr val="FFFFFF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3200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         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      </a:t>
            </a:r>
          </a:p>
          <a:p>
            <a:pPr marL="3541713" lvl="7" indent="-341313">
              <a:spcBef>
                <a:spcPts val="800"/>
              </a:spcBef>
              <a:buClr>
                <a:srgbClr val="FFFFFF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Na</a:t>
            </a:r>
            <a:r>
              <a:rPr lang="ru-RU" sz="3200" baseline="300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+</a:t>
            </a:r>
            <a:r>
              <a:rPr lang="ru-RU" sz="3200" baseline="-250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2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O,  Mg</a:t>
            </a:r>
            <a:r>
              <a:rPr lang="en-US" sz="3200" baseline="300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+2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O , Al</a:t>
            </a:r>
            <a:r>
              <a:rPr lang="ru-RU" sz="3200" baseline="300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+3</a:t>
            </a:r>
            <a:r>
              <a:rPr lang="ru-RU" sz="3200" baseline="-250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2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O</a:t>
            </a:r>
            <a:r>
              <a:rPr lang="en-US" sz="3200" baseline="-250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3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 </a:t>
            </a:r>
          </a:p>
          <a:p>
            <a:pPr marL="341313" indent="-341313">
              <a:buClr>
                <a:srgbClr val="FFFFFF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3200" dirty="0" smtClean="0">
              <a:solidFill>
                <a:schemeClr val="tx1"/>
              </a:solidFill>
              <a:latin typeface="Times New Roman" pitchFamily="16" charset="0"/>
              <a:ea typeface="Microsoft YaHei" charset="-122"/>
              <a:cs typeface="Times New Roman" pitchFamily="16" charset="0"/>
            </a:endParaRPr>
          </a:p>
          <a:p>
            <a:pPr marL="342900" indent="-341313"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            </a:t>
            </a:r>
            <a:endParaRPr lang="ru-RU" sz="3200" dirty="0">
              <a:solidFill>
                <a:schemeClr val="tx1"/>
              </a:solidFill>
              <a:latin typeface="Times New Roman" pitchFamily="16" charset="0"/>
              <a:ea typeface="Microsoft YaHei" charset="-122"/>
              <a:cs typeface="Times New Roman" pitchFamily="16" charset="0"/>
            </a:endParaRPr>
          </a:p>
          <a:p>
            <a:pPr marL="342900" indent="-341313"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3200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</a:t>
            </a:r>
            <a:r>
              <a:rPr lang="ru-RU" sz="3200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        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		   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Na</a:t>
            </a:r>
            <a:r>
              <a:rPr lang="ru-RU" sz="3200" baseline="30000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+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O</a:t>
            </a:r>
            <a:r>
              <a:rPr lang="ru-RU" sz="3200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Н</a:t>
            </a:r>
            <a:r>
              <a:rPr lang="en-US" sz="3200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, 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Mg</a:t>
            </a:r>
            <a:r>
              <a:rPr lang="en-US" sz="3200" baseline="300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+2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(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O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Н)</a:t>
            </a:r>
            <a:r>
              <a:rPr lang="ru-RU" sz="3200" baseline="-250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2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, Al</a:t>
            </a:r>
            <a:r>
              <a:rPr lang="ru-RU" sz="3200" baseline="30000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+3 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(</a:t>
            </a:r>
            <a:r>
              <a:rPr lang="en-US" sz="3200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O</a:t>
            </a:r>
            <a:r>
              <a:rPr lang="ru-RU" sz="3200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Н)</a:t>
            </a:r>
            <a:r>
              <a:rPr lang="en-US" sz="3200" baseline="-25000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3</a:t>
            </a:r>
          </a:p>
          <a:p>
            <a:pPr marL="342900" indent="-341313"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3200" dirty="0">
              <a:solidFill>
                <a:schemeClr val="tx1"/>
              </a:solidFill>
              <a:latin typeface="Times New Roman" pitchFamily="16" charset="0"/>
              <a:ea typeface="Microsoft YaHei" charset="-122"/>
              <a:cs typeface="Times New Roman" pitchFamily="16" charset="0"/>
            </a:endParaRPr>
          </a:p>
          <a:p>
            <a:pPr marL="341313" indent="-341313">
              <a:spcBef>
                <a:spcPts val="700"/>
              </a:spcBef>
              <a:buClr>
                <a:srgbClr val="FFFFFF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В </a:t>
            </a:r>
            <a:r>
              <a:rPr lang="ru-RU" sz="2800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главных подгруппах </a:t>
            </a:r>
            <a:r>
              <a:rPr lang="ru-RU" sz="2800" dirty="0">
                <a:solidFill>
                  <a:srgbClr val="FF0000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основные свойства </a:t>
            </a:r>
            <a:r>
              <a:rPr lang="ru-RU" sz="2800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оксидов  и гидроксидов </a:t>
            </a:r>
            <a:r>
              <a:rPr lang="ru-RU" sz="2800" dirty="0">
                <a:solidFill>
                  <a:srgbClr val="FF0000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возрастают сверху вниз.</a:t>
            </a:r>
          </a:p>
        </p:txBody>
      </p:sp>
      <p:sp>
        <p:nvSpPr>
          <p:cNvPr id="4100" name="AutoShape 4"/>
          <p:cNvSpPr>
            <a:spLocks/>
          </p:cNvSpPr>
          <p:nvPr/>
        </p:nvSpPr>
        <p:spPr bwMode="auto">
          <a:xfrm rot="16200000">
            <a:off x="4701382" y="2393157"/>
            <a:ext cx="142875" cy="2500312"/>
          </a:xfrm>
          <a:prstGeom prst="leftBrace">
            <a:avLst>
              <a:gd name="adj1" fmla="val 75023"/>
              <a:gd name="adj2" fmla="val 51389"/>
            </a:avLst>
          </a:prstGeom>
          <a:noFill/>
          <a:ln w="9360" cap="sq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 altLang="ru-RU">
              <a:solidFill>
                <a:schemeClr val="tx1"/>
              </a:solidFill>
            </a:endParaRPr>
          </a:p>
        </p:txBody>
      </p:sp>
      <p:sp>
        <p:nvSpPr>
          <p:cNvPr id="4101" name="AutoShape 5"/>
          <p:cNvSpPr>
            <a:spLocks/>
          </p:cNvSpPr>
          <p:nvPr/>
        </p:nvSpPr>
        <p:spPr bwMode="auto">
          <a:xfrm rot="16200000">
            <a:off x="6696075" y="3114675"/>
            <a:ext cx="114300" cy="1028700"/>
          </a:xfrm>
          <a:prstGeom prst="leftBrace">
            <a:avLst>
              <a:gd name="adj1" fmla="val 75000"/>
              <a:gd name="adj2" fmla="val 51389"/>
            </a:avLst>
          </a:prstGeom>
          <a:noFill/>
          <a:ln w="9360" cap="sq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 altLang="ru-RU">
              <a:solidFill>
                <a:schemeClr val="tx1"/>
              </a:solidFill>
            </a:endParaRPr>
          </a:p>
        </p:txBody>
      </p:sp>
      <p:sp>
        <p:nvSpPr>
          <p:cNvPr id="4104" name="AutoShape 8"/>
          <p:cNvSpPr>
            <a:spLocks/>
          </p:cNvSpPr>
          <p:nvPr/>
        </p:nvSpPr>
        <p:spPr bwMode="auto">
          <a:xfrm rot="16200000">
            <a:off x="4193382" y="4406107"/>
            <a:ext cx="142875" cy="1214438"/>
          </a:xfrm>
          <a:prstGeom prst="leftBrace">
            <a:avLst>
              <a:gd name="adj1" fmla="val 75005"/>
              <a:gd name="adj2" fmla="val 51389"/>
            </a:avLst>
          </a:prstGeom>
          <a:noFill/>
          <a:ln w="9360" cap="sq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 altLang="ru-RU">
              <a:solidFill>
                <a:schemeClr val="tx1"/>
              </a:solidFill>
            </a:endParaRPr>
          </a:p>
        </p:txBody>
      </p:sp>
      <p:sp>
        <p:nvSpPr>
          <p:cNvPr id="4105" name="AutoShape 9"/>
          <p:cNvSpPr>
            <a:spLocks/>
          </p:cNvSpPr>
          <p:nvPr/>
        </p:nvSpPr>
        <p:spPr bwMode="auto">
          <a:xfrm rot="16200000">
            <a:off x="5802313" y="4298951"/>
            <a:ext cx="142875" cy="1428750"/>
          </a:xfrm>
          <a:prstGeom prst="leftBrace">
            <a:avLst>
              <a:gd name="adj1" fmla="val 75000"/>
              <a:gd name="adj2" fmla="val 51389"/>
            </a:avLst>
          </a:prstGeom>
          <a:noFill/>
          <a:ln w="9360" cap="sq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 altLang="ru-RU">
              <a:solidFill>
                <a:schemeClr val="tx1"/>
              </a:solidFill>
            </a:endParaRPr>
          </a:p>
        </p:txBody>
      </p:sp>
      <p:sp>
        <p:nvSpPr>
          <p:cNvPr id="4106" name="AutoShape 10"/>
          <p:cNvSpPr>
            <a:spLocks/>
          </p:cNvSpPr>
          <p:nvPr/>
        </p:nvSpPr>
        <p:spPr bwMode="auto">
          <a:xfrm rot="16200000">
            <a:off x="7479507" y="4406107"/>
            <a:ext cx="142875" cy="1214438"/>
          </a:xfrm>
          <a:prstGeom prst="leftBrace">
            <a:avLst>
              <a:gd name="adj1" fmla="val 75005"/>
              <a:gd name="adj2" fmla="val 51389"/>
            </a:avLst>
          </a:prstGeom>
          <a:noFill/>
          <a:ln w="9360" cap="sq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 altLang="ru-RU">
              <a:solidFill>
                <a:schemeClr val="tx1"/>
              </a:solidFill>
            </a:endParaRP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3891382" y="5271294"/>
            <a:ext cx="987812" cy="27001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>
            <a:defPPr>
              <a:defRPr lang="en-GB"/>
            </a:defPPr>
            <a:lvl1pPr algn="ctr">
              <a:lnSpc>
                <a:spcPct val="50000"/>
              </a:lnSpc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defRPr>
            </a:lvl1pPr>
          </a:lstStyle>
          <a:p>
            <a:r>
              <a:rPr lang="ru-RU" dirty="0"/>
              <a:t>щелочь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5557364" y="5181597"/>
            <a:ext cx="1318095" cy="423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>
            <a:defPPr>
              <a:defRPr lang="en-GB"/>
            </a:defPPr>
            <a:lvl1pPr algn="ctr">
              <a:lnSpc>
                <a:spcPct val="50000"/>
              </a:lnSpc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defRPr>
            </a:lvl1pPr>
          </a:lstStyle>
          <a:p>
            <a:r>
              <a:rPr lang="ru-RU" dirty="0"/>
              <a:t>слабое </a:t>
            </a:r>
            <a:endParaRPr lang="ru-RU" dirty="0"/>
          </a:p>
          <a:p>
            <a:r>
              <a:rPr lang="ru-RU" dirty="0"/>
              <a:t>основание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7295126" y="5181597"/>
            <a:ext cx="1616253" cy="40229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>
            <a:defPPr>
              <a:defRPr lang="en-GB"/>
            </a:defPPr>
            <a:lvl1pPr algn="ctr">
              <a:lnSpc>
                <a:spcPct val="50000"/>
              </a:lnSpc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defRPr>
            </a:lvl1pPr>
          </a:lstStyle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мфотерный 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гидроксид</a:t>
            </a: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4449759" y="3588685"/>
            <a:ext cx="3927976" cy="46384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   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основные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          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амфотерный</a:t>
            </a:r>
            <a:r>
              <a:rPr lang="ru-RU" dirty="0">
                <a:solidFill>
                  <a:schemeClr val="tx1"/>
                </a:solidFill>
                <a:latin typeface="Calibri" pitchFamily="34" charset="0"/>
                <a:ea typeface="Microsoft YaHei" charset="-122"/>
              </a:rPr>
              <a:t>	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7483-FC13-4177-B2D7-70EB0704097E}" type="slidenum">
              <a:rPr lang="ru-RU" altLang="ru-RU" smtClean="0"/>
              <a:pPr/>
              <a:t>26</a:t>
            </a:fld>
            <a:endParaRPr lang="ru-RU" altLang="ru-RU"/>
          </a:p>
        </p:txBody>
      </p:sp>
      <p:sp>
        <p:nvSpPr>
          <p:cNvPr id="22" name="Заголовок 5"/>
          <p:cNvSpPr txBox="1">
            <a:spLocks/>
          </p:cNvSpPr>
          <p:nvPr/>
        </p:nvSpPr>
        <p:spPr>
          <a:xfrm>
            <a:off x="1649504" y="309756"/>
            <a:ext cx="10515600" cy="446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r>
              <a:rPr lang="ru-RU" dirty="0" smtClean="0"/>
              <a:t>Оксиды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275703"/>
            <a:ext cx="11089232" cy="142451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tx2">
                    <a:satMod val="130000"/>
                  </a:schemeClr>
                </a:solidFill>
              </a:rPr>
              <a:t>Какие элементы периодической системы образуют </a:t>
            </a:r>
            <a:r>
              <a:rPr lang="ru-RU" sz="3200" b="1" dirty="0" err="1">
                <a:solidFill>
                  <a:schemeClr val="tx2">
                    <a:satMod val="130000"/>
                  </a:schemeClr>
                </a:solidFill>
              </a:rPr>
              <a:t>амфотерные</a:t>
            </a:r>
            <a:r>
              <a:rPr lang="ru-RU" sz="3200" b="1" dirty="0">
                <a:solidFill>
                  <a:schemeClr val="tx2">
                    <a:satMod val="130000"/>
                  </a:schemeClr>
                </a:solidFill>
              </a:rPr>
              <a:t> соединения</a:t>
            </a:r>
            <a:r>
              <a:rPr lang="en-US" sz="3200" b="1" dirty="0">
                <a:solidFill>
                  <a:schemeClr val="tx2">
                    <a:satMod val="130000"/>
                  </a:schemeClr>
                </a:solidFill>
              </a:rPr>
              <a:t>?</a:t>
            </a:r>
            <a:endParaRPr lang="ru-RU" sz="32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55875" y="2163763"/>
          <a:ext cx="7467600" cy="4329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67600"/>
              </a:tblGrid>
              <a:tr h="4329112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05A0-7918-4D59-B1BF-B52D1B0C1483}" type="slidenum">
              <a:rPr lang="ru-RU" altLang="ru-RU" smtClean="0"/>
              <a:pPr/>
              <a:t>27</a:t>
            </a:fld>
            <a:endParaRPr lang="ru-RU" alt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298244"/>
              </p:ext>
            </p:extLst>
          </p:nvPr>
        </p:nvGraphicFramePr>
        <p:xfrm>
          <a:off x="2555875" y="2185823"/>
          <a:ext cx="7488237" cy="4176712"/>
        </p:xfrm>
        <a:graphic>
          <a:graphicData uri="http://schemas.openxmlformats.org/drawingml/2006/table">
            <a:tbl>
              <a:tblPr/>
              <a:tblGrid>
                <a:gridCol w="7488237"/>
              </a:tblGrid>
              <a:tr h="4176712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23" marB="45723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</a:tr>
            </a:tbl>
          </a:graphicData>
        </a:graphic>
      </p:graphicFrame>
      <p:sp>
        <p:nvSpPr>
          <p:cNvPr id="25616" name="TextBox 6"/>
          <p:cNvSpPr txBox="1">
            <a:spLocks noChangeArrowheads="1"/>
          </p:cNvSpPr>
          <p:nvPr/>
        </p:nvSpPr>
        <p:spPr bwMode="auto">
          <a:xfrm>
            <a:off x="3455989" y="5135564"/>
            <a:ext cx="30003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4400" b="1">
                <a:latin typeface="Century Schoolbook" panose="02040604050505020304" pitchFamily="18" charset="0"/>
              </a:rPr>
              <a:t>Металлы</a:t>
            </a:r>
          </a:p>
        </p:txBody>
      </p:sp>
      <p:sp>
        <p:nvSpPr>
          <p:cNvPr id="25617" name="TextBox 7"/>
          <p:cNvSpPr txBox="1">
            <a:spLocks noChangeArrowheads="1"/>
          </p:cNvSpPr>
          <p:nvPr/>
        </p:nvSpPr>
        <p:spPr bwMode="auto">
          <a:xfrm>
            <a:off x="6313488" y="2278063"/>
            <a:ext cx="371475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4000" b="1" dirty="0">
                <a:latin typeface="Century Schoolbook" panose="02040604050505020304" pitchFamily="18" charset="0"/>
              </a:rPr>
              <a:t>Неметаллы, </a:t>
            </a:r>
            <a:r>
              <a:rPr lang="ru-RU" altLang="ru-RU" sz="2400" i="1" dirty="0">
                <a:latin typeface="Century Schoolbook" panose="02040604050505020304" pitchFamily="18" charset="0"/>
              </a:rPr>
              <a:t>исключая элементы побочных подгрупп</a:t>
            </a:r>
          </a:p>
        </p:txBody>
      </p:sp>
      <p:sp>
        <p:nvSpPr>
          <p:cNvPr id="25618" name="TextBox 8"/>
          <p:cNvSpPr txBox="1">
            <a:spLocks noChangeArrowheads="1"/>
          </p:cNvSpPr>
          <p:nvPr/>
        </p:nvSpPr>
        <p:spPr bwMode="auto">
          <a:xfrm rot="1792902">
            <a:off x="3011489" y="4048125"/>
            <a:ext cx="77057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800" b="1">
                <a:latin typeface="Century Schoolbook" panose="02040604050505020304" pitchFamily="18" charset="0"/>
              </a:rPr>
              <a:t>Элементы, образующие амфотерные оксиды и гидроксиды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2" descr="http://st2.stpulscen.ru/images/product/046/587/918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95" y="3635101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1966" y="1429237"/>
            <a:ext cx="11685728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Общая формула 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Ме</a:t>
            </a:r>
            <a:r>
              <a:rPr lang="ru-RU" sz="2400" b="1" baseline="-25000" dirty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2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О,  </a:t>
            </a:r>
            <a:r>
              <a:rPr lang="ru-RU" sz="2400" b="1" dirty="0" err="1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МеО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ea typeface="Microsoft YaHei" charset="-122"/>
              <a:cs typeface="Times New Roman" pitchFamily="18" charset="0"/>
            </a:endParaRPr>
          </a:p>
          <a:p>
            <a:pPr marL="341313" indent="-341313"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000" b="1" dirty="0" smtClean="0">
              <a:solidFill>
                <a:schemeClr val="tx2">
                  <a:satMod val="130000"/>
                </a:schemeClr>
              </a:solidFill>
            </a:endParaRPr>
          </a:p>
          <a:p>
            <a:pPr marL="341313" indent="-341313"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000" b="1" dirty="0" smtClean="0">
                <a:solidFill>
                  <a:schemeClr val="tx2">
                    <a:satMod val="130000"/>
                  </a:schemeClr>
                </a:solidFill>
              </a:rPr>
              <a:t>Физические </a:t>
            </a:r>
            <a:r>
              <a:rPr lang="ru-RU" sz="2000" b="1" dirty="0">
                <a:solidFill>
                  <a:schemeClr val="tx2">
                    <a:satMod val="130000"/>
                  </a:schemeClr>
                </a:solidFill>
              </a:rPr>
              <a:t>свойства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ea typeface="Microsoft YaHei" charset="-122"/>
              <a:cs typeface="Times New Roman" pitchFamily="18" charset="0"/>
            </a:endParaRPr>
          </a:p>
          <a:p>
            <a:pPr marL="341313" indent="-341313">
              <a:buClrTx/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При комнатной температуре основные оксиды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твердые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, кристаллические вещества чаще всего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нерастворимые в воде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;</a:t>
            </a:r>
          </a:p>
          <a:p>
            <a:pPr marL="341313" indent="-341313">
              <a:buClrTx/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Окрашенные в различные цвета, например Cu</a:t>
            </a:r>
            <a:r>
              <a:rPr lang="ru-RU" sz="2000" baseline="-25000" dirty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2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O – красного цвета,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СаO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 – белого.</a:t>
            </a:r>
          </a:p>
          <a:p>
            <a:pPr marL="341313" indent="-341313">
              <a:buClr>
                <a:srgbClr val="FFFF00"/>
              </a:buClr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  <a:ea typeface="Microsoft YaHei" charset="-122"/>
              <a:cs typeface="Times New Roman" pitchFamily="16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7483-FC13-4177-B2D7-70EB0704097E}" type="slidenum">
              <a:rPr lang="ru-RU" altLang="ru-RU" smtClean="0"/>
              <a:pPr/>
              <a:t>28</a:t>
            </a:fld>
            <a:endParaRPr lang="ru-RU" altLang="ru-RU"/>
          </a:p>
        </p:txBody>
      </p:sp>
      <p:sp>
        <p:nvSpPr>
          <p:cNvPr id="19461" name="AutoShape 2" descr="http://espfoto.ru/images1/575e24f07481a.p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9462" name="AutoShape 4" descr="http://espfoto.ru/images1/575e24f07481a.p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pic>
        <p:nvPicPr>
          <p:cNvPr id="19463" name="Picture 6" descr="http://www.natureer.com/uploadfile/201012/28/5E1147523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58" y="4043068"/>
            <a:ext cx="2451033" cy="175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Прямоугольник 8"/>
          <p:cNvSpPr>
            <a:spLocks noChangeArrowheads="1"/>
          </p:cNvSpPr>
          <p:nvPr/>
        </p:nvSpPr>
        <p:spPr bwMode="auto">
          <a:xfrm>
            <a:off x="1416049" y="5894388"/>
            <a:ext cx="831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2400" b="1" dirty="0" err="1">
                <a:solidFill>
                  <a:schemeClr val="tx1"/>
                </a:solidFill>
              </a:rPr>
              <a:t>CaO</a:t>
            </a:r>
            <a:endParaRPr lang="ru-RU" altLang="ru-RU" sz="2400" b="1" dirty="0">
              <a:solidFill>
                <a:schemeClr val="tx1"/>
              </a:solidFill>
            </a:endParaRPr>
          </a:p>
        </p:txBody>
      </p:sp>
      <p:pic>
        <p:nvPicPr>
          <p:cNvPr id="19465" name="Picture 8" descr="https://im0-tub-ru.yandex.net/i?id=b29d70d8086087a48aaab79d84165487&amp;n=33&amp;h=215&amp;w=2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182" y="4043068"/>
            <a:ext cx="2165855" cy="175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Прямоугольник 10"/>
          <p:cNvSpPr>
            <a:spLocks noChangeArrowheads="1"/>
          </p:cNvSpPr>
          <p:nvPr/>
        </p:nvSpPr>
        <p:spPr bwMode="auto">
          <a:xfrm>
            <a:off x="4229094" y="5877531"/>
            <a:ext cx="1136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В</a:t>
            </a:r>
            <a:r>
              <a:rPr lang="en-US" altLang="ru-RU" sz="2400" b="1" dirty="0" err="1">
                <a:solidFill>
                  <a:schemeClr val="tx1"/>
                </a:solidFill>
              </a:rPr>
              <a:t>aO</a:t>
            </a:r>
            <a:endParaRPr lang="ru-RU" altLang="ru-RU" sz="2400" b="1" dirty="0">
              <a:solidFill>
                <a:schemeClr val="tx1"/>
              </a:solidFill>
            </a:endParaRPr>
          </a:p>
        </p:txBody>
      </p:sp>
      <p:pic>
        <p:nvPicPr>
          <p:cNvPr id="19467" name="Picture 10" descr="http://www.systopt.com.ua/tl_files/news_img/1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104" y="4020354"/>
            <a:ext cx="2179637" cy="175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200456" y="5877233"/>
            <a:ext cx="833437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ru-RU" sz="2400" b="1" dirty="0" err="1">
                <a:solidFill>
                  <a:schemeClr val="tx1"/>
                </a:solidFill>
                <a:latin typeface="Arial" charset="0"/>
                <a:ea typeface="Microsoft YaHei" charset="-122"/>
              </a:rPr>
              <a:t>CuO</a:t>
            </a:r>
            <a:endParaRPr lang="ru-RU" sz="2400" b="1" dirty="0">
              <a:solidFill>
                <a:schemeClr val="tx1"/>
              </a:solidFill>
              <a:latin typeface="Arial" charset="0"/>
              <a:ea typeface="Microsoft YaHei" charset="-12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19264" y="5909141"/>
            <a:ext cx="108902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ru-RU" sz="2400" b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Cu</a:t>
            </a:r>
            <a:r>
              <a:rPr lang="ru-RU" sz="2400" b="1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2</a:t>
            </a:r>
            <a:r>
              <a:rPr lang="ru-RU" sz="2400" b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O</a:t>
            </a:r>
          </a:p>
        </p:txBody>
      </p:sp>
      <p:sp>
        <p:nvSpPr>
          <p:cNvPr id="17" name="Заголовок 5"/>
          <p:cNvSpPr txBox="1">
            <a:spLocks/>
          </p:cNvSpPr>
          <p:nvPr/>
        </p:nvSpPr>
        <p:spPr>
          <a:xfrm>
            <a:off x="1649504" y="309756"/>
            <a:ext cx="10515600" cy="446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r>
              <a:rPr lang="ru-RU" dirty="0" smtClean="0"/>
              <a:t>Основные оксиды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914739" y="713595"/>
            <a:ext cx="11161240" cy="5732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500"/>
              </a:spcBef>
              <a:buClr>
                <a:srgbClr val="003366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 dirty="0">
              <a:solidFill>
                <a:schemeClr val="tx1"/>
              </a:solidFill>
              <a:latin typeface="Arial" charset="0"/>
              <a:ea typeface="Microsoft YaHei" charset="-122"/>
            </a:endParaRPr>
          </a:p>
          <a:p>
            <a:pPr marL="457200" indent="-457200">
              <a:spcBef>
                <a:spcPts val="600"/>
              </a:spcBef>
              <a:buClr>
                <a:srgbClr val="003366"/>
              </a:buClr>
              <a:buAutoNum type="arabicParenR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Arial" charset="0"/>
                <a:ea typeface="Microsoft YaHei" charset="-122"/>
              </a:rPr>
              <a:t>О.О</a:t>
            </a:r>
            <a:r>
              <a:rPr lang="ru-RU" sz="2400" b="1" dirty="0">
                <a:solidFill>
                  <a:srgbClr val="002060"/>
                </a:solidFill>
                <a:latin typeface="Arial" charset="0"/>
                <a:ea typeface="Microsoft YaHei" charset="-122"/>
              </a:rPr>
              <a:t>. + кислота =соль + вода </a:t>
            </a:r>
            <a:endParaRPr lang="ru-RU" sz="2400" b="1" dirty="0" smtClean="0">
              <a:solidFill>
                <a:srgbClr val="002060"/>
              </a:solidFill>
              <a:latin typeface="Arial" charset="0"/>
              <a:ea typeface="Microsoft YaHei" charset="-122"/>
            </a:endParaRPr>
          </a:p>
          <a:p>
            <a:pPr algn="ctr">
              <a:spcBef>
                <a:spcPts val="600"/>
              </a:spcBef>
              <a:buClr>
                <a:srgbClr val="003366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400" dirty="0" err="1" smtClean="0">
                <a:solidFill>
                  <a:schemeClr val="tx1"/>
                </a:solidFill>
                <a:latin typeface="Arial" charset="0"/>
                <a:ea typeface="Microsoft YaHei" charset="-122"/>
              </a:rPr>
              <a:t>CaO</a:t>
            </a:r>
            <a:r>
              <a:rPr lang="ru-RU" sz="2400" dirty="0" smtClean="0">
                <a:solidFill>
                  <a:schemeClr val="tx1"/>
                </a:solidFill>
                <a:latin typeface="Arial" charset="0"/>
                <a:ea typeface="Microsoft YaHei" charset="-122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+ 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H</a:t>
            </a:r>
            <a:r>
              <a:rPr lang="ru-RU" sz="2400" baseline="-25000" dirty="0">
                <a:solidFill>
                  <a:schemeClr val="tx1"/>
                </a:solidFill>
                <a:ea typeface="Microsoft YaHei" charset="-122"/>
                <a:cs typeface="Arial" pitchFamily="34" charset="0"/>
              </a:rPr>
              <a:t>2</a:t>
            </a:r>
            <a:r>
              <a:rPr lang="ru-RU" sz="24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SO</a:t>
            </a:r>
            <a:r>
              <a:rPr lang="ru-RU" sz="2400" baseline="-25000" dirty="0">
                <a:solidFill>
                  <a:schemeClr val="tx1"/>
                </a:solidFill>
                <a:ea typeface="Microsoft YaHei" charset="-122"/>
                <a:cs typeface="Arial" pitchFamily="34" charset="0"/>
              </a:rPr>
              <a:t>4</a:t>
            </a:r>
            <a:r>
              <a:rPr lang="ru-RU" sz="24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→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  <a:ea typeface="Microsoft YaHei" charset="-122"/>
              </a:rPr>
              <a:t>CaSO</a:t>
            </a:r>
            <a:r>
              <a:rPr lang="ru-RU" sz="2400" baseline="-25000" dirty="0">
                <a:solidFill>
                  <a:schemeClr val="tx1"/>
                </a:solidFill>
                <a:ea typeface="Microsoft YaHei" charset="-122"/>
                <a:cs typeface="Arial" pitchFamily="34" charset="0"/>
              </a:rPr>
              <a:t>4</a:t>
            </a:r>
            <a:r>
              <a:rPr lang="ru-RU" sz="24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+ 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H</a:t>
            </a:r>
            <a:r>
              <a:rPr lang="ru-RU" sz="2400" baseline="-25000" dirty="0">
                <a:solidFill>
                  <a:schemeClr val="tx1"/>
                </a:solidFill>
                <a:ea typeface="Microsoft YaHei" charset="-122"/>
                <a:cs typeface="Arial" pitchFamily="34" charset="0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Microsoft YaHei" charset="-122"/>
              </a:rPr>
              <a:t>O</a:t>
            </a:r>
            <a:endParaRPr lang="ru-RU" sz="2400" dirty="0" smtClean="0">
              <a:solidFill>
                <a:schemeClr val="tx1"/>
              </a:solidFill>
              <a:latin typeface="Arial" charset="0"/>
              <a:ea typeface="Microsoft YaHei" charset="-122"/>
            </a:endParaRPr>
          </a:p>
          <a:p>
            <a:pPr>
              <a:spcBef>
                <a:spcPts val="600"/>
              </a:spcBef>
              <a:buClr>
                <a:srgbClr val="003366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 dirty="0">
              <a:solidFill>
                <a:schemeClr val="tx1"/>
              </a:solidFill>
              <a:latin typeface="Arial" charset="0"/>
              <a:ea typeface="Microsoft YaHei" charset="-122"/>
            </a:endParaRPr>
          </a:p>
          <a:p>
            <a:pPr>
              <a:spcBef>
                <a:spcPts val="600"/>
              </a:spcBef>
              <a:buClr>
                <a:srgbClr val="003366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Arial" charset="0"/>
                <a:ea typeface="Microsoft YaHei" charset="-122"/>
              </a:rPr>
              <a:t>2</a:t>
            </a:r>
            <a:r>
              <a:rPr lang="ru-RU" sz="2400" b="1" dirty="0">
                <a:solidFill>
                  <a:srgbClr val="002060"/>
                </a:solidFill>
                <a:latin typeface="Arial" charset="0"/>
                <a:ea typeface="Microsoft YaHei" charset="-122"/>
              </a:rPr>
              <a:t>) О.О. </a:t>
            </a:r>
            <a:r>
              <a:rPr lang="ru-RU" sz="2400" b="1" dirty="0">
                <a:solidFill>
                  <a:srgbClr val="002060"/>
                </a:solidFill>
                <a:latin typeface="Arial" charset="0"/>
                <a:ea typeface="Microsoft YaHei" charset="-122"/>
              </a:rPr>
              <a:t>+ кислотный оксид = </a:t>
            </a:r>
            <a:r>
              <a:rPr lang="ru-RU" sz="2400" b="1" dirty="0">
                <a:solidFill>
                  <a:srgbClr val="002060"/>
                </a:solidFill>
                <a:latin typeface="Arial" charset="0"/>
                <a:ea typeface="Microsoft YaHei" charset="-122"/>
              </a:rPr>
              <a:t>соль</a:t>
            </a:r>
            <a:endParaRPr lang="ru-RU" sz="2400" b="1" dirty="0">
              <a:solidFill>
                <a:srgbClr val="002060"/>
              </a:solidFill>
              <a:latin typeface="Arial" charset="0"/>
              <a:ea typeface="Microsoft YaHei" charset="-122"/>
            </a:endParaRPr>
          </a:p>
          <a:p>
            <a:pPr marL="342900" indent="-341313" algn="ctr">
              <a:spcBef>
                <a:spcPts val="500"/>
              </a:spcBef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                С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  <a:ea typeface="Microsoft YaHei" charset="-122"/>
              </a:rPr>
              <a:t>aO</a:t>
            </a:r>
            <a:r>
              <a:rPr lang="ru-RU" sz="24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+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  <a:ea typeface="Microsoft YaHei" charset="-122"/>
              </a:rPr>
              <a:t>SiO</a:t>
            </a:r>
            <a:r>
              <a:rPr lang="ru-RU" sz="2400" baseline="-25000" dirty="0">
                <a:solidFill>
                  <a:schemeClr val="tx1"/>
                </a:solidFill>
                <a:ea typeface="Microsoft YaHei" charset="-122"/>
                <a:cs typeface="Arial" pitchFamily="34" charset="0"/>
              </a:rPr>
              <a:t>2</a:t>
            </a:r>
            <a:r>
              <a:rPr lang="ru-RU" sz="24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=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 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  <a:ea typeface="Microsoft YaHei" charset="-122"/>
              </a:rPr>
              <a:t>CaSiO</a:t>
            </a:r>
            <a:r>
              <a:rPr lang="ru-RU" sz="2400" baseline="-25000" dirty="0" smtClean="0">
                <a:solidFill>
                  <a:schemeClr val="tx1"/>
                </a:solidFill>
                <a:ea typeface="Microsoft YaHei" charset="-122"/>
                <a:cs typeface="Arial" pitchFamily="34" charset="0"/>
              </a:rPr>
              <a:t>3</a:t>
            </a:r>
          </a:p>
          <a:p>
            <a:pPr marL="342900" indent="-341313" algn="ctr">
              <a:spcBef>
                <a:spcPts val="500"/>
              </a:spcBef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 baseline="-25000" dirty="0">
              <a:solidFill>
                <a:schemeClr val="tx1"/>
              </a:solidFill>
              <a:ea typeface="Microsoft YaHei" charset="-122"/>
              <a:cs typeface="Arial" pitchFamily="34" charset="0"/>
            </a:endParaRPr>
          </a:p>
          <a:p>
            <a:pPr marL="341313" indent="-341313">
              <a:spcBef>
                <a:spcPts val="600"/>
              </a:spcBef>
              <a:buClr>
                <a:srgbClr val="003366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latin typeface="Arial" charset="0"/>
                <a:ea typeface="Microsoft YaHei" charset="-122"/>
              </a:rPr>
              <a:t>3) О.О.(</a:t>
            </a:r>
            <a:r>
              <a:rPr lang="ru-RU" sz="2400" b="1" dirty="0" err="1">
                <a:solidFill>
                  <a:srgbClr val="002060"/>
                </a:solidFill>
                <a:latin typeface="Arial" charset="0"/>
                <a:ea typeface="Microsoft YaHei" charset="-122"/>
              </a:rPr>
              <a:t>раств</a:t>
            </a:r>
            <a:r>
              <a:rPr lang="ru-RU" sz="2400" b="1" dirty="0">
                <a:solidFill>
                  <a:srgbClr val="002060"/>
                </a:solidFill>
                <a:latin typeface="Arial" charset="0"/>
                <a:ea typeface="Microsoft YaHei" charset="-122"/>
              </a:rPr>
              <a:t>) + вода = основание (щелочь</a:t>
            </a:r>
            <a:r>
              <a:rPr lang="ru-RU" sz="2400" b="1" dirty="0">
                <a:solidFill>
                  <a:srgbClr val="002060"/>
                </a:solidFill>
                <a:latin typeface="Arial" charset="0"/>
                <a:ea typeface="Microsoft YaHei" charset="-122"/>
              </a:rPr>
              <a:t>)</a:t>
            </a:r>
          </a:p>
          <a:p>
            <a:pPr marL="341313" indent="-341313" algn="ctr">
              <a:spcBef>
                <a:spcPts val="600"/>
              </a:spcBef>
              <a:buClr>
                <a:srgbClr val="003366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400" dirty="0" smtClean="0">
                <a:solidFill>
                  <a:schemeClr val="tx1"/>
                </a:solidFill>
                <a:ea typeface="Microsoft YaHei" charset="-122"/>
                <a:cs typeface="Arial" pitchFamily="34" charset="0"/>
              </a:rPr>
              <a:t>Na</a:t>
            </a:r>
            <a:r>
              <a:rPr lang="ru-RU" sz="2400" baseline="-25000" dirty="0">
                <a:solidFill>
                  <a:schemeClr val="tx1"/>
                </a:solidFill>
                <a:ea typeface="Microsoft YaHei" charset="-122"/>
                <a:cs typeface="Arial" pitchFamily="34" charset="0"/>
              </a:rPr>
              <a:t>2</a:t>
            </a:r>
            <a:r>
              <a:rPr lang="ru-RU" sz="2400" dirty="0">
                <a:solidFill>
                  <a:schemeClr val="tx1"/>
                </a:solidFill>
                <a:ea typeface="Microsoft YaHei" charset="-122"/>
                <a:cs typeface="Arial" pitchFamily="34" charset="0"/>
              </a:rPr>
              <a:t>О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+ H</a:t>
            </a:r>
            <a:r>
              <a:rPr lang="ru-RU" sz="2400" baseline="-25000" dirty="0">
                <a:solidFill>
                  <a:schemeClr val="tx1"/>
                </a:solidFill>
                <a:ea typeface="Microsoft YaHei" charset="-122"/>
                <a:cs typeface="Arial" pitchFamily="34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O → 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Microsoft YaHei" charset="-122"/>
              </a:rPr>
              <a:t>2NaOH</a:t>
            </a:r>
            <a:endParaRPr lang="ru-RU" sz="2400" dirty="0" smtClean="0">
              <a:solidFill>
                <a:schemeClr val="tx1"/>
              </a:solidFill>
              <a:latin typeface="Arial" charset="0"/>
              <a:ea typeface="Microsoft YaHei" charset="-122"/>
            </a:endParaRPr>
          </a:p>
          <a:p>
            <a:pPr marL="341313" indent="-341313" algn="ctr">
              <a:spcBef>
                <a:spcPts val="600"/>
              </a:spcBef>
              <a:buClr>
                <a:srgbClr val="003366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 dirty="0">
              <a:solidFill>
                <a:schemeClr val="tx1"/>
              </a:solidFill>
              <a:latin typeface="Arial" charset="0"/>
              <a:ea typeface="Microsoft YaHei" charset="-122"/>
            </a:endParaRPr>
          </a:p>
          <a:p>
            <a:pPr marL="341313" indent="-341313">
              <a:spcBef>
                <a:spcPts val="600"/>
              </a:spcBef>
              <a:buClr>
                <a:srgbClr val="003366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latin typeface="Arial" charset="0"/>
                <a:ea typeface="Microsoft YaHei" charset="-122"/>
              </a:rPr>
              <a:t>4) О.О. + </a:t>
            </a:r>
            <a:r>
              <a:rPr lang="ru-RU" sz="2400" b="1" dirty="0" err="1">
                <a:solidFill>
                  <a:srgbClr val="002060"/>
                </a:solidFill>
                <a:latin typeface="Arial" charset="0"/>
                <a:ea typeface="Microsoft YaHei" charset="-122"/>
              </a:rPr>
              <a:t>амфотерный</a:t>
            </a:r>
            <a:r>
              <a:rPr lang="ru-RU" sz="2400" b="1" dirty="0">
                <a:solidFill>
                  <a:srgbClr val="002060"/>
                </a:solidFill>
                <a:latin typeface="Arial" charset="0"/>
                <a:ea typeface="Microsoft YaHei" charset="-122"/>
              </a:rPr>
              <a:t> оксид = соль </a:t>
            </a:r>
          </a:p>
          <a:p>
            <a:pPr marL="342900" indent="-341313" algn="ctr">
              <a:spcBef>
                <a:spcPts val="700"/>
              </a:spcBef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400" dirty="0" smtClean="0">
                <a:solidFill>
                  <a:schemeClr val="tx1"/>
                </a:solidFill>
                <a:ea typeface="Microsoft YaHei" charset="-122"/>
                <a:cs typeface="Arial" pitchFamily="34" charset="0"/>
              </a:rPr>
              <a:t>Na</a:t>
            </a:r>
            <a:r>
              <a:rPr lang="ru-RU" sz="2400" baseline="-25000" dirty="0">
                <a:solidFill>
                  <a:schemeClr val="tx1"/>
                </a:solidFill>
                <a:ea typeface="Microsoft YaHei" charset="-122"/>
                <a:cs typeface="Arial" pitchFamily="34" charset="0"/>
              </a:rPr>
              <a:t>2</a:t>
            </a:r>
            <a:r>
              <a:rPr lang="ru-RU" sz="2400" dirty="0">
                <a:solidFill>
                  <a:schemeClr val="tx1"/>
                </a:solidFill>
                <a:ea typeface="Microsoft YaHei" charset="-122"/>
                <a:cs typeface="Arial" pitchFamily="34" charset="0"/>
              </a:rPr>
              <a:t>О</a:t>
            </a:r>
            <a:r>
              <a:rPr lang="en-US" sz="2400" dirty="0">
                <a:solidFill>
                  <a:schemeClr val="tx1"/>
                </a:solidFill>
                <a:ea typeface="Microsoft YaHei" charset="-122"/>
                <a:cs typeface="Arial" pitchFamily="34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ea typeface="Microsoft YaHei" charset="-122"/>
                <a:cs typeface="Arial" pitchFamily="34" charset="0"/>
              </a:rPr>
              <a:t>+ </a:t>
            </a:r>
            <a:r>
              <a:rPr lang="en-US" sz="2400" dirty="0" err="1">
                <a:solidFill>
                  <a:schemeClr val="tx1"/>
                </a:solidFill>
                <a:ea typeface="Microsoft YaHei" charset="-122"/>
                <a:cs typeface="Arial" pitchFamily="34" charset="0"/>
              </a:rPr>
              <a:t>ZnO</a:t>
            </a:r>
            <a:r>
              <a:rPr lang="en-US" sz="2400" dirty="0">
                <a:solidFill>
                  <a:schemeClr val="tx1"/>
                </a:solidFill>
                <a:ea typeface="Microsoft YaHei" charset="-122"/>
                <a:cs typeface="Arial" pitchFamily="34" charset="0"/>
              </a:rPr>
              <a:t> → Na</a:t>
            </a:r>
            <a:r>
              <a:rPr lang="ru-RU" sz="2400" baseline="-25000" dirty="0">
                <a:solidFill>
                  <a:schemeClr val="tx1"/>
                </a:solidFill>
                <a:ea typeface="Microsoft YaHei" charset="-122"/>
                <a:cs typeface="Arial" pitchFamily="34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ea typeface="Microsoft YaHei" charset="-122"/>
                <a:cs typeface="Arial" pitchFamily="34" charset="0"/>
              </a:rPr>
              <a:t> ZnO</a:t>
            </a:r>
            <a:r>
              <a:rPr lang="en-US" sz="2400" baseline="-25000" dirty="0">
                <a:solidFill>
                  <a:schemeClr val="tx1"/>
                </a:solidFill>
                <a:ea typeface="Microsoft YaHei" charset="-122"/>
                <a:cs typeface="Arial" pitchFamily="34" charset="0"/>
              </a:rPr>
              <a:t>2</a:t>
            </a:r>
          </a:p>
          <a:p>
            <a:pPr marL="342900" indent="-341313">
              <a:spcBef>
                <a:spcPts val="700"/>
              </a:spcBef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Microsoft YaHei" charset="-122"/>
            </a:endParaRPr>
          </a:p>
          <a:p>
            <a:pPr marL="342900" indent="-341313">
              <a:spcBef>
                <a:spcPts val="700"/>
              </a:spcBef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2400" dirty="0">
              <a:solidFill>
                <a:schemeClr val="tx1"/>
              </a:solidFill>
              <a:latin typeface="Arial" charset="0"/>
              <a:ea typeface="Microsoft YaHei" charset="-12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78D95-5EB4-47F1-9D2F-296C819688B2}" type="slidenum">
              <a:rPr lang="ru-RU" altLang="ru-RU" smtClean="0"/>
              <a:pPr/>
              <a:t>29</a:t>
            </a:fld>
            <a:endParaRPr lang="ru-RU" altLang="ru-RU"/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1649504" y="309756"/>
            <a:ext cx="10515600" cy="446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r>
              <a:rPr lang="ru-RU" dirty="0" smtClean="0"/>
              <a:t>Химические свойства основных оксидов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Содержимое 2"/>
          <p:cNvSpPr>
            <a:spLocks noGrp="1"/>
          </p:cNvSpPr>
          <p:nvPr>
            <p:ph idx="1"/>
          </p:nvPr>
        </p:nvSpPr>
        <p:spPr>
          <a:xfrm>
            <a:off x="1057396" y="980728"/>
            <a:ext cx="9763126" cy="3168352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b="1" dirty="0" smtClean="0"/>
              <a:t>	</a:t>
            </a:r>
            <a:r>
              <a:rPr lang="ru-RU" altLang="ru-RU" b="1" i="1" u="sng" dirty="0" smtClean="0">
                <a:solidFill>
                  <a:srgbClr val="0070C0"/>
                </a:solidFill>
              </a:rPr>
              <a:t> </a:t>
            </a:r>
            <a:r>
              <a:rPr lang="ru-RU" altLang="ru-RU" b="1" i="1" u="sng" dirty="0" smtClean="0">
                <a:solidFill>
                  <a:schemeClr val="tx2"/>
                </a:solidFill>
              </a:rPr>
              <a:t>Молекула</a:t>
            </a:r>
            <a:r>
              <a:rPr lang="ru-RU" altLang="ru-RU" b="1" u="sng" dirty="0" smtClean="0">
                <a:solidFill>
                  <a:schemeClr val="tx2"/>
                </a:solidFill>
              </a:rPr>
              <a:t> </a:t>
            </a:r>
            <a:r>
              <a:rPr lang="ru-RU" altLang="ru-RU" dirty="0" smtClean="0"/>
              <a:t>– наименьшая частица вещества, способная к самостоятельному существованию и обладающая основными химическими свойствами вещества.</a:t>
            </a:r>
            <a:endParaRPr lang="ru-RU" altLang="ru-RU" b="1" dirty="0" smtClean="0"/>
          </a:p>
          <a:p>
            <a:pPr>
              <a:buFontTx/>
              <a:buNone/>
            </a:pPr>
            <a:endParaRPr lang="ru-RU" altLang="ru-RU" b="1" i="1" u="sng" dirty="0" smtClean="0"/>
          </a:p>
          <a:p>
            <a:pPr>
              <a:buFontTx/>
              <a:buNone/>
            </a:pPr>
            <a:r>
              <a:rPr lang="ru-RU" altLang="ru-RU" b="1" i="1" dirty="0" smtClean="0"/>
              <a:t>	</a:t>
            </a:r>
            <a:r>
              <a:rPr lang="ru-RU" altLang="ru-RU" b="1" i="1" u="sng" dirty="0" smtClean="0">
                <a:solidFill>
                  <a:schemeClr val="tx2"/>
                </a:solidFill>
              </a:rPr>
              <a:t>Вещество</a:t>
            </a:r>
            <a:r>
              <a:rPr lang="ru-RU" altLang="ru-RU" dirty="0" smtClean="0">
                <a:solidFill>
                  <a:schemeClr val="tx2"/>
                </a:solidFill>
              </a:rPr>
              <a:t> </a:t>
            </a:r>
            <a:r>
              <a:rPr lang="ru-RU" altLang="ru-RU" dirty="0" smtClean="0"/>
              <a:t>– устойчивое скопление частиц, обладающих массой покоя. Скопление частиц, не имеющих массу покоя – </a:t>
            </a:r>
            <a:r>
              <a:rPr lang="ru-RU" altLang="ru-RU" dirty="0"/>
              <a:t>поле</a:t>
            </a:r>
            <a:r>
              <a:rPr lang="ru-RU" altLang="ru-RU" dirty="0"/>
              <a:t>.</a:t>
            </a:r>
          </a:p>
          <a:p>
            <a:pPr>
              <a:buFontTx/>
              <a:buNone/>
            </a:pPr>
            <a:endParaRPr lang="ru-RU" altLang="ru-RU" dirty="0" smtClean="0"/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1674813" y="168612"/>
            <a:ext cx="10515600" cy="44672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Основные понятия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589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1"/>
          <p:cNvSpPr>
            <a:spLocks noChangeArrowheads="1"/>
          </p:cNvSpPr>
          <p:nvPr/>
        </p:nvSpPr>
        <p:spPr bwMode="auto">
          <a:xfrm>
            <a:off x="479376" y="897472"/>
            <a:ext cx="1101844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Агрегатное состояние различное:</a:t>
            </a:r>
            <a:r>
              <a:rPr lang="ru-RU" altLang="ru-RU" sz="2400" dirty="0">
                <a:solidFill>
                  <a:schemeClr val="tx1"/>
                </a:solidFill>
              </a:rPr>
              <a:t> Р</a:t>
            </a:r>
            <a:r>
              <a:rPr lang="ru-RU" altLang="ru-RU" sz="2400" baseline="-25000" dirty="0">
                <a:solidFill>
                  <a:schemeClr val="tx1"/>
                </a:solidFill>
              </a:rPr>
              <a:t>2</a:t>
            </a:r>
            <a:r>
              <a:rPr lang="ru-RU" altLang="ru-RU" sz="2400" dirty="0">
                <a:solidFill>
                  <a:schemeClr val="tx1"/>
                </a:solidFill>
              </a:rPr>
              <a:t>О</a:t>
            </a:r>
            <a:r>
              <a:rPr lang="ru-RU" altLang="ru-RU" sz="2400" baseline="-25000" dirty="0">
                <a:solidFill>
                  <a:schemeClr val="tx1"/>
                </a:solidFill>
              </a:rPr>
              <a:t>5</a:t>
            </a:r>
            <a:r>
              <a:rPr lang="ru-RU" altLang="ru-RU" sz="2400" dirty="0">
                <a:solidFill>
                  <a:schemeClr val="tx1"/>
                </a:solidFill>
              </a:rPr>
              <a:t> – твердый, SiO</a:t>
            </a:r>
            <a:r>
              <a:rPr lang="ru-RU" altLang="ru-RU" sz="2400" baseline="-25000" dirty="0">
                <a:solidFill>
                  <a:schemeClr val="tx1"/>
                </a:solidFill>
              </a:rPr>
              <a:t>2</a:t>
            </a:r>
            <a:r>
              <a:rPr lang="ru-RU" altLang="ru-RU" sz="2400" dirty="0">
                <a:solidFill>
                  <a:schemeClr val="tx1"/>
                </a:solidFill>
              </a:rPr>
              <a:t> – твердый, СО</a:t>
            </a:r>
            <a:r>
              <a:rPr lang="ru-RU" altLang="ru-RU" sz="2400" baseline="-25000" dirty="0">
                <a:solidFill>
                  <a:schemeClr val="tx1"/>
                </a:solidFill>
              </a:rPr>
              <a:t>2</a:t>
            </a:r>
            <a:r>
              <a:rPr lang="ru-RU" altLang="ru-RU" sz="2400" dirty="0">
                <a:solidFill>
                  <a:schemeClr val="tx1"/>
                </a:solidFill>
              </a:rPr>
              <a:t> – газообразный, SO</a:t>
            </a:r>
            <a:r>
              <a:rPr lang="ru-RU" altLang="ru-RU" sz="2400" baseline="-25000" dirty="0">
                <a:solidFill>
                  <a:schemeClr val="tx1"/>
                </a:solidFill>
              </a:rPr>
              <a:t>3</a:t>
            </a:r>
            <a:r>
              <a:rPr lang="ru-RU" altLang="ru-RU" sz="2400" dirty="0">
                <a:solidFill>
                  <a:schemeClr val="tx1"/>
                </a:solidFill>
              </a:rPr>
              <a:t>  – жидкий при комнатной температуре, затвердевающий уже при 17°С в твердую кристаллическую массу</a:t>
            </a:r>
            <a:r>
              <a:rPr lang="ru-RU" altLang="ru-RU" sz="2400" dirty="0" smtClean="0">
                <a:solidFill>
                  <a:schemeClr val="tx1"/>
                </a:solidFill>
              </a:rPr>
              <a:t>.</a:t>
            </a:r>
          </a:p>
          <a:p>
            <a:endParaRPr lang="ru-RU" altLang="ru-RU" sz="2400" dirty="0">
              <a:solidFill>
                <a:schemeClr val="tx1"/>
              </a:solidFill>
            </a:endParaRPr>
          </a:p>
          <a:p>
            <a:r>
              <a:rPr lang="ru-RU" altLang="ru-RU" sz="2400" b="1" dirty="0">
                <a:solidFill>
                  <a:schemeClr val="tx1"/>
                </a:solidFill>
              </a:rPr>
              <a:t>Имеют различный цвет</a:t>
            </a:r>
            <a:r>
              <a:rPr lang="ru-RU" altLang="ru-RU" sz="2400" dirty="0">
                <a:solidFill>
                  <a:schemeClr val="tx1"/>
                </a:solidFill>
              </a:rPr>
              <a:t>.</a:t>
            </a:r>
          </a:p>
          <a:p>
            <a:r>
              <a:rPr lang="ru-RU" altLang="ru-RU" sz="2400" dirty="0">
                <a:solidFill>
                  <a:schemeClr val="tx1"/>
                </a:solidFill>
              </a:rPr>
              <a:t>Все кислотные оксиды, кроме SiO</a:t>
            </a:r>
            <a:r>
              <a:rPr lang="ru-RU" altLang="ru-RU" sz="2400" baseline="-25000" dirty="0">
                <a:solidFill>
                  <a:schemeClr val="tx1"/>
                </a:solidFill>
              </a:rPr>
              <a:t>2</a:t>
            </a:r>
            <a:r>
              <a:rPr lang="ru-RU" altLang="ru-RU" sz="2400" dirty="0">
                <a:solidFill>
                  <a:schemeClr val="tx1"/>
                </a:solidFill>
              </a:rPr>
              <a:t>, </a:t>
            </a:r>
            <a:endParaRPr lang="ru-RU" altLang="ru-RU" sz="2400" dirty="0" smtClean="0">
              <a:solidFill>
                <a:schemeClr val="tx1"/>
              </a:solidFill>
            </a:endParaRPr>
          </a:p>
          <a:p>
            <a:r>
              <a:rPr lang="ru-RU" altLang="ru-RU" sz="2400" b="1" dirty="0" smtClean="0">
                <a:solidFill>
                  <a:schemeClr val="tx1"/>
                </a:solidFill>
              </a:rPr>
              <a:t>растворимы </a:t>
            </a:r>
            <a:r>
              <a:rPr lang="ru-RU" altLang="ru-RU" sz="2400" b="1" dirty="0">
                <a:solidFill>
                  <a:schemeClr val="tx1"/>
                </a:solidFill>
              </a:rPr>
              <a:t>в воде. </a:t>
            </a:r>
          </a:p>
          <a:p>
            <a:endParaRPr lang="ru-RU" altLang="ru-RU" dirty="0">
              <a:solidFill>
                <a:schemeClr val="tx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7483-FC13-4177-B2D7-70EB0704097E}" type="slidenum">
              <a:rPr lang="ru-RU" altLang="ru-RU" smtClean="0"/>
              <a:pPr/>
              <a:t>30</a:t>
            </a:fld>
            <a:endParaRPr lang="ru-RU" altLang="ru-RU"/>
          </a:p>
        </p:txBody>
      </p:sp>
      <p:pic>
        <p:nvPicPr>
          <p:cNvPr id="21508" name="Picture 2" descr="http://cdn.stpulscen.ru/system//images/product/015/649/674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483" y="4276133"/>
            <a:ext cx="1744453" cy="174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Прямоугольник 5"/>
          <p:cNvSpPr>
            <a:spLocks noChangeArrowheads="1"/>
          </p:cNvSpPr>
          <p:nvPr/>
        </p:nvSpPr>
        <p:spPr bwMode="auto">
          <a:xfrm>
            <a:off x="10314533" y="5470380"/>
            <a:ext cx="857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 b="1" dirty="0">
                <a:solidFill>
                  <a:schemeClr val="tx1"/>
                </a:solidFill>
              </a:rPr>
              <a:t>Р</a:t>
            </a:r>
            <a:r>
              <a:rPr lang="ru-RU" altLang="ru-RU" sz="2400" b="1" baseline="-25000" dirty="0">
                <a:solidFill>
                  <a:schemeClr val="tx1"/>
                </a:solidFill>
              </a:rPr>
              <a:t>2</a:t>
            </a:r>
            <a:r>
              <a:rPr lang="ru-RU" altLang="ru-RU" sz="2400" b="1" dirty="0">
                <a:solidFill>
                  <a:schemeClr val="tx1"/>
                </a:solidFill>
              </a:rPr>
              <a:t>О</a:t>
            </a:r>
            <a:r>
              <a:rPr lang="ru-RU" altLang="ru-RU" sz="2400" b="1" baseline="-25000" dirty="0">
                <a:solidFill>
                  <a:schemeClr val="tx1"/>
                </a:solidFill>
              </a:rPr>
              <a:t>5</a:t>
            </a:r>
            <a:endParaRPr lang="ru-RU" altLang="ru-RU" sz="2400" b="1" dirty="0"/>
          </a:p>
        </p:txBody>
      </p:sp>
      <p:pic>
        <p:nvPicPr>
          <p:cNvPr id="21510" name="Picture 4" descr="https://polymus.ru/media/cache/21/6c/216c5fef71582019ebfe93ffc4003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060" y="2247202"/>
            <a:ext cx="1768877" cy="177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Прямоугольник 7"/>
          <p:cNvSpPr>
            <a:spLocks noChangeArrowheads="1"/>
          </p:cNvSpPr>
          <p:nvPr/>
        </p:nvSpPr>
        <p:spPr bwMode="auto">
          <a:xfrm>
            <a:off x="10293366" y="3545328"/>
            <a:ext cx="827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 b="1" dirty="0"/>
              <a:t>SiO</a:t>
            </a:r>
            <a:r>
              <a:rPr lang="ru-RU" altLang="ru-RU" sz="2400" b="1" baseline="-25000" dirty="0"/>
              <a:t>2</a:t>
            </a:r>
            <a:endParaRPr lang="ru-RU" altLang="ru-RU" sz="2400" b="1" dirty="0"/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1649504" y="309756"/>
            <a:ext cx="10515600" cy="446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r>
              <a:rPr lang="ru-RU" dirty="0" smtClean="0"/>
              <a:t>Кислотные оксиды</a:t>
            </a:r>
            <a:endParaRPr lang="ru-RU" dirty="0"/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0"/>
          <a:stretch/>
        </p:blipFill>
        <p:spPr>
          <a:xfrm>
            <a:off x="585048" y="4080192"/>
            <a:ext cx="6109168" cy="2048092"/>
          </a:xfrm>
          <a:prstGeom prst="rect">
            <a:avLst/>
          </a:prstGeom>
        </p:spPr>
      </p:pic>
      <p:pic>
        <p:nvPicPr>
          <p:cNvPr id="13" name="Picture 10" descr="NOx Filters - A brief introduction into why you might need one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r="8923"/>
          <a:stretch/>
        </p:blipFill>
        <p:spPr bwMode="auto">
          <a:xfrm>
            <a:off x="6944527" y="4224581"/>
            <a:ext cx="2208992" cy="196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he best way to reduce harmful NOx emissions | AXIS Tec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677" y="2271170"/>
            <a:ext cx="2650692" cy="176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479376" y="1412875"/>
            <a:ext cx="11089232" cy="4857750"/>
          </a:xfrm>
          <a:prstGeom prst="rect">
            <a:avLst/>
          </a:prstGeom>
          <a:solidFill>
            <a:schemeClr val="bg1"/>
          </a:solidFill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457200" indent="-457200">
              <a:spcBef>
                <a:spcPts val="500"/>
              </a:spcBef>
              <a:buClr>
                <a:srgbClr val="003366"/>
              </a:buClr>
              <a:buAutoNum type="arabicParenR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b="1" dirty="0" smtClean="0">
                <a:solidFill>
                  <a:srgbClr val="003366"/>
                </a:solidFill>
                <a:latin typeface="Arial" charset="0"/>
                <a:ea typeface="Microsoft YaHei" charset="-122"/>
              </a:rPr>
              <a:t>К.О</a:t>
            </a:r>
            <a:r>
              <a:rPr lang="ru-RU" sz="2400" b="1" dirty="0">
                <a:solidFill>
                  <a:srgbClr val="003366"/>
                </a:solidFill>
                <a:latin typeface="Arial" charset="0"/>
                <a:ea typeface="Microsoft YaHei" charset="-122"/>
              </a:rPr>
              <a:t>. + основание = соль + вода </a:t>
            </a:r>
            <a:endParaRPr lang="ru-RU" sz="2400" b="1" dirty="0" smtClean="0">
              <a:solidFill>
                <a:srgbClr val="003366"/>
              </a:solidFill>
              <a:latin typeface="Arial" charset="0"/>
              <a:ea typeface="Microsoft YaHei" charset="-122"/>
            </a:endParaRPr>
          </a:p>
          <a:p>
            <a:pPr algn="ctr">
              <a:spcBef>
                <a:spcPts val="500"/>
              </a:spcBef>
              <a:buClr>
                <a:srgbClr val="003366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ea typeface="+mn-ea"/>
              </a:rPr>
              <a:t>CO</a:t>
            </a:r>
            <a:r>
              <a:rPr lang="en-US" sz="2400" kern="0" baseline="-25000" dirty="0" smtClean="0">
                <a:solidFill>
                  <a:srgbClr val="000000"/>
                </a:solidFill>
                <a:latin typeface="Arial"/>
                <a:ea typeface="+mn-ea"/>
              </a:rPr>
              <a:t>2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+mn-ea"/>
              </a:rPr>
              <a:t>+ Mg</a:t>
            </a:r>
            <a:r>
              <a:rPr lang="ru-RU" sz="2400" kern="0" dirty="0">
                <a:solidFill>
                  <a:srgbClr val="000000"/>
                </a:solidFill>
                <a:latin typeface="Arial"/>
                <a:ea typeface="+mn-ea"/>
              </a:rPr>
              <a:t>(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+mn-ea"/>
              </a:rPr>
              <a:t>O</a:t>
            </a:r>
            <a:r>
              <a:rPr lang="ru-RU" sz="2400" kern="0" dirty="0">
                <a:solidFill>
                  <a:srgbClr val="000000"/>
                </a:solidFill>
                <a:latin typeface="Arial"/>
                <a:ea typeface="+mn-ea"/>
              </a:rPr>
              <a:t>Н)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+mn-ea"/>
              </a:rPr>
              <a:t>2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+mn-ea"/>
              </a:rPr>
              <a:t>=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+mn-ea"/>
              </a:rPr>
              <a:t>MgCO</a:t>
            </a:r>
            <a:r>
              <a:rPr lang="ru-RU" sz="2400" kern="0" baseline="-25000" dirty="0">
                <a:solidFill>
                  <a:srgbClr val="000000"/>
                </a:solidFill>
                <a:latin typeface="Arial"/>
                <a:ea typeface="+mn-ea"/>
              </a:rPr>
              <a:t>3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+mn-ea"/>
              </a:rPr>
              <a:t> + H</a:t>
            </a:r>
            <a:r>
              <a:rPr lang="en-US" sz="2400" kern="0" baseline="-25000" dirty="0">
                <a:solidFill>
                  <a:srgbClr val="000000"/>
                </a:solidFill>
                <a:latin typeface="Arial"/>
                <a:ea typeface="+mn-ea"/>
              </a:rPr>
              <a:t>2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+mn-ea"/>
              </a:rPr>
              <a:t>O</a:t>
            </a:r>
            <a:endParaRPr lang="ru-RU" sz="2400" kern="0" dirty="0">
              <a:solidFill>
                <a:srgbClr val="000000"/>
              </a:solidFill>
              <a:latin typeface="Arial"/>
              <a:ea typeface="+mn-ea"/>
            </a:endParaRPr>
          </a:p>
          <a:p>
            <a:pPr marL="342900" indent="-341313">
              <a:spcBef>
                <a:spcPts val="500"/>
              </a:spcBef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400" dirty="0">
              <a:solidFill>
                <a:srgbClr val="000000"/>
              </a:solidFill>
              <a:latin typeface="Arial" charset="0"/>
              <a:ea typeface="Microsoft YaHei" charset="-122"/>
            </a:endParaRPr>
          </a:p>
          <a:p>
            <a:pPr marL="341313" indent="-341313">
              <a:spcBef>
                <a:spcPts val="600"/>
              </a:spcBef>
              <a:buClr>
                <a:srgbClr val="003366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b="1" dirty="0">
                <a:solidFill>
                  <a:srgbClr val="003366"/>
                </a:solidFill>
                <a:latin typeface="Arial" charset="0"/>
                <a:ea typeface="Microsoft YaHei" charset="-122"/>
              </a:rPr>
              <a:t>2) К.О. +О.О. </a:t>
            </a:r>
            <a:r>
              <a:rPr lang="ru-RU" sz="2400" b="1" dirty="0">
                <a:solidFill>
                  <a:srgbClr val="003366"/>
                </a:solidFill>
                <a:latin typeface="Arial" charset="0"/>
                <a:ea typeface="Microsoft YaHei" charset="-122"/>
              </a:rPr>
              <a:t>= СОЛЬ </a:t>
            </a:r>
            <a:endParaRPr lang="ru-RU" sz="2400" b="1" dirty="0" smtClean="0">
              <a:solidFill>
                <a:srgbClr val="003366"/>
              </a:solidFill>
              <a:latin typeface="Arial" charset="0"/>
              <a:ea typeface="Microsoft YaHei" charset="-122"/>
            </a:endParaRPr>
          </a:p>
          <a:p>
            <a:pPr marL="341313" indent="-341313" algn="ctr">
              <a:spcBef>
                <a:spcPts val="600"/>
              </a:spcBef>
              <a:buClr>
                <a:srgbClr val="003366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Microsoft YaHei" charset="-122"/>
              </a:rPr>
              <a:t>SO</a:t>
            </a:r>
            <a:r>
              <a:rPr lang="en-US" sz="2400" baseline="-25000" dirty="0" smtClean="0">
                <a:solidFill>
                  <a:schemeClr val="tx1"/>
                </a:solidFill>
                <a:latin typeface="Arial" charset="0"/>
                <a:ea typeface="Microsoft YaHei" charset="-122"/>
              </a:rPr>
              <a:t>3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Microsoft YaHei" charset="-122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+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  <a:ea typeface="Microsoft YaHei" charset="-122"/>
              </a:rPr>
              <a:t>MgO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= MgSO</a:t>
            </a:r>
            <a:r>
              <a:rPr lang="en-US" sz="2400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4</a:t>
            </a:r>
          </a:p>
          <a:p>
            <a:pPr marL="342900" indent="-341313">
              <a:spcBef>
                <a:spcPts val="500"/>
              </a:spcBef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" charset="0"/>
              <a:ea typeface="Microsoft YaHei" charset="-122"/>
            </a:endParaRPr>
          </a:p>
          <a:p>
            <a:pPr marL="341313" indent="-341313">
              <a:spcBef>
                <a:spcPts val="600"/>
              </a:spcBef>
              <a:buClr>
                <a:srgbClr val="003366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b="1" dirty="0">
                <a:solidFill>
                  <a:srgbClr val="003366"/>
                </a:solidFill>
                <a:latin typeface="Arial" charset="0"/>
                <a:ea typeface="Microsoft YaHei" charset="-122"/>
              </a:rPr>
              <a:t>3) К.О. + вода = кислота (кроме </a:t>
            </a:r>
            <a:r>
              <a:rPr lang="en-US" sz="2400" b="1" dirty="0" err="1">
                <a:solidFill>
                  <a:srgbClr val="003366"/>
                </a:solidFill>
                <a:latin typeface="Arial" charset="0"/>
                <a:ea typeface="Microsoft YaHei" charset="-122"/>
              </a:rPr>
              <a:t>SiO</a:t>
            </a:r>
            <a:r>
              <a:rPr lang="ru-RU" sz="2400" b="1" baseline="-25000" dirty="0">
                <a:solidFill>
                  <a:srgbClr val="003366"/>
                </a:solidFill>
                <a:latin typeface="Arial" charset="0"/>
                <a:ea typeface="Microsoft YaHei" charset="-122"/>
              </a:rPr>
              <a:t>2</a:t>
            </a:r>
            <a:r>
              <a:rPr lang="ru-RU" sz="2400" b="1" dirty="0">
                <a:solidFill>
                  <a:srgbClr val="003366"/>
                </a:solidFill>
                <a:latin typeface="Arial" charset="0"/>
                <a:ea typeface="Microsoft YaHei" charset="-122"/>
              </a:rPr>
              <a:t>)</a:t>
            </a:r>
            <a:endParaRPr lang="ru-RU" sz="2400" b="1" dirty="0">
              <a:solidFill>
                <a:srgbClr val="003366"/>
              </a:solidFill>
              <a:latin typeface="Arial" charset="0"/>
              <a:ea typeface="Microsoft YaHei" charset="-122"/>
            </a:endParaRPr>
          </a:p>
          <a:p>
            <a:pPr marL="342900" indent="-341313" algn="ctr">
              <a:spcBef>
                <a:spcPts val="600"/>
              </a:spcBef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400" dirty="0" smtClean="0">
                <a:solidFill>
                  <a:schemeClr val="tx1"/>
                </a:solidFill>
                <a:latin typeface="Arial" charset="0"/>
                <a:ea typeface="Microsoft YaHei" charset="-122"/>
              </a:rPr>
              <a:t>Р</a:t>
            </a:r>
            <a:r>
              <a:rPr lang="ru-RU" sz="2400" baseline="-25000" dirty="0" smtClean="0">
                <a:solidFill>
                  <a:schemeClr val="tx1"/>
                </a:solidFill>
                <a:latin typeface="Arial" charset="0"/>
                <a:ea typeface="Microsoft YaHei" charset="-122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O</a:t>
            </a:r>
            <a:r>
              <a:rPr lang="ru-RU" sz="2400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5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+ </a:t>
            </a:r>
            <a:r>
              <a:rPr lang="ru-RU" sz="24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O =</a:t>
            </a:r>
            <a:r>
              <a:rPr lang="ru-RU" sz="24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2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H</a:t>
            </a:r>
            <a:r>
              <a:rPr lang="ru-RU" sz="2400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3</a:t>
            </a:r>
            <a:r>
              <a:rPr lang="ru-RU" sz="24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Р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O</a:t>
            </a:r>
            <a:r>
              <a:rPr lang="ru-RU" sz="2400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4</a:t>
            </a:r>
            <a:endParaRPr lang="ru-RU" sz="2400" dirty="0">
              <a:solidFill>
                <a:schemeClr val="tx1"/>
              </a:solidFill>
              <a:latin typeface="Arial" charset="0"/>
              <a:ea typeface="Microsoft YaHei" charset="-12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78D95-5EB4-47F1-9D2F-296C819688B2}" type="slidenum">
              <a:rPr lang="ru-RU" altLang="ru-RU" smtClean="0"/>
              <a:pPr/>
              <a:t>31</a:t>
            </a:fld>
            <a:endParaRPr lang="ru-RU" altLang="ru-RU"/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1649504" y="309756"/>
            <a:ext cx="10515600" cy="446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r>
              <a:rPr lang="ru-RU" dirty="0" smtClean="0"/>
              <a:t>Химические свойства </a:t>
            </a:r>
            <a:r>
              <a:rPr lang="ru-RU" dirty="0"/>
              <a:t>к</a:t>
            </a:r>
            <a:r>
              <a:rPr lang="ru-RU" dirty="0" smtClean="0"/>
              <a:t>ислотных оксидов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TextBox 11"/>
          <p:cNvSpPr txBox="1">
            <a:spLocks noChangeArrowheads="1"/>
          </p:cNvSpPr>
          <p:nvPr/>
        </p:nvSpPr>
        <p:spPr bwMode="auto">
          <a:xfrm>
            <a:off x="1991544" y="981075"/>
            <a:ext cx="98650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70C0"/>
                </a:solidFill>
                <a:cs typeface="Arial" pitchFamily="34" charset="0"/>
              </a:rPr>
              <a:t>Al</a:t>
            </a:r>
            <a:r>
              <a:rPr lang="en-US" sz="2400" b="1" baseline="-25000" dirty="0">
                <a:solidFill>
                  <a:srgbClr val="0070C0"/>
                </a:solidFill>
                <a:ea typeface="+mn-ea"/>
                <a:cs typeface="Arial" pitchFamily="34" charset="0"/>
              </a:rPr>
              <a:t>2</a:t>
            </a:r>
            <a:r>
              <a:rPr lang="en-US" sz="2400" b="1" dirty="0">
                <a:solidFill>
                  <a:srgbClr val="0070C0"/>
                </a:solidFill>
                <a:cs typeface="Arial" pitchFamily="34" charset="0"/>
              </a:rPr>
              <a:t>O</a:t>
            </a:r>
            <a:r>
              <a:rPr lang="en-US" sz="2400" b="1" baseline="-25000" dirty="0">
                <a:solidFill>
                  <a:srgbClr val="0070C0"/>
                </a:solidFill>
                <a:ea typeface="+mn-ea"/>
                <a:cs typeface="Arial" pitchFamily="34" charset="0"/>
              </a:rPr>
              <a:t>3</a:t>
            </a:r>
            <a:r>
              <a:rPr lang="ru-RU" sz="2400" b="1" dirty="0">
                <a:solidFill>
                  <a:srgbClr val="0070C0"/>
                </a:solidFill>
                <a:cs typeface="Arial" pitchFamily="34" charset="0"/>
              </a:rPr>
              <a:t> (о</a:t>
            </a:r>
            <a:r>
              <a:rPr lang="ru-RU" sz="2400" b="1" dirty="0">
                <a:solidFill>
                  <a:srgbClr val="0070C0"/>
                </a:solidFill>
                <a:ea typeface="+mn-ea"/>
                <a:cs typeface="Arial" pitchFamily="34" charset="0"/>
              </a:rPr>
              <a:t>ксид алюминия) </a:t>
            </a:r>
            <a:r>
              <a:rPr lang="ru-RU" sz="2400" dirty="0">
                <a:solidFill>
                  <a:schemeClr val="tx1"/>
                </a:solidFill>
                <a:cs typeface="Arial" pitchFamily="34" charset="0"/>
              </a:rPr>
              <a:t>очень твердые прозрачные  кристаллы. Температура плавления – 2053 °C, температура кипения – 3000 °C. </a:t>
            </a:r>
            <a:endParaRPr lang="ru-RU" sz="2400" dirty="0">
              <a:cs typeface="Arial" pitchFamily="34" charset="0"/>
            </a:endParaRPr>
          </a:p>
        </p:txBody>
      </p:sp>
      <p:pic>
        <p:nvPicPr>
          <p:cNvPr id="24579" name="Picture 6" descr="http://im4-tub-ru.yandex.net/i?id=59046706-07-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981075"/>
            <a:ext cx="1512887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" descr="http://parnasse.ru/images/photos/medium/article2319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19" y="2417762"/>
            <a:ext cx="1800225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2135560" y="3565808"/>
            <a:ext cx="8838716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defTabSz="91440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ru-RU" sz="2400" b="1" dirty="0">
                <a:solidFill>
                  <a:srgbClr val="0070C0"/>
                </a:solidFill>
                <a:ea typeface="+mn-ea"/>
                <a:cs typeface="Arial" pitchFamily="34" charset="0"/>
              </a:rPr>
              <a:t>Cr</a:t>
            </a:r>
            <a:r>
              <a:rPr lang="ru-RU" sz="2400" b="1" baseline="-25000" dirty="0">
                <a:solidFill>
                  <a:srgbClr val="0070C0"/>
                </a:solidFill>
                <a:ea typeface="+mn-ea"/>
                <a:cs typeface="Arial" pitchFamily="34" charset="0"/>
              </a:rPr>
              <a:t>2</a:t>
            </a:r>
            <a:r>
              <a:rPr lang="ru-RU" sz="2400" b="1" dirty="0">
                <a:solidFill>
                  <a:srgbClr val="0070C0"/>
                </a:solidFill>
                <a:ea typeface="+mn-ea"/>
                <a:cs typeface="Arial" pitchFamily="34" charset="0"/>
              </a:rPr>
              <a:t>O</a:t>
            </a:r>
            <a:r>
              <a:rPr lang="ru-RU" sz="2400" b="1" baseline="-25000" dirty="0">
                <a:solidFill>
                  <a:srgbClr val="0070C0"/>
                </a:solidFill>
                <a:ea typeface="+mn-ea"/>
                <a:cs typeface="Arial" pitchFamily="34" charset="0"/>
              </a:rPr>
              <a:t>3</a:t>
            </a:r>
            <a:r>
              <a:rPr lang="ru-RU" sz="2400" b="1" dirty="0">
                <a:solidFill>
                  <a:srgbClr val="0070C0"/>
                </a:solidFill>
                <a:ea typeface="+mn-ea"/>
                <a:cs typeface="Arial" pitchFamily="34" charset="0"/>
              </a:rPr>
              <a:t> (оксид хрома(III)) </a:t>
            </a:r>
            <a:r>
              <a:rPr lang="ru-RU" sz="2400" b="1" dirty="0">
                <a:solidFill>
                  <a:schemeClr val="tx1"/>
                </a:solidFill>
                <a:ea typeface="+mn-ea"/>
                <a:cs typeface="Arial" pitchFamily="34" charset="0"/>
              </a:rPr>
              <a:t>–</a:t>
            </a:r>
            <a:r>
              <a:rPr lang="ru-RU" sz="2400" dirty="0">
                <a:solidFill>
                  <a:schemeClr val="tx1"/>
                </a:solidFill>
                <a:ea typeface="+mn-ea"/>
                <a:cs typeface="Arial" pitchFamily="34" charset="0"/>
              </a:rPr>
              <a:t>кристаллы зеленого цвета, нерастворимые в воде. </a:t>
            </a:r>
          </a:p>
          <a:p>
            <a:pPr marL="365125" defTabSz="91440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ru-RU" sz="2400" dirty="0">
                <a:solidFill>
                  <a:schemeClr val="tx1"/>
                </a:solidFill>
                <a:ea typeface="+mn-ea"/>
                <a:cs typeface="Arial" pitchFamily="34" charset="0"/>
              </a:rPr>
              <a:t>Используют как пигмент при изготовлении декоративного зеленого стекла и керамики</a:t>
            </a:r>
            <a:r>
              <a:rPr lang="ru-RU" sz="2400" b="1" dirty="0">
                <a:solidFill>
                  <a:schemeClr val="tx1"/>
                </a:solidFill>
                <a:ea typeface="+mn-ea"/>
                <a:cs typeface="Arial" pitchFamily="34" charset="0"/>
              </a:rPr>
              <a:t>.</a:t>
            </a:r>
            <a:r>
              <a:rPr lang="en-US" sz="2400" b="1" dirty="0">
                <a:solidFill>
                  <a:srgbClr val="0070C0"/>
                </a:solidFill>
                <a:cs typeface="Arial" pitchFamily="34" charset="0"/>
              </a:rPr>
              <a:t> </a:t>
            </a:r>
            <a:endParaRPr lang="ru-RU" sz="2400" b="1" dirty="0">
              <a:solidFill>
                <a:srgbClr val="0070C0"/>
              </a:solidFill>
              <a:cs typeface="Arial" pitchFamily="34" charset="0"/>
            </a:endParaRPr>
          </a:p>
          <a:p>
            <a:pPr marL="365125" defTabSz="91440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en-US" sz="2400" b="1" dirty="0" err="1">
                <a:solidFill>
                  <a:srgbClr val="0070C0"/>
                </a:solidFill>
                <a:cs typeface="Arial" pitchFamily="34" charset="0"/>
              </a:rPr>
              <a:t>ZnO</a:t>
            </a:r>
            <a:r>
              <a:rPr lang="ru-RU" sz="2400" b="1" dirty="0">
                <a:solidFill>
                  <a:srgbClr val="0070C0"/>
                </a:solidFill>
                <a:cs typeface="Arial" pitchFamily="34" charset="0"/>
              </a:rPr>
              <a:t> (оксид цинка) </a:t>
            </a:r>
            <a:r>
              <a:rPr lang="ru-RU" sz="2400" dirty="0">
                <a:solidFill>
                  <a:schemeClr val="tx1"/>
                </a:solidFill>
                <a:cs typeface="Arial" pitchFamily="34" charset="0"/>
              </a:rPr>
              <a:t>– </a:t>
            </a:r>
            <a:r>
              <a:rPr lang="ru-RU" sz="2400" dirty="0">
                <a:solidFill>
                  <a:schemeClr val="tx1"/>
                </a:solidFill>
              </a:rPr>
              <a:t>бесцветный кристаллический порошок, нерастворимый в воде. </a:t>
            </a:r>
            <a:r>
              <a:rPr lang="ru-RU" sz="2400" dirty="0">
                <a:solidFill>
                  <a:schemeClr val="tx1"/>
                </a:solidFill>
              </a:rPr>
              <a:t>И</a:t>
            </a:r>
            <a:r>
              <a:rPr lang="ru-RU" sz="2400" dirty="0">
                <a:solidFill>
                  <a:schemeClr val="tx1"/>
                </a:solidFill>
                <a:cs typeface="Arial" pitchFamily="34" charset="0"/>
              </a:rPr>
              <a:t>спользуется для приготовления белой </a:t>
            </a:r>
            <a:r>
              <a:rPr lang="ru-RU" sz="2400" dirty="0" smtClean="0">
                <a:solidFill>
                  <a:schemeClr val="tx1"/>
                </a:solidFill>
                <a:cs typeface="Arial" pitchFamily="34" charset="0"/>
              </a:rPr>
              <a:t>краски </a:t>
            </a:r>
            <a:r>
              <a:rPr lang="ru-RU" sz="2400" dirty="0">
                <a:solidFill>
                  <a:schemeClr val="tx1"/>
                </a:solidFill>
                <a:cs typeface="Arial" pitchFamily="34" charset="0"/>
              </a:rPr>
              <a:t>(цинковые белила)</a:t>
            </a:r>
          </a:p>
          <a:p>
            <a:pPr marL="365125" defTabSz="91440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endParaRPr lang="ru-RU" sz="2400" b="1" dirty="0">
              <a:solidFill>
                <a:schemeClr val="tx1"/>
              </a:solidFill>
              <a:ea typeface="+mn-ea"/>
              <a:cs typeface="Arial" pitchFamily="34" charset="0"/>
            </a:endParaRPr>
          </a:p>
        </p:txBody>
      </p:sp>
      <p:pic>
        <p:nvPicPr>
          <p:cNvPr id="24582" name="Picture 2" descr="http://im8-tub-ru.yandex.net/i?id=315062483-47-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65" y="3880277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Содержимое 4" descr="images (13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48" y="5427132"/>
            <a:ext cx="15001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Прямоугольник 19"/>
          <p:cNvSpPr>
            <a:spLocks noChangeArrowheads="1"/>
          </p:cNvSpPr>
          <p:nvPr/>
        </p:nvSpPr>
        <p:spPr bwMode="auto">
          <a:xfrm>
            <a:off x="1991544" y="2105195"/>
            <a:ext cx="87849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altLang="ru-RU" b="1" dirty="0">
                <a:solidFill>
                  <a:schemeClr val="tx1"/>
                </a:solidFill>
              </a:rPr>
              <a:t>Оксид алюминия </a:t>
            </a:r>
            <a:r>
              <a:rPr lang="ru-RU" altLang="ru-RU" dirty="0">
                <a:solidFill>
                  <a:schemeClr val="tx1"/>
                </a:solidFill>
              </a:rPr>
              <a:t>как минерал называется </a:t>
            </a:r>
            <a:r>
              <a:rPr lang="ru-RU" altLang="ru-RU" b="1" dirty="0">
                <a:solidFill>
                  <a:schemeClr val="tx1"/>
                </a:solidFill>
              </a:rPr>
              <a:t>корунд.</a:t>
            </a:r>
          </a:p>
          <a:p>
            <a:pPr algn="just"/>
            <a:r>
              <a:rPr lang="ru-RU" altLang="ru-RU" dirty="0">
                <a:solidFill>
                  <a:schemeClr val="tx1"/>
                </a:solidFill>
              </a:rPr>
              <a:t>Крупные прозрачные кристаллы корунда используются как драгоценные камни. Из-за примесей корунд бывает окрашен в разные цвета: </a:t>
            </a:r>
            <a:r>
              <a:rPr lang="ru-RU" altLang="ru-RU" b="1" dirty="0">
                <a:solidFill>
                  <a:schemeClr val="tx1"/>
                </a:solidFill>
              </a:rPr>
              <a:t>рубин, сапфир. </a:t>
            </a:r>
            <a:endParaRPr lang="ru-RU" altLang="ru-RU" dirty="0">
              <a:solidFill>
                <a:schemeClr val="tx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7483-FC13-4177-B2D7-70EB0704097E}" type="slidenum">
              <a:rPr lang="ru-RU" altLang="ru-RU" smtClean="0"/>
              <a:pPr/>
              <a:t>32</a:t>
            </a:fld>
            <a:endParaRPr lang="ru-RU" altLang="ru-RU"/>
          </a:p>
        </p:txBody>
      </p:sp>
      <p:sp>
        <p:nvSpPr>
          <p:cNvPr id="14" name="Заголовок 5"/>
          <p:cNvSpPr txBox="1">
            <a:spLocks/>
          </p:cNvSpPr>
          <p:nvPr/>
        </p:nvSpPr>
        <p:spPr>
          <a:xfrm>
            <a:off x="1648075" y="220430"/>
            <a:ext cx="10515600" cy="446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r>
              <a:rPr lang="ru-RU" dirty="0" smtClean="0"/>
              <a:t>Амфотерные оксиды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27448" y="188640"/>
            <a:ext cx="10515600" cy="6876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800" dirty="0"/>
              <a:t>Химические свойства </a:t>
            </a:r>
            <a:r>
              <a:rPr lang="ru-RU" sz="2800" dirty="0" err="1"/>
              <a:t>амфотерных</a:t>
            </a:r>
            <a:r>
              <a:rPr lang="ru-RU" sz="2800" dirty="0"/>
              <a:t> оксидов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05A0-7918-4D59-B1BF-B52D1B0C1483}" type="slidenum">
              <a:rPr lang="ru-RU" altLang="ru-RU" smtClean="0"/>
              <a:pPr/>
              <a:t>33</a:t>
            </a:fld>
            <a:endParaRPr lang="ru-RU" altLang="ru-RU"/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1579843" y="1052736"/>
            <a:ext cx="9079160" cy="2362200"/>
          </a:xfrm>
          <a:prstGeom prst="flowChartAlternateProcess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>
              <a:defRPr/>
            </a:pPr>
            <a:endParaRPr lang="ru-RU" dirty="0">
              <a:solidFill>
                <a:schemeClr val="tx2"/>
              </a:solidFill>
              <a:latin typeface="Arial" charset="0"/>
              <a:ea typeface="Microsoft YaHei" charset="-122"/>
            </a:endParaRPr>
          </a:p>
          <a:p>
            <a:pPr marL="342900" indent="-342900">
              <a:defRPr/>
            </a:pPr>
            <a:r>
              <a:rPr lang="ru-RU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                                          </a:t>
            </a: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Основные свойства</a:t>
            </a:r>
          </a:p>
          <a:p>
            <a:pPr marL="342900" indent="-342900">
              <a:defRPr/>
            </a:pPr>
            <a:endParaRPr lang="ru-RU" sz="2400" b="1" i="1" dirty="0">
              <a:solidFill>
                <a:schemeClr val="tx1"/>
              </a:solidFill>
              <a:latin typeface="Arial" charset="0"/>
              <a:ea typeface="Microsoft YaHei" charset="-122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С кислотами: </a:t>
            </a:r>
            <a:r>
              <a:rPr lang="en-US" sz="2400" b="1" i="1" dirty="0" err="1">
                <a:solidFill>
                  <a:schemeClr val="tx1"/>
                </a:solidFill>
                <a:latin typeface="Arial" charset="0"/>
                <a:ea typeface="Microsoft YaHei" charset="-122"/>
              </a:rPr>
              <a:t>ZnO</a:t>
            </a:r>
            <a:r>
              <a:rPr lang="en-US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</a:t>
            </a: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+ 2НС</a:t>
            </a:r>
            <a:r>
              <a:rPr lang="en-US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l</a:t>
            </a: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</a:t>
            </a:r>
            <a:r>
              <a:rPr lang="en-US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→ Zn</a:t>
            </a: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С</a:t>
            </a:r>
            <a:r>
              <a:rPr lang="en-US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l</a:t>
            </a:r>
            <a:r>
              <a:rPr lang="ru-RU" sz="2400" b="1" i="1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2</a:t>
            </a: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+ Н</a:t>
            </a:r>
            <a:r>
              <a:rPr lang="ru-RU" sz="2400" b="1" i="1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2</a:t>
            </a: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О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С кислотными оксидами: </a:t>
            </a:r>
            <a:r>
              <a:rPr lang="en-US" sz="2400" b="1" i="1" dirty="0" err="1">
                <a:solidFill>
                  <a:schemeClr val="tx1"/>
                </a:solidFill>
                <a:latin typeface="Arial" charset="0"/>
                <a:ea typeface="Microsoft YaHei" charset="-122"/>
              </a:rPr>
              <a:t>ZnO</a:t>
            </a: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+ </a:t>
            </a:r>
            <a:r>
              <a:rPr lang="en-US" sz="2400" b="1" i="1" dirty="0" err="1">
                <a:solidFill>
                  <a:schemeClr val="tx1"/>
                </a:solidFill>
                <a:latin typeface="Arial" charset="0"/>
                <a:ea typeface="Microsoft YaHei" charset="-122"/>
              </a:rPr>
              <a:t>SiO</a:t>
            </a:r>
            <a:r>
              <a:rPr lang="ru-RU" sz="2400" b="1" i="1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2</a:t>
            </a: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= </a:t>
            </a:r>
            <a:r>
              <a:rPr lang="en-US" sz="2400" b="1" i="1" dirty="0" err="1">
                <a:solidFill>
                  <a:schemeClr val="tx1"/>
                </a:solidFill>
                <a:latin typeface="Arial" charset="0"/>
                <a:ea typeface="Microsoft YaHei" charset="-122"/>
              </a:rPr>
              <a:t>ZnSiO</a:t>
            </a:r>
            <a:r>
              <a:rPr lang="ru-RU" sz="2400" b="1" i="1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3</a:t>
            </a: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</a:t>
            </a:r>
          </a:p>
          <a:p>
            <a:pPr marL="342900" indent="-342900">
              <a:defRPr/>
            </a:pP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                                                                      </a:t>
            </a:r>
            <a:r>
              <a:rPr lang="ru-RU" sz="2000" dirty="0">
                <a:solidFill>
                  <a:srgbClr val="003366"/>
                </a:solidFill>
                <a:latin typeface="Arial" charset="0"/>
                <a:ea typeface="Microsoft YaHei" charset="-122"/>
              </a:rPr>
              <a:t>силикат цинка</a:t>
            </a: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1562826" y="3791507"/>
            <a:ext cx="9079160" cy="2438400"/>
          </a:xfrm>
          <a:prstGeom prst="flowChartAlternateProcess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>
              <a:defRPr/>
            </a:pPr>
            <a:r>
              <a:rPr lang="ru-RU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                                       </a:t>
            </a: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Кислотные свойства</a:t>
            </a:r>
          </a:p>
          <a:p>
            <a:pPr marL="342900" indent="-342900">
              <a:defRPr/>
            </a:pPr>
            <a:endParaRPr lang="ru-RU" sz="2400" b="1" i="1" dirty="0">
              <a:solidFill>
                <a:schemeClr val="tx1"/>
              </a:solidFill>
              <a:latin typeface="Arial" charset="0"/>
              <a:ea typeface="Microsoft YaHei" charset="-122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С основаниями: </a:t>
            </a:r>
            <a:r>
              <a:rPr lang="en-US" sz="2400" b="1" i="1" dirty="0" err="1">
                <a:solidFill>
                  <a:schemeClr val="tx1"/>
                </a:solidFill>
                <a:latin typeface="Arial" charset="0"/>
                <a:ea typeface="Microsoft YaHei" charset="-122"/>
              </a:rPr>
              <a:t>ZnO</a:t>
            </a:r>
            <a:r>
              <a:rPr lang="en-US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</a:t>
            </a: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+ 2</a:t>
            </a:r>
            <a:r>
              <a:rPr lang="en-US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Na</a:t>
            </a: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ОН = </a:t>
            </a:r>
            <a:r>
              <a:rPr lang="en-US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Na</a:t>
            </a:r>
            <a:r>
              <a:rPr lang="ru-RU" sz="2400" b="1" i="1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2</a:t>
            </a:r>
            <a:r>
              <a:rPr lang="en-US" sz="2400" b="1" i="1" dirty="0" err="1">
                <a:solidFill>
                  <a:schemeClr val="tx1"/>
                </a:solidFill>
                <a:latin typeface="Arial" charset="0"/>
                <a:ea typeface="Microsoft YaHei" charset="-122"/>
              </a:rPr>
              <a:t>ZnO</a:t>
            </a:r>
            <a:r>
              <a:rPr lang="ru-RU" sz="2400" b="1" i="1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2</a:t>
            </a: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+Н</a:t>
            </a:r>
            <a:r>
              <a:rPr lang="ru-RU" sz="2400" b="1" i="1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2</a:t>
            </a: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О</a:t>
            </a:r>
          </a:p>
          <a:p>
            <a:pPr marL="342900" indent="-342900">
              <a:defRPr/>
            </a:pP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                                                         </a:t>
            </a:r>
            <a:r>
              <a:rPr lang="ru-RU" sz="2000" dirty="0" err="1">
                <a:solidFill>
                  <a:srgbClr val="003366"/>
                </a:solidFill>
                <a:latin typeface="Arial" charset="0"/>
                <a:ea typeface="Microsoft YaHei" charset="-122"/>
              </a:rPr>
              <a:t>цинкат</a:t>
            </a:r>
            <a:r>
              <a:rPr lang="ru-RU" sz="2000" dirty="0">
                <a:solidFill>
                  <a:srgbClr val="003366"/>
                </a:solidFill>
                <a:latin typeface="Arial" charset="0"/>
                <a:ea typeface="Microsoft YaHei" charset="-122"/>
              </a:rPr>
              <a:t> натрия</a:t>
            </a:r>
          </a:p>
          <a:p>
            <a:pPr marL="342900" indent="-342900">
              <a:defRPr/>
            </a:pP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2.  С основными оксидами: </a:t>
            </a:r>
            <a:r>
              <a:rPr lang="en-US" sz="2400" b="1" i="1" dirty="0" err="1">
                <a:solidFill>
                  <a:schemeClr val="tx1"/>
                </a:solidFill>
                <a:latin typeface="Arial" charset="0"/>
                <a:ea typeface="Microsoft YaHei" charset="-122"/>
              </a:rPr>
              <a:t>ZnO</a:t>
            </a: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+ </a:t>
            </a:r>
            <a:r>
              <a:rPr lang="en-US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Mg</a:t>
            </a: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О = </a:t>
            </a:r>
            <a:r>
              <a:rPr lang="en-US" sz="2400" b="1" i="1" dirty="0" err="1">
                <a:solidFill>
                  <a:schemeClr val="tx1"/>
                </a:solidFill>
                <a:latin typeface="Arial" charset="0"/>
                <a:ea typeface="Microsoft YaHei" charset="-122"/>
              </a:rPr>
              <a:t>MgZnO</a:t>
            </a:r>
            <a:r>
              <a:rPr lang="ru-RU" sz="2400" b="1" i="1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2</a:t>
            </a:r>
            <a:endParaRPr lang="ru-RU" sz="2400" b="1" i="1" dirty="0">
              <a:solidFill>
                <a:schemeClr val="tx1"/>
              </a:solidFill>
              <a:latin typeface="Arial" charset="0"/>
              <a:ea typeface="Microsoft YaHei" charset="-122"/>
            </a:endParaRPr>
          </a:p>
          <a:p>
            <a:pPr marL="342900" indent="-342900">
              <a:defRPr/>
            </a:pPr>
            <a:endParaRPr lang="ru-RU" sz="2400" b="1" i="1" dirty="0">
              <a:solidFill>
                <a:schemeClr val="tx1"/>
              </a:solidFill>
              <a:latin typeface="Arial" charset="0"/>
              <a:ea typeface="Microsoft YaHei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-92248"/>
            <a:ext cx="9958189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dirty="0" smtClean="0">
                <a:solidFill>
                  <a:schemeClr val="tx2">
                    <a:satMod val="130000"/>
                  </a:schemeClr>
                </a:solidFill>
                <a:latin typeface="Arial" pitchFamily="34" charset="0"/>
                <a:cs typeface="Arial" pitchFamily="34" charset="0"/>
              </a:rPr>
              <a:t>Способы получения оксидов</a:t>
            </a:r>
            <a:endParaRPr lang="ru-RU" sz="3200" dirty="0">
              <a:solidFill>
                <a:schemeClr val="tx2">
                  <a:satMod val="13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05A0-7918-4D59-B1BF-B52D1B0C1483}" type="slidenum">
              <a:rPr lang="ru-RU" altLang="ru-RU" smtClean="0"/>
              <a:pPr/>
              <a:t>34</a:t>
            </a:fld>
            <a:endParaRPr lang="ru-RU" altLang="ru-RU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35360" y="745668"/>
            <a:ext cx="11666512" cy="583406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endParaRPr lang="ru-RU" sz="1200" dirty="0">
              <a:solidFill>
                <a:schemeClr val="tx1"/>
              </a:solidFill>
              <a:latin typeface="+mn-lt"/>
              <a:ea typeface="+mn-ea"/>
            </a:endParaRPr>
          </a:p>
          <a:p>
            <a:pPr defTabSz="914400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defRPr/>
            </a:pP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</a:rPr>
              <a:t>1) Взаимодействие простых веществ с </a:t>
            </a:r>
            <a:r>
              <a:rPr lang="ru-RU" sz="2800" b="1" dirty="0" smtClean="0">
                <a:solidFill>
                  <a:schemeClr val="tx1"/>
                </a:solidFill>
                <a:latin typeface="+mn-lt"/>
                <a:ea typeface="+mn-ea"/>
              </a:rPr>
              <a:t>кислородом</a:t>
            </a:r>
            <a:endParaRPr lang="ru-RU" sz="2800" b="1" dirty="0">
              <a:solidFill>
                <a:schemeClr val="tx1"/>
              </a:solidFill>
              <a:latin typeface="+mn-lt"/>
              <a:ea typeface="+mn-ea"/>
            </a:endParaRPr>
          </a:p>
          <a:p>
            <a:pPr algn="ctr" defTabSz="914400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defRPr/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</a:rPr>
              <a:t>S 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</a:rPr>
              <a:t>+ </a:t>
            </a: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</a:rPr>
              <a:t>O</a:t>
            </a:r>
            <a:r>
              <a:rPr lang="en-US" sz="2800" baseline="-25000" dirty="0" smtClean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2</a:t>
            </a:r>
            <a:r>
              <a:rPr lang="ru-RU" sz="2800" baseline="-25000" dirty="0" smtClean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=</a:t>
            </a:r>
            <a:r>
              <a:rPr lang="en-US" altLang="ja-JP" sz="28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Arial" charset="0"/>
              </a:rPr>
              <a:t> </a:t>
            </a:r>
            <a:r>
              <a:rPr lang="en-US" altLang="ja-JP" sz="2800" dirty="0">
                <a:solidFill>
                  <a:schemeClr val="tx1"/>
                </a:solidFill>
                <a:latin typeface="+mn-lt"/>
                <a:ea typeface="ＭＳ Ｐゴシック" charset="-128"/>
                <a:cs typeface="Arial" charset="0"/>
              </a:rPr>
              <a:t>SO</a:t>
            </a:r>
            <a:r>
              <a:rPr lang="en-US" sz="2800" baseline="-250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2</a:t>
            </a:r>
            <a:endParaRPr lang="ru-RU" sz="2800" dirty="0">
              <a:solidFill>
                <a:schemeClr val="tx1"/>
              </a:solidFill>
              <a:latin typeface="+mn-lt"/>
              <a:ea typeface="+mn-ea"/>
              <a:cs typeface="Times New Roman" pitchFamily="16" charset="0"/>
            </a:endParaRPr>
          </a:p>
          <a:p>
            <a:pPr algn="ctr" defTabSz="914400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defRPr/>
            </a:pP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4Al + 3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</a:rPr>
              <a:t>O</a:t>
            </a:r>
            <a:r>
              <a:rPr lang="en-US" sz="2800" baseline="-250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2 </a:t>
            </a: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=</a:t>
            </a:r>
            <a:r>
              <a:rPr lang="en-US" altLang="ja-JP" sz="2800" dirty="0" smtClean="0">
                <a:solidFill>
                  <a:schemeClr val="tx1"/>
                </a:solidFill>
                <a:latin typeface="+mn-lt"/>
                <a:ea typeface="ＭＳ Ｐゴシック" charset="-128"/>
              </a:rPr>
              <a:t> </a:t>
            </a:r>
            <a:r>
              <a:rPr lang="en-US" altLang="ja-JP" sz="2800" dirty="0">
                <a:solidFill>
                  <a:schemeClr val="tx1"/>
                </a:solidFill>
                <a:latin typeface="+mn-lt"/>
                <a:ea typeface="ＭＳ Ｐゴシック" charset="-128"/>
              </a:rPr>
              <a:t>2Al</a:t>
            </a:r>
            <a:r>
              <a:rPr lang="en-US" sz="2800" baseline="-250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2</a:t>
            </a:r>
            <a:r>
              <a:rPr lang="en-US" altLang="ja-JP" sz="2800" dirty="0">
                <a:solidFill>
                  <a:schemeClr val="tx1"/>
                </a:solidFill>
                <a:latin typeface="+mn-lt"/>
                <a:ea typeface="ＭＳ Ｐゴシック" charset="-128"/>
              </a:rPr>
              <a:t>O</a:t>
            </a:r>
            <a:r>
              <a:rPr lang="en-US" sz="2800" baseline="-250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3</a:t>
            </a:r>
            <a:endParaRPr lang="ru-RU" sz="2800" dirty="0">
              <a:solidFill>
                <a:schemeClr val="tx1"/>
              </a:solidFill>
              <a:latin typeface="+mn-lt"/>
              <a:ea typeface="+mn-ea"/>
            </a:endParaRPr>
          </a:p>
          <a:p>
            <a:pPr defTabSz="914400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defRPr/>
            </a:pP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</a:rPr>
              <a:t>2) Взаимодействие простых веществ и солей с </a:t>
            </a:r>
            <a:r>
              <a:rPr lang="ru-RU" sz="2800" b="1" dirty="0" smtClean="0">
                <a:solidFill>
                  <a:schemeClr val="tx1"/>
                </a:solidFill>
                <a:latin typeface="+mn-lt"/>
                <a:ea typeface="+mn-ea"/>
              </a:rPr>
              <a:t>кислотами-окислителями</a:t>
            </a:r>
            <a:r>
              <a:rPr lang="ru-RU" sz="2800" dirty="0">
                <a:solidFill>
                  <a:schemeClr val="tx1"/>
                </a:solidFill>
                <a:latin typeface="+mn-lt"/>
                <a:ea typeface="+mn-ea"/>
              </a:rPr>
              <a:t>				</a:t>
            </a:r>
            <a:r>
              <a:rPr lang="ru-RU" sz="2800" dirty="0" smtClean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</a:rPr>
              <a:t>C + 4HNO</a:t>
            </a:r>
            <a:r>
              <a:rPr lang="en-US" sz="2800" baseline="-250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3</a:t>
            </a:r>
            <a:r>
              <a:rPr lang="ru-RU" sz="2800" dirty="0">
                <a:solidFill>
                  <a:schemeClr val="tx1"/>
                </a:solidFill>
                <a:latin typeface="+mn-lt"/>
                <a:ea typeface="+mn-ea"/>
              </a:rPr>
              <a:t>(р-р) </a:t>
            </a: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=</a:t>
            </a:r>
            <a:r>
              <a:rPr lang="en-US" altLang="ja-JP" sz="2800" dirty="0" smtClean="0">
                <a:solidFill>
                  <a:schemeClr val="tx1"/>
                </a:solidFill>
                <a:latin typeface="+mn-lt"/>
                <a:ea typeface="ＭＳ Ｐゴシック" charset="-128"/>
              </a:rPr>
              <a:t> </a:t>
            </a:r>
            <a:r>
              <a:rPr lang="ru-RU" altLang="ja-JP" sz="2800" dirty="0">
                <a:solidFill>
                  <a:schemeClr val="tx1"/>
                </a:solidFill>
                <a:latin typeface="+mn-lt"/>
                <a:ea typeface="+mn-ea"/>
              </a:rPr>
              <a:t>С</a:t>
            </a:r>
            <a:r>
              <a:rPr lang="en-US" altLang="ja-JP" sz="2800" dirty="0">
                <a:solidFill>
                  <a:schemeClr val="tx1"/>
                </a:solidFill>
                <a:latin typeface="+mn-lt"/>
                <a:ea typeface="ＭＳ Ｐゴシック" charset="-128"/>
              </a:rPr>
              <a:t>O</a:t>
            </a:r>
            <a:r>
              <a:rPr lang="en-US" sz="2800" baseline="-250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2 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+ 4NO</a:t>
            </a:r>
            <a:r>
              <a:rPr lang="en-US" sz="2800" baseline="-250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2 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+ H</a:t>
            </a:r>
            <a:r>
              <a:rPr lang="en-US" sz="2800" baseline="-250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O</a:t>
            </a:r>
            <a:endParaRPr lang="ru-RU" sz="2800" dirty="0">
              <a:solidFill>
                <a:schemeClr val="tx1"/>
              </a:solidFill>
              <a:latin typeface="+mn-lt"/>
              <a:ea typeface="+mn-ea"/>
              <a:cs typeface="Times New Roman" pitchFamily="16" charset="0"/>
            </a:endParaRPr>
          </a:p>
          <a:p>
            <a:pPr algn="ctr" defTabSz="914400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defRPr/>
            </a:pP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Cu + 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</a:rPr>
              <a:t>4HNO</a:t>
            </a:r>
            <a:r>
              <a:rPr lang="en-US" sz="2800" baseline="-250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3</a:t>
            </a:r>
            <a:r>
              <a:rPr lang="ru-RU" sz="2800" dirty="0">
                <a:solidFill>
                  <a:schemeClr val="tx1"/>
                </a:solidFill>
                <a:latin typeface="+mn-lt"/>
                <a:ea typeface="+mn-ea"/>
              </a:rPr>
              <a:t>(</a:t>
            </a:r>
            <a:r>
              <a:rPr lang="ru-RU" sz="2800" dirty="0" err="1">
                <a:solidFill>
                  <a:schemeClr val="tx1"/>
                </a:solidFill>
                <a:latin typeface="+mn-lt"/>
                <a:ea typeface="+mn-ea"/>
              </a:rPr>
              <a:t>конц</a:t>
            </a:r>
            <a:r>
              <a:rPr lang="ru-RU" sz="2800" dirty="0">
                <a:solidFill>
                  <a:schemeClr val="tx1"/>
                </a:solidFill>
                <a:latin typeface="+mn-lt"/>
                <a:ea typeface="+mn-ea"/>
              </a:rPr>
              <a:t>.) </a:t>
            </a: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=</a:t>
            </a:r>
            <a:r>
              <a:rPr lang="en-US" altLang="ja-JP" sz="2800" dirty="0" smtClean="0">
                <a:solidFill>
                  <a:schemeClr val="tx1"/>
                </a:solidFill>
                <a:latin typeface="+mn-lt"/>
                <a:ea typeface="ＭＳ Ｐゴシック" charset="-128"/>
              </a:rPr>
              <a:t> </a:t>
            </a:r>
            <a:r>
              <a:rPr lang="en-US" altLang="ja-JP" sz="2800" dirty="0">
                <a:solidFill>
                  <a:schemeClr val="tx1"/>
                </a:solidFill>
                <a:latin typeface="+mn-lt"/>
                <a:ea typeface="ＭＳ Ｐゴシック" charset="-128"/>
              </a:rPr>
              <a:t>Cu(NO</a:t>
            </a:r>
            <a:r>
              <a:rPr lang="en-US" sz="2800" baseline="-250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3</a:t>
            </a:r>
            <a:r>
              <a:rPr lang="en-US" altLang="ja-JP" sz="2800" dirty="0">
                <a:solidFill>
                  <a:schemeClr val="tx1"/>
                </a:solidFill>
                <a:latin typeface="+mn-lt"/>
                <a:ea typeface="ＭＳ Ｐゴシック" charset="-128"/>
              </a:rPr>
              <a:t>)</a:t>
            </a:r>
            <a:r>
              <a:rPr lang="en-US" sz="2800" baseline="-250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2  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+ 2NO</a:t>
            </a:r>
            <a:r>
              <a:rPr lang="en-US" sz="2800" baseline="-250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2 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+ + 2H</a:t>
            </a:r>
            <a:r>
              <a:rPr lang="en-US" sz="2800" baseline="-250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O</a:t>
            </a:r>
            <a:endParaRPr lang="ru-RU" sz="2800" dirty="0">
              <a:solidFill>
                <a:schemeClr val="tx1"/>
              </a:solidFill>
              <a:latin typeface="+mn-lt"/>
              <a:ea typeface="+mn-ea"/>
              <a:cs typeface="Times New Roman" pitchFamily="16" charset="0"/>
            </a:endParaRPr>
          </a:p>
          <a:p>
            <a:pPr algn="ctr" defTabSz="914400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defRPr/>
            </a:pP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Na</a:t>
            </a:r>
            <a:r>
              <a:rPr lang="en-US" sz="2800" baseline="-250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SO</a:t>
            </a:r>
            <a:r>
              <a:rPr lang="en-US" sz="2800" baseline="-250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3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 + </a:t>
            </a: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2H</a:t>
            </a:r>
            <a:r>
              <a:rPr lang="en-US" sz="2800" baseline="-25000" dirty="0" smtClean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2</a:t>
            </a: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SO</a:t>
            </a:r>
            <a:r>
              <a:rPr lang="en-US" sz="2800" baseline="-25000" dirty="0" smtClean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4</a:t>
            </a: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=</a:t>
            </a:r>
            <a:r>
              <a:rPr lang="ru-RU" altLang="ja-JP" sz="2800" dirty="0" smtClean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ru-RU" altLang="ja-JP" sz="2800" dirty="0">
                <a:solidFill>
                  <a:schemeClr val="tx1"/>
                </a:solidFill>
                <a:latin typeface="+mn-lt"/>
                <a:ea typeface="+mn-ea"/>
              </a:rPr>
              <a:t>2</a:t>
            </a:r>
            <a:r>
              <a:rPr lang="en-US" altLang="ja-JP" sz="2800" dirty="0">
                <a:solidFill>
                  <a:schemeClr val="tx1"/>
                </a:solidFill>
                <a:latin typeface="+mn-lt"/>
                <a:ea typeface="ＭＳ Ｐゴシック" charset="-128"/>
              </a:rPr>
              <a:t>NaHSO</a:t>
            </a:r>
            <a:r>
              <a:rPr lang="en-US" sz="2800" baseline="-250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4</a:t>
            </a:r>
            <a:r>
              <a:rPr lang="en-US" altLang="ja-JP" sz="2800" dirty="0">
                <a:solidFill>
                  <a:schemeClr val="tx1"/>
                </a:solidFill>
                <a:latin typeface="+mn-lt"/>
                <a:ea typeface="ＭＳ Ｐゴシック" charset="-128"/>
              </a:rPr>
              <a:t> + SO</a:t>
            </a:r>
            <a:r>
              <a:rPr lang="en-US" sz="2800" baseline="-250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2</a:t>
            </a:r>
            <a:r>
              <a:rPr lang="ru-RU" altLang="ja-JP" sz="28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⁭</a:t>
            </a:r>
            <a:r>
              <a:rPr lang="en-US" altLang="ja-JP" sz="2800" dirty="0">
                <a:solidFill>
                  <a:schemeClr val="tx1"/>
                </a:solidFill>
                <a:latin typeface="+mn-lt"/>
                <a:ea typeface="ＭＳ Ｐゴシック" charset="-128"/>
              </a:rPr>
              <a:t> + H</a:t>
            </a:r>
            <a:r>
              <a:rPr lang="en-US" sz="2800" baseline="-25000" dirty="0">
                <a:solidFill>
                  <a:schemeClr val="tx1"/>
                </a:solidFill>
                <a:latin typeface="+mn-lt"/>
                <a:ea typeface="+mn-ea"/>
                <a:cs typeface="Times New Roman" pitchFamily="16" charset="0"/>
              </a:rPr>
              <a:t>2</a:t>
            </a:r>
            <a:r>
              <a:rPr lang="en-US" altLang="ja-JP" sz="2800" dirty="0">
                <a:solidFill>
                  <a:schemeClr val="tx1"/>
                </a:solidFill>
                <a:latin typeface="+mn-lt"/>
                <a:ea typeface="ＭＳ Ｐゴシック" charset="-128"/>
              </a:rPr>
              <a:t>O</a:t>
            </a:r>
            <a:endParaRPr lang="ru-RU" altLang="ja-JP" sz="2800" dirty="0">
              <a:solidFill>
                <a:schemeClr val="tx1"/>
              </a:solidFill>
              <a:latin typeface="+mn-lt"/>
              <a:ea typeface="+mn-ea"/>
            </a:endParaRPr>
          </a:p>
          <a:p>
            <a:pPr>
              <a:lnSpc>
                <a:spcPct val="90000"/>
              </a:lnSpc>
              <a:buFont typeface="Times New Roman" pitchFamily="16" charset="0"/>
              <a:buNone/>
              <a:defRPr/>
            </a:pPr>
            <a:endParaRPr lang="ru-RU" sz="2800" b="1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>
              <a:lnSpc>
                <a:spcPct val="90000"/>
              </a:lnSpc>
              <a:buFont typeface="Times New Roman" pitchFamily="16" charset="0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+mn-lt"/>
                <a:ea typeface="+mn-ea"/>
              </a:rPr>
              <a:t>3</a:t>
            </a: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</a:rPr>
              <a:t>) </a:t>
            </a:r>
            <a:r>
              <a:rPr lang="ru-RU" sz="2800" b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Горение 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сложных веществ: СН</a:t>
            </a:r>
            <a:r>
              <a:rPr lang="en-US" sz="2800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4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+ 2О</a:t>
            </a:r>
            <a:r>
              <a:rPr lang="en-US" sz="2800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2</a:t>
            </a:r>
            <a:r>
              <a:rPr lang="ru-RU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= СО</a:t>
            </a:r>
            <a:r>
              <a:rPr lang="en-US" sz="2800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2</a:t>
            </a:r>
            <a:r>
              <a:rPr lang="ru-RU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+ 2Н</a:t>
            </a:r>
            <a:r>
              <a:rPr lang="en-US" sz="2800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2</a:t>
            </a:r>
            <a:r>
              <a:rPr lang="ru-RU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О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простых веществ: 2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Mg</a:t>
            </a:r>
            <a:r>
              <a:rPr lang="ru-RU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+ О</a:t>
            </a:r>
            <a:r>
              <a:rPr lang="en-US" sz="2800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2</a:t>
            </a:r>
            <a:r>
              <a:rPr lang="ru-RU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=</a:t>
            </a:r>
            <a:r>
              <a:rPr lang="ru-RU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2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Mg</a:t>
            </a:r>
            <a:r>
              <a:rPr lang="ru-RU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О </a:t>
            </a:r>
          </a:p>
          <a:p>
            <a:pPr algn="ctr" defTabSz="914400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defRPr/>
            </a:pPr>
            <a:endParaRPr lang="ru-RU" sz="2800" b="1" dirty="0">
              <a:solidFill>
                <a:schemeClr val="tx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05A0-7918-4D59-B1BF-B52D1B0C1483}" type="slidenum">
              <a:rPr lang="ru-RU" altLang="ru-RU" smtClean="0"/>
              <a:pPr/>
              <a:t>35</a:t>
            </a:fld>
            <a:endParaRPr lang="ru-RU" alt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390054" y="717550"/>
            <a:ext cx="8856911" cy="5638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defRPr/>
            </a:pPr>
            <a:r>
              <a:rPr lang="ru-RU" sz="2800" b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4) Термическое разложение</a:t>
            </a:r>
          </a:p>
          <a:p>
            <a:pPr algn="ctr" defTabSz="914400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defRPr/>
            </a:pPr>
            <a:endParaRPr lang="ru-RU" sz="2800" dirty="0">
              <a:solidFill>
                <a:schemeClr val="tx1"/>
              </a:solidFill>
              <a:latin typeface="Arial" charset="0"/>
              <a:ea typeface="Microsoft YaHei" charset="-122"/>
            </a:endParaRPr>
          </a:p>
          <a:p>
            <a:pPr marL="514350" indent="-514350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ru-RU" sz="2800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Нерастворимых оснований</a:t>
            </a:r>
          </a:p>
          <a:p>
            <a:pPr marL="514350" indent="-514350" algn="ct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Cu</a:t>
            </a:r>
            <a:r>
              <a:rPr lang="ru-RU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O</a:t>
            </a:r>
            <a:r>
              <a:rPr lang="ru-RU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Н)</a:t>
            </a:r>
            <a:r>
              <a:rPr lang="en-US" sz="2800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2</a:t>
            </a:r>
            <a:r>
              <a:rPr lang="ru-RU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=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Cu</a:t>
            </a:r>
            <a:r>
              <a:rPr lang="ru-RU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О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+ H</a:t>
            </a:r>
            <a:r>
              <a:rPr lang="en-US" sz="2800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O</a:t>
            </a:r>
            <a:endParaRPr lang="ru-RU" sz="2800" dirty="0">
              <a:solidFill>
                <a:schemeClr val="tx1"/>
              </a:solidFill>
              <a:latin typeface="Arial" charset="0"/>
              <a:ea typeface="Microsoft YaHei" charset="-122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CaCO</a:t>
            </a:r>
            <a:r>
              <a:rPr lang="en-US" sz="2800" baseline="-25000" dirty="0">
                <a:solidFill>
                  <a:schemeClr val="tx1"/>
                </a:solidFill>
                <a:latin typeface="Arial" charset="0"/>
                <a:ea typeface="Microsoft YaHei" charset="-122"/>
                <a:cs typeface="Times New Roman" pitchFamily="16" charset="0"/>
              </a:rPr>
              <a:t>3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=</a:t>
            </a:r>
            <a:r>
              <a:rPr lang="en-US" altLang="ja-JP" sz="2800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altLang="ja-JP" sz="2800" dirty="0" err="1">
                <a:solidFill>
                  <a:schemeClr val="tx1"/>
                </a:solidFill>
                <a:latin typeface="Arial" charset="0"/>
                <a:ea typeface="ＭＳ Ｐゴシック" charset="-128"/>
              </a:rPr>
              <a:t>CaO</a:t>
            </a:r>
            <a:r>
              <a:rPr lang="en-US" altLang="ja-JP" sz="2800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 + CO</a:t>
            </a:r>
            <a:r>
              <a:rPr lang="en-US" sz="2800" baseline="-25000" dirty="0">
                <a:solidFill>
                  <a:schemeClr val="tx1"/>
                </a:solidFill>
                <a:latin typeface="Arial" charset="0"/>
                <a:ea typeface="Microsoft YaHei" charset="-122"/>
                <a:cs typeface="Times New Roman" pitchFamily="16" charset="0"/>
              </a:rPr>
              <a:t>2</a:t>
            </a:r>
            <a:endParaRPr lang="ru-RU" sz="2800" baseline="-25000" dirty="0">
              <a:solidFill>
                <a:schemeClr val="tx1"/>
              </a:solidFill>
              <a:latin typeface="Arial" charset="0"/>
              <a:ea typeface="Microsoft YaHei" charset="-122"/>
              <a:cs typeface="Times New Roman" pitchFamily="16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ja-JP" sz="2800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Mg(OH)</a:t>
            </a:r>
            <a:r>
              <a:rPr lang="en-US" sz="2800" baseline="-25000" dirty="0">
                <a:solidFill>
                  <a:schemeClr val="tx1"/>
                </a:solidFill>
                <a:latin typeface="Arial" charset="0"/>
                <a:ea typeface="Microsoft YaHei" charset="-122"/>
                <a:cs typeface="Times New Roman" pitchFamily="16" charset="0"/>
              </a:rPr>
              <a:t>2 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= </a:t>
            </a:r>
            <a:r>
              <a:rPr lang="en-US" altLang="ja-JP" sz="2800" dirty="0" err="1">
                <a:solidFill>
                  <a:schemeClr val="tx1"/>
                </a:solidFill>
                <a:latin typeface="Arial" charset="0"/>
                <a:ea typeface="ＭＳ Ｐゴシック" charset="-128"/>
              </a:rPr>
              <a:t>MgO</a:t>
            </a:r>
            <a:r>
              <a:rPr lang="en-US" altLang="ja-JP" sz="2800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altLang="ja-JP" sz="2800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+ H</a:t>
            </a:r>
            <a:r>
              <a:rPr lang="en-US" sz="2800" baseline="-25000" dirty="0">
                <a:solidFill>
                  <a:schemeClr val="tx1"/>
                </a:solidFill>
                <a:latin typeface="Arial" charset="0"/>
                <a:ea typeface="Microsoft YaHei" charset="-122"/>
                <a:cs typeface="Times New Roman" pitchFamily="16" charset="0"/>
              </a:rPr>
              <a:t>2</a:t>
            </a:r>
            <a:r>
              <a:rPr lang="en-US" altLang="ja-JP" sz="2800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O</a:t>
            </a:r>
            <a:endParaRPr lang="ru-RU" altLang="ja-JP" sz="2800" dirty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800" b="1" i="1" dirty="0">
              <a:solidFill>
                <a:schemeClr val="tx1"/>
              </a:solidFill>
              <a:latin typeface="Arial" charset="0"/>
              <a:ea typeface="Microsoft YaHei" charset="-122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800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2. Некоторых кислот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 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H</a:t>
            </a:r>
            <a:r>
              <a:rPr lang="en-US" sz="2800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SiO</a:t>
            </a:r>
            <a:r>
              <a:rPr lang="ru-RU" sz="2800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3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= SiO</a:t>
            </a:r>
            <a:r>
              <a:rPr lang="en-US" sz="2800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2</a:t>
            </a:r>
            <a:r>
              <a:rPr lang="ru-RU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+</a:t>
            </a:r>
            <a:r>
              <a:rPr lang="ru-RU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H</a:t>
            </a:r>
            <a:r>
              <a:rPr lang="en-US" sz="2800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O</a:t>
            </a:r>
            <a:endParaRPr lang="ru-RU" sz="2800" dirty="0">
              <a:solidFill>
                <a:schemeClr val="tx1"/>
              </a:solidFill>
              <a:latin typeface="Arial" charset="0"/>
              <a:ea typeface="Microsoft YaHei" charset="-122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</a:t>
            </a:r>
            <a:r>
              <a:rPr lang="en-US" altLang="ja-JP" sz="2800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2H</a:t>
            </a:r>
            <a:r>
              <a:rPr lang="en-US" sz="2800" baseline="-25000" dirty="0">
                <a:solidFill>
                  <a:schemeClr val="tx1"/>
                </a:solidFill>
                <a:latin typeface="Arial" charset="0"/>
                <a:ea typeface="Microsoft YaHei" charset="-122"/>
                <a:cs typeface="Times New Roman" pitchFamily="16" charset="0"/>
              </a:rPr>
              <a:t>3</a:t>
            </a:r>
            <a:r>
              <a:rPr lang="en-US" altLang="ja-JP" sz="2800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BO</a:t>
            </a:r>
            <a:r>
              <a:rPr lang="en-US" sz="2800" baseline="-25000" dirty="0">
                <a:solidFill>
                  <a:schemeClr val="tx1"/>
                </a:solidFill>
                <a:latin typeface="Arial" charset="0"/>
                <a:ea typeface="Microsoft YaHei" charset="-122"/>
                <a:cs typeface="Times New Roman" pitchFamily="16" charset="0"/>
              </a:rPr>
              <a:t>3 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=</a:t>
            </a:r>
            <a:r>
              <a:rPr lang="en-US" altLang="ja-JP" sz="2800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altLang="ja-JP" sz="2800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B</a:t>
            </a:r>
            <a:r>
              <a:rPr lang="en-US" sz="2800" baseline="-25000" dirty="0">
                <a:solidFill>
                  <a:schemeClr val="tx1"/>
                </a:solidFill>
                <a:latin typeface="Arial" charset="0"/>
                <a:ea typeface="Microsoft YaHei" charset="-122"/>
                <a:cs typeface="Times New Roman" pitchFamily="16" charset="0"/>
              </a:rPr>
              <a:t>2</a:t>
            </a:r>
            <a:r>
              <a:rPr lang="en-US" altLang="ja-JP" sz="2800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O</a:t>
            </a:r>
            <a:r>
              <a:rPr lang="en-US" sz="2800" baseline="-25000" dirty="0">
                <a:solidFill>
                  <a:schemeClr val="tx1"/>
                </a:solidFill>
                <a:latin typeface="Arial" charset="0"/>
                <a:ea typeface="Microsoft YaHei" charset="-122"/>
                <a:cs typeface="Times New Roman" pitchFamily="16" charset="0"/>
              </a:rPr>
              <a:t>3 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Microsoft YaHei" charset="-122"/>
                <a:cs typeface="Times New Roman" pitchFamily="16" charset="0"/>
              </a:rPr>
              <a:t>+ H</a:t>
            </a:r>
            <a:r>
              <a:rPr lang="en-US" sz="2800" baseline="-25000" dirty="0">
                <a:solidFill>
                  <a:schemeClr val="tx1"/>
                </a:solidFill>
                <a:latin typeface="Arial" charset="0"/>
                <a:ea typeface="Microsoft YaHei" charset="-122"/>
                <a:cs typeface="Times New Roman" pitchFamily="16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Microsoft YaHei" charset="-122"/>
                <a:cs typeface="Times New Roman" pitchFamily="16" charset="0"/>
              </a:rPr>
              <a:t>O</a:t>
            </a:r>
            <a:endParaRPr lang="ru-RU" sz="2800" dirty="0">
              <a:solidFill>
                <a:schemeClr val="tx1"/>
              </a:solidFill>
              <a:latin typeface="Arial" charset="0"/>
              <a:ea typeface="Microsoft YaHei" charset="-122"/>
              <a:cs typeface="Times New Roman" pitchFamily="1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800" i="1" dirty="0">
              <a:solidFill>
                <a:schemeClr val="tx1"/>
              </a:solidFill>
              <a:latin typeface="Arial" charset="0"/>
              <a:ea typeface="Microsoft YaHei" charset="-122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800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3. Некоторых солей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8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  </a:t>
            </a:r>
            <a:r>
              <a:rPr lang="ru-RU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СаСО</a:t>
            </a:r>
            <a:r>
              <a:rPr lang="ru-RU" sz="2800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3</a:t>
            </a:r>
            <a:r>
              <a:rPr lang="ru-RU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= СО</a:t>
            </a:r>
            <a:r>
              <a:rPr lang="en-US" sz="2800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2</a:t>
            </a:r>
            <a:r>
              <a:rPr lang="ru-RU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+ Н</a:t>
            </a:r>
            <a:r>
              <a:rPr lang="en-US" sz="2800" baseline="-250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2</a:t>
            </a:r>
            <a:r>
              <a:rPr lang="ru-RU" sz="2800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О</a:t>
            </a:r>
          </a:p>
          <a:p>
            <a:pPr algn="ctr" defTabSz="914400" fontAlgn="auto"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Tx/>
              <a:defRPr/>
            </a:pPr>
            <a:endParaRPr lang="en-US" altLang="ja-JP" dirty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9416" y="-92248"/>
            <a:ext cx="9958189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dirty="0" smtClean="0">
                <a:solidFill>
                  <a:schemeClr val="tx2">
                    <a:satMod val="130000"/>
                  </a:schemeClr>
                </a:solidFill>
                <a:latin typeface="Arial" pitchFamily="34" charset="0"/>
                <a:cs typeface="Arial" pitchFamily="34" charset="0"/>
              </a:rPr>
              <a:t>Способы получения оксидов</a:t>
            </a:r>
            <a:endParaRPr lang="ru-RU" sz="3200" dirty="0">
              <a:solidFill>
                <a:schemeClr val="tx2">
                  <a:satMod val="13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1343472" y="190418"/>
            <a:ext cx="6480175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b="1" dirty="0" err="1">
                <a:solidFill>
                  <a:schemeClr val="tx2">
                    <a:satMod val="130000"/>
                  </a:schemeClr>
                </a:solidFill>
              </a:rPr>
              <a:t>Гидроксиды</a:t>
            </a:r>
            <a:endParaRPr lang="ru-RU" sz="36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7483-FC13-4177-B2D7-70EB0704097E}" type="slidenum">
              <a:rPr lang="ru-RU" altLang="ru-RU" smtClean="0"/>
              <a:pPr/>
              <a:t>36</a:t>
            </a:fld>
            <a:endParaRPr lang="ru-RU" altLang="ru-RU"/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04070" y="1150144"/>
            <a:ext cx="9900442" cy="4176713"/>
          </a:xfrm>
        </p:spPr>
        <p:txBody>
          <a:bodyPr/>
          <a:lstStyle/>
          <a:p>
            <a:pPr marL="341313" indent="-341313">
              <a:spcBef>
                <a:spcPts val="800"/>
              </a:spcBef>
              <a:buClr>
                <a:srgbClr val="CC3300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b="1" dirty="0" smtClean="0">
                <a:solidFill>
                  <a:srgbClr val="C00000"/>
                </a:solidFill>
              </a:rPr>
              <a:t>    Гидроксиды</a:t>
            </a:r>
            <a:r>
              <a:rPr lang="ru-RU" altLang="ru-RU" b="1" i="1" dirty="0" smtClean="0">
                <a:solidFill>
                  <a:srgbClr val="CC3300"/>
                </a:solidFill>
              </a:rPr>
              <a:t> </a:t>
            </a:r>
            <a:r>
              <a:rPr lang="ru-RU" altLang="ru-RU" b="1" dirty="0" smtClean="0"/>
              <a:t>– это </a:t>
            </a:r>
            <a:r>
              <a:rPr lang="ru-RU" altLang="ru-RU" dirty="0" smtClean="0"/>
              <a:t>неорганические соединения, содержащие в составе гидроксильную группу </a:t>
            </a:r>
            <a:r>
              <a:rPr lang="ru-RU" altLang="ru-RU" b="1" i="1" dirty="0" smtClean="0"/>
              <a:t>(-</a:t>
            </a:r>
            <a:r>
              <a:rPr lang="ru-RU" altLang="ru-RU" b="1" i="1" dirty="0" smtClean="0">
                <a:solidFill>
                  <a:srgbClr val="CC3300"/>
                </a:solidFill>
              </a:rPr>
              <a:t>ОН</a:t>
            </a:r>
            <a:r>
              <a:rPr lang="ru-RU" altLang="ru-RU" b="1" i="1" dirty="0" smtClean="0"/>
              <a:t> )</a:t>
            </a:r>
            <a:endParaRPr lang="ru-RU" altLang="ru-RU" b="1" i="1" dirty="0" smtClean="0"/>
          </a:p>
        </p:txBody>
      </p:sp>
      <p:sp>
        <p:nvSpPr>
          <p:cNvPr id="30725" name="WordArt 3"/>
          <p:cNvSpPr>
            <a:spLocks noChangeArrowheads="1" noChangeShapeType="1" noTextEdit="1"/>
          </p:cNvSpPr>
          <p:nvPr/>
        </p:nvSpPr>
        <p:spPr bwMode="auto">
          <a:xfrm>
            <a:off x="2208213" y="476250"/>
            <a:ext cx="7848600" cy="8651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6481"/>
                <a:gd name="adj2" fmla="val 0"/>
              </a:avLst>
            </a:prstTxWarp>
          </a:bodyPr>
          <a:lstStyle/>
          <a:p>
            <a:pPr algn="ctr"/>
            <a:endParaRPr lang="ru-RU" sz="3200" b="1" kern="10">
              <a:solidFill>
                <a:srgbClr val="572314"/>
              </a:solidFill>
              <a:effectLst>
                <a:outerShdw dist="30000" dir="5400000" algn="tl" rotWithShape="0">
                  <a:srgbClr val="000000">
                    <a:alpha val="29999"/>
                  </a:srgbClr>
                </a:outerShdw>
              </a:effectLst>
              <a:latin typeface="+mj-lt"/>
              <a:ea typeface="+mj-lt"/>
              <a:cs typeface="+mj-lt"/>
            </a:endParaRPr>
          </a:p>
        </p:txBody>
      </p:sp>
      <p:sp>
        <p:nvSpPr>
          <p:cNvPr id="30726" name="TextBox 18"/>
          <p:cNvSpPr txBox="1">
            <a:spLocks noChangeArrowheads="1"/>
          </p:cNvSpPr>
          <p:nvPr/>
        </p:nvSpPr>
        <p:spPr bwMode="auto">
          <a:xfrm>
            <a:off x="1343472" y="2946400"/>
            <a:ext cx="5113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3200" dirty="0">
                <a:solidFill>
                  <a:schemeClr val="tx1"/>
                </a:solidFill>
              </a:rPr>
              <a:t>Общая формула:</a:t>
            </a:r>
          </a:p>
        </p:txBody>
      </p:sp>
      <p:sp>
        <p:nvSpPr>
          <p:cNvPr id="30727" name="Text Box 5"/>
          <p:cNvSpPr txBox="1">
            <a:spLocks noChangeArrowheads="1"/>
          </p:cNvSpPr>
          <p:nvPr/>
        </p:nvSpPr>
        <p:spPr bwMode="auto">
          <a:xfrm>
            <a:off x="6563965" y="2962554"/>
            <a:ext cx="251936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2750"/>
              </a:spcBef>
              <a:buClrTx/>
            </a:pPr>
            <a:r>
              <a:rPr lang="ru-RU" altLang="ru-RU" sz="4400">
                <a:solidFill>
                  <a:srgbClr val="CC3300"/>
                </a:solidFill>
                <a:latin typeface="Comic Sans MS" panose="030F0702030302020204" pitchFamily="66" charset="0"/>
              </a:rPr>
              <a:t>Э(ОН)</a:t>
            </a:r>
            <a:r>
              <a:rPr lang="en-US" altLang="ru-RU" sz="4400" baseline="-25000">
                <a:solidFill>
                  <a:srgbClr val="CC3300"/>
                </a:solidFill>
                <a:latin typeface="Comic Sans MS" panose="030F0702030302020204" pitchFamily="66" charset="0"/>
              </a:rPr>
              <a:t>n</a:t>
            </a:r>
            <a:endParaRPr lang="ru-RU" altLang="ru-RU" sz="4400" baseline="-250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728" name="Text Box 6"/>
          <p:cNvSpPr txBox="1">
            <a:spLocks noChangeArrowheads="1"/>
          </p:cNvSpPr>
          <p:nvPr/>
        </p:nvSpPr>
        <p:spPr bwMode="auto">
          <a:xfrm>
            <a:off x="5123308" y="4101617"/>
            <a:ext cx="54006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50"/>
              </a:spcBef>
              <a:buClrTx/>
            </a:pPr>
            <a:r>
              <a:rPr lang="ru-RU" alt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где </a:t>
            </a:r>
            <a:r>
              <a:rPr lang="ru-RU" altLang="ru-RU" sz="2000" dirty="0">
                <a:solidFill>
                  <a:srgbClr val="CC3300"/>
                </a:solidFill>
                <a:latin typeface="Comic Sans MS" panose="030F0702030302020204" pitchFamily="66" charset="0"/>
              </a:rPr>
              <a:t>Э </a:t>
            </a:r>
            <a:r>
              <a:rPr lang="ru-RU" alt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– элемент (металл или неметалл)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1"/>
          <p:cNvGrpSpPr>
            <a:grpSpLocks/>
          </p:cNvGrpSpPr>
          <p:nvPr/>
        </p:nvGrpSpPr>
        <p:grpSpPr bwMode="auto">
          <a:xfrm>
            <a:off x="2063751" y="1052514"/>
            <a:ext cx="8207375" cy="5686425"/>
            <a:chOff x="295" y="255"/>
            <a:chExt cx="5170" cy="3582"/>
          </a:xfrm>
        </p:grpSpPr>
        <p:cxnSp>
          <p:nvCxnSpPr>
            <p:cNvPr id="31749" name="AutoShape 2"/>
            <p:cNvCxnSpPr>
              <a:cxnSpLocks noChangeShapeType="1"/>
              <a:stCxn id="31761" idx="0"/>
              <a:endCxn id="31758" idx="2"/>
            </p:cNvCxnSpPr>
            <p:nvPr/>
          </p:nvCxnSpPr>
          <p:spPr bwMode="auto">
            <a:xfrm rot="16200000" flipV="1">
              <a:off x="4465" y="2718"/>
              <a:ext cx="449" cy="0"/>
            </a:xfrm>
            <a:prstGeom prst="bentConnector2">
              <a:avLst/>
            </a:prstGeom>
            <a:noFill/>
            <a:ln w="28440" cap="sq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0" name="AutoShape 3"/>
            <p:cNvCxnSpPr>
              <a:cxnSpLocks noChangeShapeType="1"/>
              <a:stCxn id="29709" idx="0"/>
              <a:endCxn id="31757" idx="2"/>
            </p:cNvCxnSpPr>
            <p:nvPr/>
          </p:nvCxnSpPr>
          <p:spPr bwMode="auto">
            <a:xfrm rot="16200000" flipV="1">
              <a:off x="2655" y="2718"/>
              <a:ext cx="449" cy="0"/>
            </a:xfrm>
            <a:prstGeom prst="bentConnector2">
              <a:avLst/>
            </a:prstGeom>
            <a:noFill/>
            <a:ln w="28440" cap="sq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1" name="AutoShape 4"/>
            <p:cNvCxnSpPr>
              <a:cxnSpLocks noChangeShapeType="1"/>
              <a:stCxn id="29708" idx="0"/>
              <a:endCxn id="31756" idx="2"/>
            </p:cNvCxnSpPr>
            <p:nvPr/>
          </p:nvCxnSpPr>
          <p:spPr bwMode="auto">
            <a:xfrm rot="16200000" flipV="1">
              <a:off x="846" y="2718"/>
              <a:ext cx="449" cy="0"/>
            </a:xfrm>
            <a:prstGeom prst="bentConnector2">
              <a:avLst/>
            </a:prstGeom>
            <a:noFill/>
            <a:ln w="28440" cap="sq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2" name="AutoShape 5"/>
            <p:cNvCxnSpPr>
              <a:cxnSpLocks noChangeShapeType="1"/>
              <a:stCxn id="31758" idx="0"/>
              <a:endCxn id="31755" idx="2"/>
            </p:cNvCxnSpPr>
            <p:nvPr/>
          </p:nvCxnSpPr>
          <p:spPr bwMode="auto">
            <a:xfrm rot="16200000" flipV="1">
              <a:off x="3560" y="468"/>
              <a:ext cx="449" cy="1811"/>
            </a:xfrm>
            <a:prstGeom prst="bentConnector3">
              <a:avLst>
                <a:gd name="adj1" fmla="val 50023"/>
              </a:avLst>
            </a:prstGeom>
            <a:noFill/>
            <a:ln w="28440" cap="sq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3" name="AutoShape 6"/>
            <p:cNvCxnSpPr>
              <a:cxnSpLocks noChangeShapeType="1"/>
              <a:stCxn id="31757" idx="0"/>
              <a:endCxn id="31755" idx="2"/>
            </p:cNvCxnSpPr>
            <p:nvPr/>
          </p:nvCxnSpPr>
          <p:spPr bwMode="auto">
            <a:xfrm rot="16200000" flipV="1">
              <a:off x="2655" y="1374"/>
              <a:ext cx="449" cy="0"/>
            </a:xfrm>
            <a:prstGeom prst="bentConnector2">
              <a:avLst/>
            </a:prstGeom>
            <a:noFill/>
            <a:ln w="28440" cap="sq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4" name="AutoShape 7"/>
            <p:cNvCxnSpPr>
              <a:cxnSpLocks noChangeShapeType="1"/>
              <a:stCxn id="31756" idx="0"/>
              <a:endCxn id="31755" idx="2"/>
            </p:cNvCxnSpPr>
            <p:nvPr/>
          </p:nvCxnSpPr>
          <p:spPr bwMode="auto">
            <a:xfrm rot="-5400000">
              <a:off x="1751" y="469"/>
              <a:ext cx="449" cy="1809"/>
            </a:xfrm>
            <a:prstGeom prst="bentConnector3">
              <a:avLst>
                <a:gd name="adj1" fmla="val 50023"/>
              </a:avLst>
            </a:prstGeom>
            <a:noFill/>
            <a:ln w="28440" cap="sq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755" name="AutoShape 8"/>
            <p:cNvSpPr>
              <a:spLocks noChangeArrowheads="1"/>
            </p:cNvSpPr>
            <p:nvPr/>
          </p:nvSpPr>
          <p:spPr bwMode="auto">
            <a:xfrm>
              <a:off x="2105" y="255"/>
              <a:ext cx="1550" cy="895"/>
            </a:xfrm>
            <a:prstGeom prst="roundRect">
              <a:avLst>
                <a:gd name="adj" fmla="val 16667"/>
              </a:avLst>
            </a:prstGeom>
            <a:solidFill>
              <a:srgbClr val="25B54B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ru-RU" altLang="ru-RU" sz="2800" b="1">
                  <a:solidFill>
                    <a:srgbClr val="000000"/>
                  </a:solidFill>
                </a:rPr>
                <a:t>Гидроксиды</a:t>
              </a:r>
            </a:p>
            <a:p>
              <a:pPr algn="ctr" eaLnBrk="1" hangingPunct="1">
                <a:buClrTx/>
                <a:buFontTx/>
                <a:buNone/>
              </a:pPr>
              <a:endParaRPr lang="ru-RU" altLang="ru-RU" sz="2800" b="1">
                <a:solidFill>
                  <a:srgbClr val="000000"/>
                </a:solidFill>
              </a:endParaRPr>
            </a:p>
          </p:txBody>
        </p:sp>
        <p:sp>
          <p:nvSpPr>
            <p:cNvPr id="31756" name="AutoShape 9"/>
            <p:cNvSpPr>
              <a:spLocks noChangeArrowheads="1"/>
            </p:cNvSpPr>
            <p:nvPr/>
          </p:nvSpPr>
          <p:spPr bwMode="auto">
            <a:xfrm>
              <a:off x="295" y="1598"/>
              <a:ext cx="1550" cy="895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endParaRPr lang="ru-RU" altLang="ru-RU" sz="3200" b="1">
                <a:solidFill>
                  <a:srgbClr val="000000"/>
                </a:solidFill>
              </a:endParaRPr>
            </a:p>
            <a:p>
              <a:pPr algn="ctr" eaLnBrk="1" hangingPunct="1">
                <a:buClrTx/>
                <a:buFontTx/>
                <a:buNone/>
              </a:pPr>
              <a:r>
                <a:rPr lang="ru-RU" altLang="ru-RU" sz="3200" b="1">
                  <a:solidFill>
                    <a:srgbClr val="000000"/>
                  </a:solidFill>
                </a:rPr>
                <a:t>Основания</a:t>
              </a:r>
            </a:p>
            <a:p>
              <a:pPr algn="ctr" eaLnBrk="1" hangingPunct="1">
                <a:buClrTx/>
                <a:buFontTx/>
                <a:buNone/>
              </a:pPr>
              <a:endParaRPr lang="ru-RU" altLang="ru-RU" sz="3200" b="1">
                <a:solidFill>
                  <a:srgbClr val="000000"/>
                </a:solidFill>
              </a:endParaRPr>
            </a:p>
          </p:txBody>
        </p:sp>
        <p:sp>
          <p:nvSpPr>
            <p:cNvPr id="31757" name="AutoShape 10"/>
            <p:cNvSpPr>
              <a:spLocks noChangeArrowheads="1"/>
            </p:cNvSpPr>
            <p:nvPr/>
          </p:nvSpPr>
          <p:spPr bwMode="auto">
            <a:xfrm>
              <a:off x="2105" y="1598"/>
              <a:ext cx="1550" cy="895"/>
            </a:xfrm>
            <a:prstGeom prst="roundRect">
              <a:avLst>
                <a:gd name="adj" fmla="val 16667"/>
              </a:avLst>
            </a:prstGeom>
            <a:solidFill>
              <a:srgbClr val="CC66F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31758" name="AutoShape 11"/>
            <p:cNvSpPr>
              <a:spLocks noChangeArrowheads="1"/>
            </p:cNvSpPr>
            <p:nvPr/>
          </p:nvSpPr>
          <p:spPr bwMode="auto">
            <a:xfrm>
              <a:off x="3915" y="1598"/>
              <a:ext cx="1550" cy="895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ru-RU" altLang="ru-RU" sz="3600" b="1">
                  <a:solidFill>
                    <a:srgbClr val="000000"/>
                  </a:solidFill>
                </a:rPr>
                <a:t>Кислоты</a:t>
              </a:r>
            </a:p>
          </p:txBody>
        </p:sp>
        <p:sp>
          <p:nvSpPr>
            <p:cNvPr id="29708" name="AutoShape 12"/>
            <p:cNvSpPr>
              <a:spLocks noChangeArrowheads="1"/>
            </p:cNvSpPr>
            <p:nvPr/>
          </p:nvSpPr>
          <p:spPr bwMode="auto">
            <a:xfrm>
              <a:off x="295" y="2942"/>
              <a:ext cx="1550" cy="895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>
                <a:buClrTx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ru-RU" sz="24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  </a:t>
              </a:r>
              <a:r>
                <a:rPr lang="en-US" sz="24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Ca</a:t>
              </a:r>
              <a:r>
                <a:rPr lang="ru-RU" sz="24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(ОН)</a:t>
              </a:r>
              <a:r>
                <a:rPr lang="ru-RU" sz="2400" b="1" baseline="-25000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2</a:t>
              </a:r>
              <a:r>
                <a:rPr lang="ru-RU" sz="24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,</a:t>
              </a:r>
              <a:r>
                <a:rPr lang="ru-RU" sz="2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ea typeface="Microsoft YaHei" charset="-122"/>
                </a:rPr>
                <a:t> </a:t>
              </a:r>
              <a:r>
                <a:rPr lang="en-US" sz="24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Fe</a:t>
              </a:r>
              <a:r>
                <a:rPr lang="ru-RU" sz="24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(</a:t>
              </a:r>
              <a:r>
                <a:rPr lang="en-US" sz="24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O</a:t>
              </a:r>
              <a:r>
                <a:rPr lang="ru-RU" sz="24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Н)</a:t>
              </a:r>
              <a:r>
                <a:rPr lang="ru-RU" sz="2400" b="1" baseline="-25000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3</a:t>
              </a:r>
              <a:r>
                <a:rPr lang="ru-RU" sz="2400" b="1">
                  <a:solidFill>
                    <a:srgbClr val="CC0099"/>
                  </a:solidFill>
                  <a:latin typeface="Arial" charset="0"/>
                  <a:ea typeface="Microsoft YaHei" charset="-122"/>
                </a:rPr>
                <a:t> </a:t>
              </a:r>
            </a:p>
            <a:p>
              <a:pPr algn="ctr">
                <a:buClrTx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Cu</a:t>
              </a:r>
              <a:r>
                <a:rPr lang="ru-RU" sz="24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(ОН)</a:t>
              </a:r>
              <a:r>
                <a:rPr lang="ru-RU" sz="2400" b="1" baseline="-25000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2</a:t>
              </a:r>
            </a:p>
            <a:p>
              <a:pPr algn="ctr">
                <a:buClrTx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Na</a:t>
              </a:r>
              <a:r>
                <a:rPr lang="ru-RU" sz="24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ОН</a:t>
              </a:r>
            </a:p>
          </p:txBody>
        </p:sp>
        <p:sp>
          <p:nvSpPr>
            <p:cNvPr id="29709" name="AutoShape 13"/>
            <p:cNvSpPr>
              <a:spLocks noChangeArrowheads="1"/>
            </p:cNvSpPr>
            <p:nvPr/>
          </p:nvSpPr>
          <p:spPr bwMode="auto">
            <a:xfrm>
              <a:off x="2105" y="2942"/>
              <a:ext cx="1550" cy="895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>
                <a:spcBef>
                  <a:spcPts val="1313"/>
                </a:spcBef>
                <a:buClrTx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1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Fe</a:t>
              </a:r>
              <a:r>
                <a:rPr lang="ru-RU" sz="21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(</a:t>
              </a:r>
              <a:r>
                <a:rPr lang="en-US" sz="21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O</a:t>
              </a:r>
              <a:r>
                <a:rPr lang="ru-RU" sz="21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Н)</a:t>
              </a:r>
              <a:r>
                <a:rPr lang="ru-RU" sz="2100" b="1" baseline="-25000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3</a:t>
              </a:r>
              <a:r>
                <a:rPr lang="ru-RU" sz="21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,</a:t>
              </a:r>
              <a:r>
                <a:rPr lang="ru-RU" sz="21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ea typeface="Microsoft YaHei" charset="-122"/>
                </a:rPr>
                <a:t> </a:t>
              </a:r>
              <a:r>
                <a:rPr lang="en-US" sz="21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Al</a:t>
              </a:r>
              <a:r>
                <a:rPr lang="ru-RU" sz="21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(</a:t>
              </a:r>
              <a:r>
                <a:rPr lang="en-US" sz="21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O</a:t>
              </a:r>
              <a:r>
                <a:rPr lang="ru-RU" sz="21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Н)</a:t>
              </a:r>
              <a:r>
                <a:rPr lang="en-US" sz="2100" b="1" baseline="-25000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3</a:t>
              </a:r>
            </a:p>
            <a:p>
              <a:pPr algn="ctr">
                <a:buClrTx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1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Zn</a:t>
              </a:r>
              <a:r>
                <a:rPr lang="ru-RU" sz="21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(</a:t>
              </a:r>
              <a:r>
                <a:rPr lang="en-US" sz="21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O</a:t>
              </a:r>
              <a:r>
                <a:rPr lang="ru-RU" sz="21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Н)</a:t>
              </a:r>
              <a:r>
                <a:rPr lang="ru-RU" sz="2100" b="1" baseline="-25000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2</a:t>
              </a:r>
              <a:r>
                <a:rPr lang="en-US" sz="21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, Be</a:t>
              </a:r>
              <a:r>
                <a:rPr lang="ru-RU" sz="21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(</a:t>
              </a:r>
              <a:r>
                <a:rPr lang="en-US" sz="21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O</a:t>
              </a:r>
              <a:r>
                <a:rPr lang="ru-RU" sz="2100" b="1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Н)</a:t>
              </a:r>
              <a:r>
                <a:rPr lang="ru-RU" sz="2100" b="1" baseline="-25000">
                  <a:solidFill>
                    <a:srgbClr val="000000"/>
                  </a:solidFill>
                  <a:latin typeface="Arial" charset="0"/>
                  <a:ea typeface="Microsoft YaHei" charset="-122"/>
                </a:rPr>
                <a:t>2</a:t>
              </a:r>
            </a:p>
          </p:txBody>
        </p:sp>
        <p:sp>
          <p:nvSpPr>
            <p:cNvPr id="31761" name="AutoShape 14"/>
            <p:cNvSpPr>
              <a:spLocks noChangeArrowheads="1"/>
            </p:cNvSpPr>
            <p:nvPr/>
          </p:nvSpPr>
          <p:spPr bwMode="auto">
            <a:xfrm>
              <a:off x="3915" y="2942"/>
              <a:ext cx="1550" cy="895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ru-RU" altLang="ru-RU" sz="2400" b="1">
                  <a:solidFill>
                    <a:srgbClr val="000000"/>
                  </a:solidFill>
                </a:rPr>
                <a:t>   Н</a:t>
              </a:r>
              <a:r>
                <a:rPr lang="ru-RU" altLang="ru-RU" sz="2400" b="1" baseline="-25000">
                  <a:solidFill>
                    <a:srgbClr val="000000"/>
                  </a:solidFill>
                </a:rPr>
                <a:t>2</a:t>
              </a:r>
              <a:r>
                <a:rPr lang="en-US" altLang="ru-RU" sz="2400" b="1">
                  <a:solidFill>
                    <a:srgbClr val="000000"/>
                  </a:solidFill>
                </a:rPr>
                <a:t>SO</a:t>
              </a:r>
              <a:r>
                <a:rPr lang="ru-RU" altLang="ru-RU" sz="2400" b="1" baseline="-25000">
                  <a:solidFill>
                    <a:srgbClr val="000000"/>
                  </a:solidFill>
                </a:rPr>
                <a:t>4</a:t>
              </a:r>
              <a:r>
                <a:rPr lang="ru-RU" altLang="ru-RU" sz="2400" b="1">
                  <a:solidFill>
                    <a:srgbClr val="000000"/>
                  </a:solidFill>
                </a:rPr>
                <a:t>, Н</a:t>
              </a:r>
              <a:r>
                <a:rPr lang="en-US" altLang="ru-RU" sz="2400" b="1">
                  <a:solidFill>
                    <a:srgbClr val="000000"/>
                  </a:solidFill>
                </a:rPr>
                <a:t>ClO</a:t>
              </a:r>
              <a:r>
                <a:rPr lang="ru-RU" altLang="ru-RU" sz="2400" b="1" baseline="-25000">
                  <a:solidFill>
                    <a:srgbClr val="000000"/>
                  </a:solidFill>
                </a:rPr>
                <a:t>4</a:t>
              </a:r>
              <a:r>
                <a:rPr lang="ru-RU" altLang="ru-RU" sz="2400" b="1">
                  <a:solidFill>
                    <a:srgbClr val="000000"/>
                  </a:solidFill>
                </a:rPr>
                <a:t>,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ru-RU" altLang="ru-RU" sz="2400" b="1">
                  <a:solidFill>
                    <a:srgbClr val="000000"/>
                  </a:solidFill>
                </a:rPr>
                <a:t>Н</a:t>
              </a:r>
              <a:r>
                <a:rPr lang="ru-RU" altLang="ru-RU" sz="2400" b="1" baseline="-25000">
                  <a:solidFill>
                    <a:srgbClr val="000000"/>
                  </a:solidFill>
                </a:rPr>
                <a:t>2</a:t>
              </a:r>
              <a:r>
                <a:rPr lang="en-US" altLang="ru-RU" sz="2400" b="1">
                  <a:solidFill>
                    <a:srgbClr val="000000"/>
                  </a:solidFill>
                </a:rPr>
                <a:t>WO</a:t>
              </a:r>
              <a:r>
                <a:rPr lang="ru-RU" altLang="ru-RU" sz="2400" b="1" baseline="-25000">
                  <a:solidFill>
                    <a:srgbClr val="000000"/>
                  </a:solidFill>
                </a:rPr>
                <a:t>4</a:t>
              </a:r>
              <a:r>
                <a:rPr lang="ru-RU" altLang="ru-RU" sz="2400" b="1">
                  <a:solidFill>
                    <a:srgbClr val="000000"/>
                  </a:solidFill>
                </a:rPr>
                <a:t>, Н</a:t>
              </a:r>
              <a:r>
                <a:rPr lang="ru-RU" altLang="ru-RU" sz="2400" b="1" baseline="-25000">
                  <a:solidFill>
                    <a:srgbClr val="000000"/>
                  </a:solidFill>
                </a:rPr>
                <a:t>2</a:t>
              </a:r>
              <a:r>
                <a:rPr lang="ru-RU" altLang="ru-RU" sz="2400" b="1">
                  <a:solidFill>
                    <a:srgbClr val="000000"/>
                  </a:solidFill>
                </a:rPr>
                <a:t>СО</a:t>
              </a:r>
              <a:r>
                <a:rPr lang="ru-RU" altLang="ru-RU" sz="2400" b="1" baseline="-25000">
                  <a:solidFill>
                    <a:srgbClr val="000000"/>
                  </a:solidFill>
                </a:rPr>
                <a:t>3</a:t>
              </a:r>
            </a:p>
          </p:txBody>
        </p:sp>
      </p:grpSp>
      <p:sp>
        <p:nvSpPr>
          <p:cNvPr id="31747" name="Text Box 15"/>
          <p:cNvSpPr txBox="1">
            <a:spLocks noChangeArrowheads="1"/>
          </p:cNvSpPr>
          <p:nvPr/>
        </p:nvSpPr>
        <p:spPr bwMode="auto">
          <a:xfrm>
            <a:off x="5087938" y="3284538"/>
            <a:ext cx="22336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500"/>
              </a:spcBef>
              <a:buClrTx/>
            </a:pPr>
            <a:r>
              <a:rPr lang="ru-RU" altLang="ru-RU" sz="2400" b="1">
                <a:solidFill>
                  <a:srgbClr val="FFFFFF"/>
                </a:solidFill>
              </a:rPr>
              <a:t>Амфотерные</a:t>
            </a:r>
          </a:p>
          <a:p>
            <a:pPr eaLnBrk="1" hangingPunct="1">
              <a:spcBef>
                <a:spcPts val="1500"/>
              </a:spcBef>
              <a:buClrTx/>
            </a:pPr>
            <a:r>
              <a:rPr lang="ru-RU" altLang="ru-RU" sz="2400" b="1">
                <a:solidFill>
                  <a:srgbClr val="FFFFFF"/>
                </a:solidFill>
              </a:rPr>
              <a:t>гидроксиды</a:t>
            </a:r>
            <a:r>
              <a:rPr lang="ru-RU" altLang="ru-RU" sz="2400" b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2640013" y="0"/>
            <a:ext cx="7497762" cy="1143000"/>
          </a:xfrm>
        </p:spPr>
        <p:txBody>
          <a:bodyPr/>
          <a:lstStyle/>
          <a:p>
            <a:pPr>
              <a:defRPr/>
            </a:pPr>
            <a:r>
              <a:rPr lang="ru-RU" sz="3600" dirty="0">
                <a:solidFill>
                  <a:schemeClr val="tx2">
                    <a:satMod val="130000"/>
                  </a:schemeClr>
                </a:solidFill>
              </a:rPr>
              <a:t>Классификация </a:t>
            </a:r>
            <a:r>
              <a:rPr lang="ru-RU" sz="3600" dirty="0" err="1">
                <a:solidFill>
                  <a:schemeClr val="tx2">
                    <a:satMod val="130000"/>
                  </a:schemeClr>
                </a:solidFill>
              </a:rPr>
              <a:t>гидроксидов</a:t>
            </a:r>
            <a:endParaRPr lang="ru-RU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05A0-7918-4D59-B1BF-B52D1B0C1483}" type="slidenum">
              <a:rPr lang="ru-RU" altLang="ru-RU" smtClean="0"/>
              <a:pPr/>
              <a:t>37</a:t>
            </a:fld>
            <a:endParaRPr lang="ru-RU" alt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838200" y="127000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 sz="4400" dirty="0">
                <a:solidFill>
                  <a:schemeClr val="tx2">
                    <a:satMod val="130000"/>
                  </a:schemeClr>
                </a:solidFill>
              </a:rPr>
              <a:t>Основания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7483-FC13-4177-B2D7-70EB0704097E}" type="slidenum">
              <a:rPr lang="ru-RU" altLang="ru-RU" smtClean="0"/>
              <a:pPr/>
              <a:t>38</a:t>
            </a:fld>
            <a:endParaRPr lang="ru-RU" altLang="ru-RU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67556" y="1452563"/>
            <a:ext cx="10586244" cy="4176713"/>
          </a:xfrm>
        </p:spPr>
        <p:txBody>
          <a:bodyPr/>
          <a:lstStyle/>
          <a:p>
            <a:pPr marL="341313" indent="-341313">
              <a:spcBef>
                <a:spcPts val="800"/>
              </a:spcBef>
              <a:buClr>
                <a:srgbClr val="CC3300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altLang="ru-RU" b="1" dirty="0" smtClean="0">
                <a:solidFill>
                  <a:srgbClr val="C00000"/>
                </a:solidFill>
              </a:rPr>
              <a:t>    Основания</a:t>
            </a:r>
            <a:r>
              <a:rPr lang="ru-RU" altLang="ru-RU" b="1" i="1" dirty="0" smtClean="0">
                <a:solidFill>
                  <a:srgbClr val="CC3300"/>
                </a:solidFill>
              </a:rPr>
              <a:t> </a:t>
            </a:r>
            <a:r>
              <a:rPr lang="ru-RU" altLang="ru-RU" b="1" dirty="0" smtClean="0"/>
              <a:t>– это сложные вещества, состоящие из ионов </a:t>
            </a:r>
            <a:r>
              <a:rPr lang="ru-RU" altLang="ru-RU" b="1" dirty="0" smtClean="0">
                <a:solidFill>
                  <a:srgbClr val="C00000"/>
                </a:solidFill>
              </a:rPr>
              <a:t>металлов</a:t>
            </a:r>
            <a:r>
              <a:rPr lang="ru-RU" altLang="ru-RU" b="1" dirty="0" smtClean="0"/>
              <a:t> и связанных с ними одного или нескольких </a:t>
            </a:r>
            <a:r>
              <a:rPr lang="ru-RU" altLang="ru-RU" b="1" i="1" dirty="0" smtClean="0"/>
              <a:t>гидроксид-ионов (</a:t>
            </a:r>
            <a:r>
              <a:rPr lang="ru-RU" altLang="ru-RU" b="1" i="1" dirty="0" smtClean="0">
                <a:solidFill>
                  <a:srgbClr val="CC3300"/>
                </a:solidFill>
              </a:rPr>
              <a:t>ОН</a:t>
            </a:r>
            <a:r>
              <a:rPr lang="ru-RU" altLang="ru-RU" b="1" i="1" baseline="30000" dirty="0" smtClean="0">
                <a:solidFill>
                  <a:srgbClr val="C00000"/>
                </a:solidFill>
              </a:rPr>
              <a:t>-</a:t>
            </a:r>
            <a:r>
              <a:rPr lang="ru-RU" altLang="ru-RU" b="1" i="1" dirty="0" smtClean="0"/>
              <a:t>)</a:t>
            </a:r>
            <a:endParaRPr lang="ru-RU" altLang="ru-RU" b="1" i="1" dirty="0" smtClean="0"/>
          </a:p>
        </p:txBody>
      </p:sp>
      <p:sp>
        <p:nvSpPr>
          <p:cNvPr id="32772" name="WordArt 3"/>
          <p:cNvSpPr>
            <a:spLocks noChangeArrowheads="1" noChangeShapeType="1" noTextEdit="1"/>
          </p:cNvSpPr>
          <p:nvPr/>
        </p:nvSpPr>
        <p:spPr bwMode="auto">
          <a:xfrm>
            <a:off x="2208213" y="476250"/>
            <a:ext cx="7848600" cy="8651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6481"/>
                <a:gd name="adj2" fmla="val 0"/>
              </a:avLst>
            </a:prstTxWarp>
          </a:bodyPr>
          <a:lstStyle/>
          <a:p>
            <a:pPr algn="ctr"/>
            <a:endParaRPr lang="ru-RU" sz="3200" b="1" kern="10">
              <a:solidFill>
                <a:srgbClr val="572314"/>
              </a:solidFill>
              <a:effectLst>
                <a:outerShdw dist="30000" dir="5400000" algn="tl" rotWithShape="0">
                  <a:srgbClr val="000000">
                    <a:alpha val="29999"/>
                  </a:srgbClr>
                </a:outerShdw>
              </a:effectLst>
              <a:latin typeface="+mj-lt"/>
              <a:ea typeface="+mj-lt"/>
              <a:cs typeface="+mj-lt"/>
            </a:endParaRPr>
          </a:p>
        </p:txBody>
      </p:sp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4511675" y="3068639"/>
            <a:ext cx="431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500"/>
              </a:spcBef>
              <a:buClrTx/>
            </a:pPr>
            <a:endParaRPr lang="ru-RU" altLang="ru-RU" sz="2400" dirty="0">
              <a:solidFill>
                <a:srgbClr val="CC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2326816" y="3256807"/>
            <a:ext cx="251936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2750"/>
              </a:spcBef>
              <a:buClrTx/>
            </a:pPr>
            <a:r>
              <a:rPr lang="ru-RU" altLang="ru-RU" sz="4400" dirty="0">
                <a:solidFill>
                  <a:srgbClr val="CC3300"/>
                </a:solidFill>
                <a:latin typeface="Comic Sans MS" panose="030F0702030302020204" pitchFamily="66" charset="0"/>
              </a:rPr>
              <a:t>М(ОН)</a:t>
            </a:r>
            <a:r>
              <a:rPr lang="en-US" altLang="ru-RU" sz="4400" baseline="-25000" dirty="0">
                <a:solidFill>
                  <a:srgbClr val="CC3300"/>
                </a:solidFill>
                <a:latin typeface="Comic Sans MS" panose="030F0702030302020204" pitchFamily="66" charset="0"/>
              </a:rPr>
              <a:t>n</a:t>
            </a:r>
            <a:endParaRPr lang="ru-RU" altLang="ru-RU" sz="4400" baseline="-25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775" name="Text Box 6"/>
          <p:cNvSpPr txBox="1">
            <a:spLocks noChangeArrowheads="1"/>
          </p:cNvSpPr>
          <p:nvPr/>
        </p:nvSpPr>
        <p:spPr bwMode="auto">
          <a:xfrm>
            <a:off x="4959530" y="3278794"/>
            <a:ext cx="5400675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50"/>
              </a:spcBef>
              <a:buClrTx/>
            </a:pPr>
            <a:r>
              <a:rPr lang="ru-RU" alt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где </a:t>
            </a:r>
            <a:r>
              <a:rPr lang="ru-RU" altLang="ru-RU" sz="2000" dirty="0">
                <a:solidFill>
                  <a:srgbClr val="CC3300"/>
                </a:solidFill>
                <a:latin typeface="Comic Sans MS" panose="030F0702030302020204" pitchFamily="66" charset="0"/>
              </a:rPr>
              <a:t>М </a:t>
            </a:r>
            <a:r>
              <a:rPr lang="ru-RU" alt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– металл, </a:t>
            </a:r>
            <a:r>
              <a:rPr lang="en-US" altLang="ru-RU" sz="2000" dirty="0">
                <a:solidFill>
                  <a:srgbClr val="CC3300"/>
                </a:solidFill>
                <a:latin typeface="Comic Sans MS" panose="030F0702030302020204" pitchFamily="66" charset="0"/>
              </a:rPr>
              <a:t>n</a:t>
            </a:r>
            <a:r>
              <a:rPr lang="ru-RU" alt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– число групп </a:t>
            </a:r>
            <a:r>
              <a:rPr lang="ru-RU" altLang="ru-RU" sz="2000" dirty="0">
                <a:solidFill>
                  <a:srgbClr val="CC3300"/>
                </a:solidFill>
                <a:latin typeface="Comic Sans MS" panose="030F0702030302020204" pitchFamily="66" charset="0"/>
              </a:rPr>
              <a:t>ОН</a:t>
            </a:r>
            <a:r>
              <a:rPr lang="ru-RU" alt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и в то же время заряд иона металла</a:t>
            </a:r>
          </a:p>
        </p:txBody>
      </p:sp>
      <p:sp>
        <p:nvSpPr>
          <p:cNvPr id="32776" name="Text Box 7"/>
          <p:cNvSpPr txBox="1">
            <a:spLocks noChangeArrowheads="1"/>
          </p:cNvSpPr>
          <p:nvPr/>
        </p:nvSpPr>
        <p:spPr bwMode="auto">
          <a:xfrm>
            <a:off x="2495551" y="5084764"/>
            <a:ext cx="7777163" cy="77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2750"/>
              </a:spcBef>
              <a:buClrTx/>
            </a:pPr>
            <a:r>
              <a:rPr lang="en-US" altLang="ru-RU" sz="4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NaOH</a:t>
            </a:r>
            <a:r>
              <a:rPr lang="en-US" altLang="ru-RU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     Ca(OH)</a:t>
            </a:r>
            <a:r>
              <a:rPr lang="en-US" altLang="ru-RU" sz="4400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2</a:t>
            </a:r>
            <a:r>
              <a:rPr lang="en-US" altLang="ru-RU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     Fe(OH)</a:t>
            </a:r>
            <a:r>
              <a:rPr lang="en-US" altLang="ru-RU" sz="4400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2777" name="Text Box 8"/>
          <p:cNvSpPr txBox="1">
            <a:spLocks noChangeArrowheads="1"/>
          </p:cNvSpPr>
          <p:nvPr/>
        </p:nvSpPr>
        <p:spPr bwMode="auto">
          <a:xfrm>
            <a:off x="3143250" y="4868864"/>
            <a:ext cx="378928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ru-RU" sz="3200">
                <a:solidFill>
                  <a:srgbClr val="000000"/>
                </a:solidFill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32778" name="Text Box 9"/>
          <p:cNvSpPr txBox="1">
            <a:spLocks noChangeArrowheads="1"/>
          </p:cNvSpPr>
          <p:nvPr/>
        </p:nvSpPr>
        <p:spPr bwMode="auto">
          <a:xfrm>
            <a:off x="5448301" y="4797426"/>
            <a:ext cx="5127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ru-RU" sz="2400">
                <a:solidFill>
                  <a:srgbClr val="000000"/>
                </a:solidFill>
                <a:latin typeface="Comic Sans MS" panose="030F0702030302020204" pitchFamily="66" charset="0"/>
              </a:rPr>
              <a:t>+2</a:t>
            </a:r>
          </a:p>
        </p:txBody>
      </p:sp>
      <p:sp>
        <p:nvSpPr>
          <p:cNvPr id="32779" name="Text Box 10"/>
          <p:cNvSpPr txBox="1">
            <a:spLocks noChangeArrowheads="1"/>
          </p:cNvSpPr>
          <p:nvPr/>
        </p:nvSpPr>
        <p:spPr bwMode="auto">
          <a:xfrm>
            <a:off x="8328026" y="4797426"/>
            <a:ext cx="5127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ru-RU" sz="2400">
                <a:solidFill>
                  <a:srgbClr val="000000"/>
                </a:solidFill>
                <a:latin typeface="Comic Sans MS" panose="030F0702030302020204" pitchFamily="66" charset="0"/>
              </a:rPr>
              <a:t>+3</a:t>
            </a:r>
          </a:p>
        </p:txBody>
      </p:sp>
      <p:sp>
        <p:nvSpPr>
          <p:cNvPr id="32780" name="Text Box 11"/>
          <p:cNvSpPr txBox="1">
            <a:spLocks noChangeArrowheads="1"/>
          </p:cNvSpPr>
          <p:nvPr/>
        </p:nvSpPr>
        <p:spPr bwMode="auto">
          <a:xfrm>
            <a:off x="4656139" y="4652963"/>
            <a:ext cx="10810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5440" y="1185107"/>
            <a:ext cx="94696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Tx/>
              <a:buFontTx/>
              <a:buAutoNum type="arabicPeriod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Изменяют </a:t>
            </a:r>
            <a:r>
              <a:rPr lang="ru-RU" sz="2400" b="1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цвет индикаторов</a:t>
            </a:r>
            <a:r>
              <a:rPr lang="ru-RU" sz="2400" b="1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:</a:t>
            </a:r>
          </a:p>
          <a:p>
            <a:pPr>
              <a:buClrTx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                        </a:t>
            </a:r>
            <a:r>
              <a:rPr lang="ru-RU" sz="2400" b="1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Лакмус – на синий</a:t>
            </a:r>
          </a:p>
          <a:p>
            <a:pPr>
              <a:buClrTx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                        Фенолфталеин – на малиновый</a:t>
            </a:r>
          </a:p>
          <a:p>
            <a:pPr>
              <a:buClrTx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                       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5440" y="115888"/>
            <a:ext cx="1029836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dirty="0" smtClean="0">
                <a:solidFill>
                  <a:schemeClr val="tx2">
                    <a:satMod val="130000"/>
                  </a:schemeClr>
                </a:solidFill>
              </a:rPr>
              <a:t>Химические свойства растворимых оснований</a:t>
            </a:r>
            <a:endParaRPr lang="ru-RU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7483-FC13-4177-B2D7-70EB0704097E}" type="slidenum">
              <a:rPr lang="ru-RU" altLang="ru-RU" smtClean="0"/>
              <a:pPr/>
              <a:t>39</a:t>
            </a:fld>
            <a:endParaRPr lang="ru-RU" altLang="ru-RU"/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055440" y="2680985"/>
            <a:ext cx="10551591" cy="367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</a:pP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Взаимодействуют со всеми кислотами (</a:t>
            </a:r>
            <a:r>
              <a:rPr lang="ru-RU" alt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 нейтрализации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ts val="700"/>
              </a:spcBef>
              <a:buClrTx/>
            </a:pP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alt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alt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altLang="ru-RU" sz="24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ru-RU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700"/>
              </a:spcBef>
              <a:buClrTx/>
            </a:pPr>
            <a:endParaRPr lang="en-US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700"/>
              </a:spcBef>
              <a:buClrTx/>
            </a:pP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Взаимодействуют с кислотными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оксидами</a:t>
            </a:r>
            <a:endParaRPr lang="ru-RU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700"/>
              </a:spcBef>
              <a:buClrTx/>
            </a:pP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2NaOH + SO</a:t>
            </a:r>
            <a:r>
              <a:rPr lang="en-US" altLang="ru-RU" sz="24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Na</a:t>
            </a:r>
            <a:r>
              <a:rPr lang="en-US" altLang="ru-RU" sz="24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ru-RU" sz="24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altLang="ru-RU" sz="24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ru-RU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700"/>
              </a:spcBef>
              <a:buClrTx/>
            </a:pPr>
            <a:endParaRPr lang="en-US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700"/>
              </a:spcBef>
              <a:buClrTx/>
            </a:pP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Взаимодействуют с растворами солей, если образуется газ или осадок</a:t>
            </a:r>
          </a:p>
          <a:p>
            <a:pPr eaLnBrk="1" hangingPunct="1">
              <a:spcBef>
                <a:spcPts val="700"/>
              </a:spcBef>
              <a:buClrTx/>
            </a:pP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CuSO</a:t>
            </a:r>
            <a:r>
              <a:rPr lang="en-US" altLang="ru-RU" sz="24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Cu(OH)</a:t>
            </a:r>
            <a:r>
              <a:rPr lang="en-US" altLang="ru-RU" sz="24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↓ + Na</a:t>
            </a:r>
            <a:r>
              <a:rPr lang="en-US" altLang="ru-RU" sz="24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ru-RU" sz="24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altLang="ru-RU" sz="2400" b="1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407368" y="232410"/>
            <a:ext cx="11377264" cy="6048376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3360" b="1" dirty="0"/>
              <a:t>	</a:t>
            </a:r>
            <a:r>
              <a:rPr lang="ru-RU" altLang="ru-RU" b="1" i="1" u="sng" dirty="0" smtClean="0">
                <a:solidFill>
                  <a:srgbClr val="00B050"/>
                </a:solidFill>
              </a:rPr>
              <a:t>Относительная атомная масса ( А</a:t>
            </a:r>
            <a:r>
              <a:rPr lang="en-US" altLang="ru-RU" i="1" u="sng" dirty="0" smtClean="0">
                <a:solidFill>
                  <a:srgbClr val="00B050"/>
                </a:solidFill>
              </a:rPr>
              <a:t>r</a:t>
            </a:r>
            <a:r>
              <a:rPr lang="en-US" altLang="ru-RU" b="1" i="1" dirty="0" smtClean="0">
                <a:solidFill>
                  <a:srgbClr val="00B050"/>
                </a:solidFill>
              </a:rPr>
              <a:t>)</a:t>
            </a:r>
            <a:r>
              <a:rPr lang="en-US" altLang="ru-RU" i="1" dirty="0" smtClean="0">
                <a:solidFill>
                  <a:srgbClr val="00B050"/>
                </a:solidFill>
              </a:rPr>
              <a:t> </a:t>
            </a:r>
            <a:r>
              <a:rPr lang="en-US" altLang="ru-RU" dirty="0" smtClean="0"/>
              <a:t>– </a:t>
            </a:r>
            <a:r>
              <a:rPr lang="ru-RU" altLang="ru-RU" dirty="0" smtClean="0"/>
              <a:t>отношение массы данного атома к 1/12 части массы атома С-12 ( 1,66</a:t>
            </a:r>
            <a:r>
              <a:rPr lang="ru-RU" altLang="ru-RU" baseline="30000" dirty="0" smtClean="0"/>
              <a:t> .</a:t>
            </a:r>
            <a:r>
              <a:rPr lang="ru-RU" altLang="ru-RU" dirty="0" smtClean="0"/>
              <a:t> 10</a:t>
            </a:r>
            <a:r>
              <a:rPr lang="ru-RU" altLang="ru-RU" baseline="30000" dirty="0" smtClean="0"/>
              <a:t> –27</a:t>
            </a:r>
            <a:r>
              <a:rPr lang="ru-RU" altLang="ru-RU" dirty="0" smtClean="0"/>
              <a:t>кг – 1 </a:t>
            </a:r>
            <a:r>
              <a:rPr lang="ru-RU" altLang="ru-RU" dirty="0" err="1" smtClean="0"/>
              <a:t>а.е.м</a:t>
            </a:r>
            <a:r>
              <a:rPr lang="ru-RU" altLang="ru-RU" dirty="0" smtClean="0"/>
              <a:t>.).</a:t>
            </a:r>
          </a:p>
          <a:p>
            <a:pPr>
              <a:buFontTx/>
              <a:buNone/>
            </a:pPr>
            <a:r>
              <a:rPr lang="ru-RU" altLang="ru-RU" b="1" dirty="0" smtClean="0"/>
              <a:t>	</a:t>
            </a:r>
          </a:p>
          <a:p>
            <a:pPr>
              <a:buFontTx/>
              <a:buNone/>
            </a:pPr>
            <a:r>
              <a:rPr lang="ru-RU" altLang="ru-RU" b="1" i="1" dirty="0" smtClean="0">
                <a:solidFill>
                  <a:srgbClr val="0070C0"/>
                </a:solidFill>
              </a:rPr>
              <a:t>	</a:t>
            </a:r>
            <a:r>
              <a:rPr lang="ru-RU" altLang="ru-RU" b="1" i="1" u="sng" dirty="0" smtClean="0">
                <a:solidFill>
                  <a:srgbClr val="0070C0"/>
                </a:solidFill>
              </a:rPr>
              <a:t>Относительная молекулярная масса (М</a:t>
            </a:r>
            <a:r>
              <a:rPr lang="en-US" altLang="ru-RU" i="1" u="sng" dirty="0" smtClean="0">
                <a:solidFill>
                  <a:srgbClr val="0070C0"/>
                </a:solidFill>
              </a:rPr>
              <a:t>r</a:t>
            </a:r>
            <a:r>
              <a:rPr lang="ru-RU" altLang="ru-RU" i="1" u="sng" dirty="0" smtClean="0">
                <a:solidFill>
                  <a:srgbClr val="0070C0"/>
                </a:solidFill>
              </a:rPr>
              <a:t>)</a:t>
            </a:r>
            <a:r>
              <a:rPr lang="ru-RU" altLang="ru-RU" b="1" i="1" u="sng" dirty="0" smtClean="0">
                <a:solidFill>
                  <a:srgbClr val="0070C0"/>
                </a:solidFill>
              </a:rPr>
              <a:t> </a:t>
            </a:r>
            <a:r>
              <a:rPr lang="ru-RU" altLang="ru-RU" dirty="0" smtClean="0"/>
              <a:t>– отношение массы данной молекулы к 1/12 части массы атома С-12. Она равна сумме масс всех атомов, входящих в состав молекулы.</a:t>
            </a:r>
            <a:endParaRPr lang="ru-RU" altLang="ru-RU" b="1" dirty="0" smtClean="0"/>
          </a:p>
          <a:p>
            <a:pPr>
              <a:buFontTx/>
              <a:buNone/>
            </a:pPr>
            <a:r>
              <a:rPr lang="ru-RU" altLang="ru-RU" dirty="0" smtClean="0"/>
              <a:t>	</a:t>
            </a:r>
            <a:r>
              <a:rPr lang="ru-RU" altLang="ru-RU" i="1" dirty="0" smtClean="0"/>
              <a:t>Эти величины безразмерные.</a:t>
            </a:r>
            <a:endParaRPr lang="ru-RU" altLang="ru-RU" b="1" i="1" dirty="0" smtClean="0"/>
          </a:p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7966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5400" y="1340768"/>
            <a:ext cx="11017224" cy="2634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1313">
              <a:spcBef>
                <a:spcPts val="7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5. Взаимодействуют с некоторыми неметаллами (серой, кремнием, фосфором)</a:t>
            </a:r>
          </a:p>
          <a:p>
            <a:pPr marL="342900" indent="-341313">
              <a:spcBef>
                <a:spcPts val="7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         </a:t>
            </a:r>
            <a:r>
              <a:rPr lang="en-US" sz="2400" b="1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2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NaOH</a:t>
            </a:r>
            <a:r>
              <a:rPr lang="en-US" sz="2400" b="1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+Si + H</a:t>
            </a:r>
            <a:r>
              <a:rPr lang="en-US" sz="2400" b="1" baseline="-25000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2</a:t>
            </a:r>
            <a:r>
              <a:rPr lang="en-US" sz="2400" b="1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O → Na</a:t>
            </a:r>
            <a:r>
              <a:rPr lang="en-US" sz="2400" b="1" baseline="-25000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2</a:t>
            </a:r>
            <a:r>
              <a:rPr lang="en-US" sz="2400" b="1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SiO</a:t>
            </a:r>
            <a:r>
              <a:rPr lang="en-US" sz="2400" b="1" baseline="-25000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3</a:t>
            </a:r>
            <a:r>
              <a:rPr lang="en-US" sz="2400" b="1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+ 2H</a:t>
            </a:r>
            <a:r>
              <a:rPr lang="en-US" sz="2400" b="1" baseline="-25000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2</a:t>
            </a:r>
            <a:r>
              <a:rPr lang="en-US" sz="2400" b="1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↑</a:t>
            </a:r>
            <a:endParaRPr lang="ru-RU" sz="2400" b="1" dirty="0">
              <a:solidFill>
                <a:schemeClr val="tx1"/>
              </a:solidFill>
              <a:latin typeface="Times New Roman" pitchFamily="16" charset="0"/>
              <a:ea typeface="Microsoft YaHei" charset="-122"/>
              <a:cs typeface="Times New Roman" pitchFamily="16" charset="0"/>
            </a:endParaRPr>
          </a:p>
          <a:p>
            <a:pPr marL="342900" indent="-341313">
              <a:spcBef>
                <a:spcPts val="7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sz="2400" b="1" dirty="0">
              <a:solidFill>
                <a:schemeClr val="tx1"/>
              </a:solidFill>
              <a:latin typeface="Times New Roman" pitchFamily="16" charset="0"/>
              <a:ea typeface="Microsoft YaHei" charset="-122"/>
              <a:cs typeface="Times New Roman" pitchFamily="16" charset="0"/>
            </a:endParaRPr>
          </a:p>
          <a:p>
            <a:pPr marL="342900" indent="-341313">
              <a:spcBef>
                <a:spcPts val="7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6. Взаимодействуют с </a:t>
            </a:r>
            <a:r>
              <a:rPr lang="ru-RU" sz="2400" b="1" dirty="0" err="1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амфотерными</a:t>
            </a:r>
            <a:r>
              <a:rPr lang="ru-RU" sz="2400" b="1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гидроксидами</a:t>
            </a:r>
            <a:endParaRPr lang="ru-RU" sz="2400" b="1" dirty="0">
              <a:solidFill>
                <a:schemeClr val="tx1"/>
              </a:solidFill>
              <a:latin typeface="Times New Roman" pitchFamily="16" charset="0"/>
              <a:ea typeface="Microsoft YaHei" charset="-122"/>
              <a:cs typeface="Times New Roman" pitchFamily="16" charset="0"/>
            </a:endParaRPr>
          </a:p>
          <a:p>
            <a:pPr marL="342900" indent="-341313">
              <a:spcBef>
                <a:spcPts val="7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       </a:t>
            </a:r>
            <a:r>
              <a:rPr lang="ru-RU" sz="2400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2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NaOH</a:t>
            </a:r>
            <a:r>
              <a:rPr lang="ru-RU" sz="2400" b="1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+ </a:t>
            </a:r>
            <a:r>
              <a:rPr lang="en-US" sz="2400" b="1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Zn</a:t>
            </a:r>
            <a:r>
              <a:rPr lang="ru-RU" sz="2400" b="1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(ОН)</a:t>
            </a:r>
            <a:r>
              <a:rPr lang="en-US" sz="2400" b="1" baseline="-25000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2</a:t>
            </a:r>
            <a:r>
              <a:rPr lang="en-US" sz="2400" b="1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 → Na</a:t>
            </a:r>
            <a:r>
              <a:rPr lang="en-US" sz="2400" b="1" baseline="-25000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2</a:t>
            </a:r>
            <a:r>
              <a:rPr lang="en-US" sz="2400" b="1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[Zn(OH)</a:t>
            </a:r>
            <a:r>
              <a:rPr lang="en-US" sz="2400" b="1" baseline="-25000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4</a:t>
            </a:r>
            <a:r>
              <a:rPr lang="en-US" sz="2400" b="1" dirty="0">
                <a:solidFill>
                  <a:schemeClr val="tx1"/>
                </a:solidFill>
                <a:latin typeface="Times New Roman" pitchFamily="16" charset="0"/>
                <a:ea typeface="Microsoft YaHei" charset="-122"/>
                <a:cs typeface="Times New Roman" pitchFamily="16" charset="0"/>
              </a:rPr>
              <a:t>]</a:t>
            </a:r>
          </a:p>
          <a:p>
            <a:pPr>
              <a:spcBef>
                <a:spcPts val="700"/>
              </a:spcBef>
              <a:buClrTx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endParaRPr lang="ru-RU" sz="1400" dirty="0">
              <a:solidFill>
                <a:schemeClr val="tx1"/>
              </a:solidFill>
              <a:latin typeface="Arial" charset="0"/>
              <a:ea typeface="Microsoft YaHei" charset="-12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7483-FC13-4177-B2D7-70EB0704097E}" type="slidenum">
              <a:rPr lang="ru-RU" altLang="ru-RU" smtClean="0"/>
              <a:pPr/>
              <a:t>40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Химические свойства нерастворимых оснований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05A0-7918-4D59-B1BF-B52D1B0C1483}" type="slidenum">
              <a:rPr lang="ru-RU" altLang="ru-RU" smtClean="0"/>
              <a:pPr/>
              <a:t>41</a:t>
            </a:fld>
            <a:endParaRPr lang="ru-RU" alt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66989" y="1628775"/>
            <a:ext cx="7729537" cy="12906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700"/>
              </a:spcBef>
              <a:buClrTx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1. Взаимодействуют с кислотами (</a:t>
            </a: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реакция нейтрализации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)</a:t>
            </a:r>
          </a:p>
          <a:p>
            <a:pPr>
              <a:spcBef>
                <a:spcPts val="700"/>
              </a:spcBef>
              <a:buClrTx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                      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Fe(OH)</a:t>
            </a:r>
            <a:r>
              <a:rPr lang="en-US" sz="2400" b="1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 2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 + 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H</a:t>
            </a:r>
            <a:r>
              <a:rPr lang="en-US" sz="2400" b="1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2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SO</a:t>
            </a:r>
            <a:r>
              <a:rPr lang="en-US" sz="2400" b="1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4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 →  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FeSO</a:t>
            </a:r>
            <a:r>
              <a:rPr lang="en-US" sz="2400" b="1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4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  + 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2H</a:t>
            </a:r>
            <a:r>
              <a:rPr lang="ru-RU" sz="2400" b="1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2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O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40014" y="3500438"/>
            <a:ext cx="8180387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700"/>
              </a:spcBef>
              <a:buClrTx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2. Разложение при нагревании. Нерастворимые основания при нагревании разлагаются на основный оксид и воду: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43250" y="4365626"/>
            <a:ext cx="5329238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                    </a:t>
            </a:r>
            <a:r>
              <a:rPr lang="en-US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t </a:t>
            </a:r>
            <a:r>
              <a:rPr lang="en-US" sz="2400" b="1" i="1" baseline="24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o</a:t>
            </a: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      </a:t>
            </a:r>
          </a:p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Cu(OH)</a:t>
            </a:r>
            <a:r>
              <a:rPr lang="en-US" sz="2400" b="1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2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↓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→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CuO</a:t>
            </a:r>
            <a:r>
              <a:rPr lang="ru-RU" sz="2400" b="1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+ 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H</a:t>
            </a:r>
            <a:r>
              <a:rPr lang="ru-RU" sz="2400" b="1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2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O </a:t>
            </a:r>
            <a:r>
              <a:rPr lang="ru-RU" sz="2400" b="1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  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Microsoft YaHei" charset="-122"/>
                <a:cs typeface="Times New Roman" pitchFamily="16" charset="0"/>
              </a:rPr>
              <a:t>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0"/>
            <a:ext cx="11377264" cy="122443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rgbClr val="C00000"/>
                </a:solidFill>
              </a:rPr>
              <a:t>Способы получения </a:t>
            </a:r>
            <a:r>
              <a:rPr lang="ru-RU" sz="3200" b="1" dirty="0" smtClean="0">
                <a:solidFill>
                  <a:srgbClr val="C00000"/>
                </a:solidFill>
              </a:rPr>
              <a:t>растворимых</a:t>
            </a:r>
            <a:r>
              <a:rPr lang="ru-RU" sz="3200" dirty="0" smtClean="0">
                <a:solidFill>
                  <a:srgbClr val="C00000"/>
                </a:solidFill>
              </a:rPr>
              <a:t> оснований (щелочей)</a:t>
            </a:r>
            <a:r>
              <a:rPr lang="ru-RU" sz="3200" dirty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3200" dirty="0">
                <a:solidFill>
                  <a:srgbClr val="C00000"/>
                </a:solidFill>
                <a:latin typeface="Comic Sans MS" pitchFamily="66" charset="0"/>
              </a:rPr>
            </a:br>
            <a:endParaRPr lang="ru-RU" sz="32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83332" y="1231097"/>
            <a:ext cx="11881320" cy="1728192"/>
          </a:xfrm>
        </p:spPr>
        <p:txBody>
          <a:bodyPr>
            <a:normAutofit lnSpcReduction="10000"/>
          </a:bodyPr>
          <a:lstStyle/>
          <a:p>
            <a:pPr indent="0">
              <a:buNone/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Взаимодействие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щелочных и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щелочноземельных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металлов их оксидов с водой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indent="0" algn="ctr">
              <a:buNone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       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indent="0" algn="ctr">
              <a:buNone/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2H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 =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2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+ 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pPr indent="0" algn="ctr">
              <a:buNone/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Са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 + 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 =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Са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Н)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  </a:t>
            </a:r>
          </a:p>
          <a:p>
            <a:pPr eaLnBrk="1" hangingPunct="1">
              <a:defRPr/>
            </a:pP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05A0-7918-4D59-B1BF-B52D1B0C1483}" type="slidenum">
              <a:rPr lang="ru-RU" altLang="ru-RU" smtClean="0"/>
              <a:pPr/>
              <a:t>42</a:t>
            </a:fld>
            <a:endParaRPr lang="ru-RU" altLang="ru-RU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57536" y="3588033"/>
            <a:ext cx="113772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Tx/>
              <a:buSzTx/>
              <a:buFontTx/>
              <a:defRPr/>
            </a:pPr>
            <a:r>
              <a:rPr lang="ru-RU" sz="3200" dirty="0" smtClean="0">
                <a:solidFill>
                  <a:srgbClr val="002060"/>
                </a:solidFill>
              </a:rPr>
              <a:t>Способы получения </a:t>
            </a:r>
            <a:r>
              <a:rPr lang="ru-RU" sz="3200" b="1" dirty="0" smtClean="0">
                <a:solidFill>
                  <a:srgbClr val="002060"/>
                </a:solidFill>
              </a:rPr>
              <a:t>нерастворимых</a:t>
            </a:r>
            <a:r>
              <a:rPr lang="ru-RU" sz="3200" dirty="0" smtClean="0">
                <a:solidFill>
                  <a:srgbClr val="002060"/>
                </a:solidFill>
              </a:rPr>
              <a:t> оснований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207568" y="4996071"/>
            <a:ext cx="8077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endParaRPr lang="ru-RU" altLang="ru-RU" sz="2400" i="1" dirty="0">
              <a:solidFill>
                <a:schemeClr val="tx2"/>
              </a:solidFill>
            </a:endParaRPr>
          </a:p>
          <a:p>
            <a:pPr algn="ctr"/>
            <a:r>
              <a:rPr lang="ru-RU" altLang="ru-RU" sz="2400" dirty="0">
                <a:solidFill>
                  <a:schemeClr val="tx1"/>
                </a:solidFill>
              </a:rPr>
              <a:t>3</a:t>
            </a:r>
            <a:r>
              <a:rPr lang="en-US" altLang="ru-RU" sz="2400" dirty="0" err="1">
                <a:solidFill>
                  <a:schemeClr val="tx1"/>
                </a:solidFill>
              </a:rPr>
              <a:t>NaOH</a:t>
            </a:r>
            <a:r>
              <a:rPr lang="en-US" altLang="ru-RU" sz="2400" dirty="0">
                <a:solidFill>
                  <a:schemeClr val="tx1"/>
                </a:solidFill>
              </a:rPr>
              <a:t> + </a:t>
            </a:r>
            <a:r>
              <a:rPr lang="ru-RU" altLang="ru-RU" sz="2400" dirty="0">
                <a:solidFill>
                  <a:schemeClr val="tx1"/>
                </a:solidFill>
              </a:rPr>
              <a:t>А</a:t>
            </a:r>
            <a:r>
              <a:rPr lang="en-US" altLang="ru-RU" sz="2400" dirty="0" err="1">
                <a:solidFill>
                  <a:schemeClr val="tx1"/>
                </a:solidFill>
              </a:rPr>
              <a:t>lCl</a:t>
            </a:r>
            <a:r>
              <a:rPr lang="ru-RU" altLang="ru-RU" sz="2400" baseline="-25000" dirty="0">
                <a:solidFill>
                  <a:schemeClr val="tx1"/>
                </a:solidFill>
              </a:rPr>
              <a:t>3</a:t>
            </a:r>
            <a:r>
              <a:rPr lang="en-US" altLang="ru-RU" sz="2400" dirty="0">
                <a:solidFill>
                  <a:schemeClr val="tx1"/>
                </a:solidFill>
              </a:rPr>
              <a:t> </a:t>
            </a:r>
            <a:r>
              <a:rPr lang="ru-RU" altLang="ru-RU" sz="2400" dirty="0">
                <a:solidFill>
                  <a:schemeClr val="tx1"/>
                </a:solidFill>
              </a:rPr>
              <a:t> </a:t>
            </a:r>
            <a:r>
              <a:rPr lang="en-US" altLang="ru-RU" sz="2400" dirty="0">
                <a:solidFill>
                  <a:schemeClr val="tx1"/>
                </a:solidFill>
              </a:rPr>
              <a:t>= Al(OH)</a:t>
            </a:r>
            <a:r>
              <a:rPr lang="ru-RU" altLang="ru-RU" sz="2400" baseline="-25000" dirty="0">
                <a:solidFill>
                  <a:schemeClr val="tx1"/>
                </a:solidFill>
              </a:rPr>
              <a:t>3</a:t>
            </a:r>
            <a:r>
              <a:rPr lang="ru-RU" altLang="ru-RU" sz="2400" dirty="0">
                <a:solidFill>
                  <a:schemeClr val="tx1"/>
                </a:solidFill>
              </a:rPr>
              <a:t> </a:t>
            </a:r>
            <a:r>
              <a:rPr lang="en-US" altLang="ru-RU" sz="2400" dirty="0">
                <a:solidFill>
                  <a:schemeClr val="tx1"/>
                </a:solidFill>
              </a:rPr>
              <a:t> + </a:t>
            </a:r>
            <a:r>
              <a:rPr lang="ru-RU" altLang="ru-RU" sz="2400" dirty="0">
                <a:solidFill>
                  <a:schemeClr val="tx1"/>
                </a:solidFill>
              </a:rPr>
              <a:t>3</a:t>
            </a:r>
            <a:r>
              <a:rPr lang="en-US" altLang="ru-RU" sz="2400" dirty="0" err="1">
                <a:solidFill>
                  <a:schemeClr val="tx1"/>
                </a:solidFill>
              </a:rPr>
              <a:t>NaCl</a:t>
            </a:r>
            <a:endParaRPr lang="ru-RU" altLang="ru-RU" sz="2400" dirty="0">
              <a:solidFill>
                <a:schemeClr val="tx1"/>
              </a:solidFill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359696" y="5835570"/>
            <a:ext cx="7696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2400" dirty="0">
                <a:solidFill>
                  <a:schemeClr val="tx1"/>
                </a:solidFill>
              </a:rPr>
              <a:t>2Na</a:t>
            </a:r>
            <a:r>
              <a:rPr lang="ru-RU" altLang="ru-RU" sz="2400" dirty="0">
                <a:solidFill>
                  <a:schemeClr val="tx1"/>
                </a:solidFill>
              </a:rPr>
              <a:t>ОН</a:t>
            </a:r>
            <a:r>
              <a:rPr lang="en-US" altLang="ru-RU" sz="2400" dirty="0">
                <a:solidFill>
                  <a:schemeClr val="tx1"/>
                </a:solidFill>
              </a:rPr>
              <a:t> +</a:t>
            </a:r>
            <a:r>
              <a:rPr lang="ru-RU" altLang="ru-RU" sz="2400" dirty="0">
                <a:solidFill>
                  <a:schemeClr val="tx1"/>
                </a:solidFill>
              </a:rPr>
              <a:t> </a:t>
            </a:r>
            <a:r>
              <a:rPr lang="en-US" altLang="ru-RU" sz="2400" dirty="0" err="1">
                <a:solidFill>
                  <a:schemeClr val="tx1"/>
                </a:solidFill>
              </a:rPr>
              <a:t>CuSO</a:t>
            </a:r>
            <a:r>
              <a:rPr lang="ru-RU" altLang="ru-RU" sz="2400" baseline="-25000" dirty="0">
                <a:solidFill>
                  <a:schemeClr val="tx1"/>
                </a:solidFill>
              </a:rPr>
              <a:t>4</a:t>
            </a:r>
            <a:r>
              <a:rPr lang="en-US" altLang="ru-RU" sz="2400" dirty="0">
                <a:solidFill>
                  <a:schemeClr val="tx1"/>
                </a:solidFill>
              </a:rPr>
              <a:t> → Cu(OH)</a:t>
            </a:r>
            <a:r>
              <a:rPr lang="ru-RU" altLang="ru-RU" sz="2400" baseline="-25000" dirty="0">
                <a:solidFill>
                  <a:schemeClr val="tx1"/>
                </a:solidFill>
              </a:rPr>
              <a:t>2</a:t>
            </a:r>
            <a:r>
              <a:rPr lang="en-US" altLang="ru-RU" sz="2400" dirty="0">
                <a:solidFill>
                  <a:schemeClr val="tx1"/>
                </a:solidFill>
              </a:rPr>
              <a:t>  + Na</a:t>
            </a:r>
            <a:r>
              <a:rPr lang="ru-RU" altLang="ru-RU" sz="2400" baseline="-25000" dirty="0">
                <a:solidFill>
                  <a:schemeClr val="tx1"/>
                </a:solidFill>
              </a:rPr>
              <a:t>2</a:t>
            </a:r>
            <a:r>
              <a:rPr lang="en-US" altLang="ru-RU" sz="2400" dirty="0">
                <a:solidFill>
                  <a:schemeClr val="tx1"/>
                </a:solidFill>
              </a:rPr>
              <a:t>SO</a:t>
            </a:r>
            <a:r>
              <a:rPr lang="ru-RU" altLang="ru-RU" sz="2400" baseline="-25000" dirty="0">
                <a:solidFill>
                  <a:schemeClr val="tx1"/>
                </a:solidFill>
              </a:rPr>
              <a:t>4</a:t>
            </a:r>
            <a:endParaRPr lang="ru-RU" altLang="ru-RU" sz="2400" dirty="0">
              <a:solidFill>
                <a:schemeClr val="tx1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11965" y="4529147"/>
            <a:ext cx="11377264" cy="576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</a:pPr>
            <a:r>
              <a:rPr lang="en-US" alt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alt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раствора щелочи с раствором соли</a:t>
            </a:r>
            <a:endParaRPr lang="ru-RU" altLang="ru-RU" sz="2400" i="1" dirty="0" smtClean="0">
              <a:solidFill>
                <a:srgbClr val="66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0013" y="0"/>
            <a:ext cx="749935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000" b="1" dirty="0">
                <a:solidFill>
                  <a:schemeClr val="tx2">
                    <a:satMod val="130000"/>
                  </a:schemeClr>
                </a:solidFill>
              </a:rPr>
              <a:t>Кислоты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1196975"/>
            <a:ext cx="11305256" cy="5327650"/>
          </a:xfrm>
        </p:spPr>
        <p:txBody>
          <a:bodyPr/>
          <a:lstStyle/>
          <a:p>
            <a:pPr marL="341313" indent="0">
              <a:lnSpc>
                <a:spcPct val="80000"/>
              </a:lnSpc>
              <a:spcBef>
                <a:spcPts val="700"/>
              </a:spcBef>
              <a:buClr>
                <a:srgbClr val="CC3300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b="1" dirty="0" smtClean="0">
                <a:solidFill>
                  <a:srgbClr val="CC3300"/>
                </a:solidFill>
              </a:rPr>
              <a:t>Кислоты</a:t>
            </a:r>
            <a:r>
              <a:rPr lang="ru-RU" dirty="0" smtClean="0">
                <a:solidFill>
                  <a:srgbClr val="CC3300"/>
                </a:solidFill>
              </a:rPr>
              <a:t> 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– это сложные вещества, молекулы которых состоят из атомов водорода и кислотных остатков.</a:t>
            </a:r>
            <a:endParaRPr lang="en-US" dirty="0" smtClean="0">
              <a:solidFill>
                <a:schemeClr val="tx2">
                  <a:satMod val="130000"/>
                </a:schemeClr>
              </a:solidFill>
            </a:endParaRPr>
          </a:p>
          <a:p>
            <a:pPr marL="341313" indent="0">
              <a:lnSpc>
                <a:spcPct val="80000"/>
              </a:lnSpc>
              <a:spcBef>
                <a:spcPts val="700"/>
              </a:spcBef>
              <a:buClr>
                <a:srgbClr val="CC3300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dirty="0" smtClean="0">
              <a:solidFill>
                <a:schemeClr val="tx2">
                  <a:satMod val="130000"/>
                </a:schemeClr>
              </a:solidFill>
            </a:endParaRPr>
          </a:p>
          <a:p>
            <a:pPr indent="0">
              <a:buNone/>
              <a:defRPr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   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05A0-7918-4D59-B1BF-B52D1B0C1483}" type="slidenum">
              <a:rPr lang="ru-RU" altLang="ru-RU" smtClean="0"/>
              <a:pPr/>
              <a:t>43</a:t>
            </a:fld>
            <a:endParaRPr lang="ru-RU" altLang="ru-RU"/>
          </a:p>
        </p:txBody>
      </p:sp>
      <p:sp>
        <p:nvSpPr>
          <p:cNvPr id="9" name="Объект 9"/>
          <p:cNvSpPr txBox="1">
            <a:spLocks/>
          </p:cNvSpPr>
          <p:nvPr/>
        </p:nvSpPr>
        <p:spPr>
          <a:xfrm>
            <a:off x="349139" y="2492896"/>
            <a:ext cx="5544616" cy="331116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Tx/>
              <a:buSzTx/>
            </a:pPr>
            <a:r>
              <a:rPr lang="ru-RU" smtClean="0"/>
              <a:t>Азотная кислота </a:t>
            </a:r>
            <a:r>
              <a:rPr lang="en-US" smtClean="0"/>
              <a:t>HNO</a:t>
            </a:r>
            <a:r>
              <a:rPr lang="en-US" baseline="-25000" smtClean="0"/>
              <a:t>3</a:t>
            </a:r>
          </a:p>
          <a:p>
            <a:pPr lvl="1" fontAlgn="auto">
              <a:spcAft>
                <a:spcPts val="0"/>
              </a:spcAft>
              <a:buClrTx/>
              <a:buSzTx/>
            </a:pPr>
            <a:r>
              <a:rPr lang="ru-RU" smtClean="0"/>
              <a:t>Сильны окислитель</a:t>
            </a:r>
          </a:p>
          <a:p>
            <a:pPr lvl="1" fontAlgn="auto">
              <a:spcAft>
                <a:spcPts val="0"/>
              </a:spcAft>
              <a:buClrTx/>
              <a:buSzTx/>
            </a:pPr>
            <a:r>
              <a:rPr lang="ru-RU" smtClean="0"/>
              <a:t>Важный продукт промышленности</a:t>
            </a:r>
          </a:p>
          <a:p>
            <a:pPr lvl="1" fontAlgn="auto">
              <a:spcAft>
                <a:spcPts val="0"/>
              </a:spcAft>
              <a:buClrTx/>
              <a:buSzTx/>
            </a:pPr>
            <a:endParaRPr lang="ru-RU" smtClean="0"/>
          </a:p>
          <a:p>
            <a:pPr fontAlgn="auto">
              <a:spcAft>
                <a:spcPts val="0"/>
              </a:spcAft>
              <a:buClrTx/>
              <a:buSzTx/>
            </a:pPr>
            <a:r>
              <a:rPr lang="ru-RU" smtClean="0"/>
              <a:t>Азотистая кислота </a:t>
            </a:r>
            <a:r>
              <a:rPr lang="en-US" smtClean="0"/>
              <a:t>HNO</a:t>
            </a:r>
            <a:r>
              <a:rPr lang="en-US" baseline="-25000" smtClean="0"/>
              <a:t>2</a:t>
            </a:r>
            <a:r>
              <a:rPr lang="en-US" smtClean="0"/>
              <a:t> </a:t>
            </a:r>
            <a:endParaRPr lang="ru-RU" smtClean="0"/>
          </a:p>
          <a:p>
            <a:pPr lvl="1" fontAlgn="auto">
              <a:spcAft>
                <a:spcPts val="0"/>
              </a:spcAft>
              <a:buClrTx/>
              <a:buSzTx/>
            </a:pPr>
            <a:r>
              <a:rPr lang="ru-RU" smtClean="0"/>
              <a:t>Неустойчивая слабая кислота</a:t>
            </a:r>
          </a:p>
          <a:p>
            <a:pPr lvl="1" fontAlgn="auto">
              <a:spcAft>
                <a:spcPts val="0"/>
              </a:spcAft>
              <a:buClrTx/>
              <a:buSzTx/>
            </a:pPr>
            <a:r>
              <a:rPr lang="ru-RU" smtClean="0"/>
              <a:t>На воздухе склонна к окислению до азотной кислоты</a:t>
            </a:r>
            <a:endParaRPr lang="ru-RU" dirty="0"/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7"/>
          <a:stretch/>
        </p:blipFill>
        <p:spPr>
          <a:xfrm>
            <a:off x="7464152" y="2007836"/>
            <a:ext cx="2899535" cy="4143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52164" y="6357547"/>
            <a:ext cx="2743200" cy="365125"/>
          </a:xfrm>
        </p:spPr>
        <p:txBody>
          <a:bodyPr/>
          <a:lstStyle/>
          <a:p>
            <a:fld id="{B7C6482F-4BAC-4EE1-A857-54E7D5FBB08E}" type="slidenum">
              <a:rPr lang="ru-RU" smtClean="0"/>
              <a:t>44</a:t>
            </a:fld>
            <a:endParaRPr lang="ru-RU"/>
          </a:p>
        </p:txBody>
      </p:sp>
      <p:sp>
        <p:nvSpPr>
          <p:cNvPr id="4" name="Заголовок 4"/>
          <p:cNvSpPr txBox="1">
            <a:spLocks/>
          </p:cNvSpPr>
          <p:nvPr/>
        </p:nvSpPr>
        <p:spPr>
          <a:xfrm>
            <a:off x="1408078" y="227721"/>
            <a:ext cx="9539617" cy="86498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652164" y="5920621"/>
            <a:ext cx="31181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https://www.youtube.com/watch?v=pJSQq494oV4</a:t>
            </a:r>
          </a:p>
        </p:txBody>
      </p:sp>
      <p:pic>
        <p:nvPicPr>
          <p:cNvPr id="7" name="HNO3+C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4143" y="1152135"/>
            <a:ext cx="7735888" cy="4351338"/>
          </a:xfrm>
        </p:spPr>
      </p:pic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84143" y="287151"/>
            <a:ext cx="10698163" cy="6302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Кислоты азота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6282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6" name="Rectangle 48"/>
          <p:cNvSpPr>
            <a:spLocks noGrp="1" noChangeArrowheads="1"/>
          </p:cNvSpPr>
          <p:nvPr>
            <p:ph type="title"/>
          </p:nvPr>
        </p:nvSpPr>
        <p:spPr>
          <a:xfrm>
            <a:off x="1919288" y="-315913"/>
            <a:ext cx="8229600" cy="114300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400" dirty="0"/>
              <a:t>Названия распространенных кислот</a:t>
            </a:r>
            <a:r>
              <a:rPr lang="ru-RU" dirty="0" smtClean="0"/>
              <a:t> </a:t>
            </a:r>
          </a:p>
        </p:txBody>
      </p:sp>
      <p:graphicFrame>
        <p:nvGraphicFramePr>
          <p:cNvPr id="7225" name="Group 57"/>
          <p:cNvGraphicFramePr>
            <a:graphicFrameLocks noGrp="1"/>
          </p:cNvGraphicFramePr>
          <p:nvPr>
            <p:ph type="tbl" idx="1"/>
          </p:nvPr>
        </p:nvGraphicFramePr>
        <p:xfrm>
          <a:off x="2566988" y="639763"/>
          <a:ext cx="7416800" cy="6218232"/>
        </p:xfrm>
        <a:graphic>
          <a:graphicData uri="http://schemas.openxmlformats.org/drawingml/2006/table">
            <a:tbl>
              <a:tblPr/>
              <a:tblGrid>
                <a:gridCol w="1839845"/>
                <a:gridCol w="5576955"/>
              </a:tblGrid>
              <a:tr h="518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Формула</a:t>
                      </a:r>
                    </a:p>
                  </a:txBody>
                  <a:tcPr marL="91437" marR="91437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Название</a:t>
                      </a:r>
                    </a:p>
                  </a:txBody>
                  <a:tcPr marL="91437" marR="91437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HCL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Хлороводородная (соляная)</a:t>
                      </a:r>
                    </a:p>
                  </a:txBody>
                  <a:tcPr marL="91437" marR="91437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Сероводородная</a:t>
                      </a:r>
                    </a:p>
                  </a:txBody>
                  <a:tcPr marL="91437" marR="91437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HBr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Бромоводородная</a:t>
                      </a:r>
                    </a:p>
                  </a:txBody>
                  <a:tcPr marL="91437" marR="91437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HNO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endParaRPr kumimoji="0" lang="ru-RU" sz="2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Азотная</a:t>
                      </a:r>
                    </a:p>
                  </a:txBody>
                  <a:tcPr marL="91437" marR="91437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HNO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ru-RU" sz="2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Азотистая</a:t>
                      </a:r>
                    </a:p>
                  </a:txBody>
                  <a:tcPr marL="91437" marR="91437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SO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ru-RU" sz="2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Серная</a:t>
                      </a:r>
                    </a:p>
                  </a:txBody>
                  <a:tcPr marL="91437" marR="91437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SO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endParaRPr kumimoji="0" lang="ru-RU" sz="2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Сернистая</a:t>
                      </a:r>
                    </a:p>
                  </a:txBody>
                  <a:tcPr marL="91437" marR="91437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endParaRPr kumimoji="0" lang="ru-RU" sz="2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Угольная</a:t>
                      </a:r>
                    </a:p>
                  </a:txBody>
                  <a:tcPr marL="91437" marR="91437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SiO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endParaRPr kumimoji="0" lang="ru-RU" sz="2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Кремниевая</a:t>
                      </a:r>
                    </a:p>
                  </a:txBody>
                  <a:tcPr marL="91437" marR="91437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PO</a:t>
                      </a:r>
                      <a:r>
                        <a:rPr kumimoji="0" 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ru-RU" sz="2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Фосфорная</a:t>
                      </a:r>
                    </a:p>
                  </a:txBody>
                  <a:tcPr marL="91437" marR="91437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HF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7" marR="91437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Фтороводородная (плавиковая)</a:t>
                      </a:r>
                    </a:p>
                  </a:txBody>
                  <a:tcPr marL="91437" marR="91437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5FB7-2CE4-48C2-A928-EA7D5C4618EE}" type="slidenum">
              <a:rPr lang="ru-RU" altLang="ru-RU" smtClean="0"/>
              <a:pPr/>
              <a:t>45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7" name="Rectangle 41"/>
          <p:cNvSpPr>
            <a:spLocks noGrp="1" noRot="1" noChangeArrowheads="1"/>
          </p:cNvSpPr>
          <p:nvPr>
            <p:ph type="title"/>
          </p:nvPr>
        </p:nvSpPr>
        <p:spPr>
          <a:xfrm>
            <a:off x="2640014" y="0"/>
            <a:ext cx="7704137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Классификация кислот</a:t>
            </a:r>
          </a:p>
        </p:txBody>
      </p:sp>
      <p:graphicFrame>
        <p:nvGraphicFramePr>
          <p:cNvPr id="4136" name="Group 40"/>
          <p:cNvGraphicFramePr>
            <a:graphicFrameLocks noGrp="1"/>
          </p:cNvGraphicFramePr>
          <p:nvPr>
            <p:ph type="tbl" idx="1"/>
          </p:nvPr>
        </p:nvGraphicFramePr>
        <p:xfrm>
          <a:off x="2603501" y="1125538"/>
          <a:ext cx="8064501" cy="5468028"/>
        </p:xfrm>
        <a:graphic>
          <a:graphicData uri="http://schemas.openxmlformats.org/drawingml/2006/table">
            <a:tbl>
              <a:tblPr/>
              <a:tblGrid>
                <a:gridCol w="2724000"/>
                <a:gridCol w="2724000"/>
                <a:gridCol w="2616501"/>
              </a:tblGrid>
              <a:tr h="895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pitchFamily="34" charset="0"/>
                        </a:rPr>
                        <a:t>Признаки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pitchFamily="34" charset="0"/>
                        </a:rPr>
                        <a:t>классификации</a:t>
                      </a:r>
                    </a:p>
                  </a:txBody>
                  <a:tcPr marL="91436" marR="91436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pitchFamily="34" charset="0"/>
                        </a:rPr>
                        <a:t>Группы кислот</a:t>
                      </a:r>
                    </a:p>
                  </a:txBody>
                  <a:tcPr marL="91436" marR="9143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Arial" pitchFamily="34" charset="0"/>
                        </a:rPr>
                        <a:t>Примеры </a:t>
                      </a:r>
                    </a:p>
                  </a:txBody>
                  <a:tcPr marL="91436" marR="9143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1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" pitchFamily="34" charset="0"/>
                        </a:rPr>
                        <a:t> Наличие кислорода в кислотном остатке</a:t>
                      </a:r>
                    </a:p>
                  </a:txBody>
                  <a:tcPr marL="91436" marR="91436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А) кислородные;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Б) бескислородные</a:t>
                      </a:r>
                    </a:p>
                  </a:txBody>
                  <a:tcPr marL="91436" marR="9143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А)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PO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H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SO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;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Б)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HBr, H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6" marR="9143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1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" pitchFamily="34" charset="0"/>
                        </a:rPr>
                        <a:t>Основность</a:t>
                      </a:r>
                    </a:p>
                  </a:txBody>
                  <a:tcPr marL="91436" marR="91436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А) одноосновные;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Б) многоосновные</a:t>
                      </a:r>
                    </a:p>
                  </a:txBody>
                  <a:tcPr marL="91436" marR="9143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А)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HNO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HCl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;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Б)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SO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H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PO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6" marR="9143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1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" pitchFamily="34" charset="0"/>
                        </a:rPr>
                        <a:t>Растворимость в воде</a:t>
                      </a:r>
                    </a:p>
                  </a:txBody>
                  <a:tcPr marL="91436" marR="91436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А) растворимые;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Б) нерастворимые</a:t>
                      </a:r>
                    </a:p>
                  </a:txBody>
                  <a:tcPr marL="91436" marR="9143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А)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HNO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HCl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Б)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H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SiO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6" marR="9143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1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" pitchFamily="34" charset="0"/>
                        </a:rPr>
                        <a:t>Летучесть</a:t>
                      </a:r>
                    </a:p>
                  </a:txBody>
                  <a:tcPr marL="91436" marR="91436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А) летучие;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Б) нелетучие</a:t>
                      </a:r>
                    </a:p>
                  </a:txBody>
                  <a:tcPr marL="91436" marR="9143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А)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S, HNO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Б)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SO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H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PO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ru-RU" sz="20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6" marR="9143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1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" pitchFamily="34" charset="0"/>
                        </a:rPr>
                        <a:t>Степень диссоциации</a:t>
                      </a:r>
                    </a:p>
                  </a:txBody>
                  <a:tcPr marL="91436" marR="91436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А) сильные;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Б) слабые</a:t>
                      </a:r>
                    </a:p>
                  </a:txBody>
                  <a:tcPr marL="91436" marR="9143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А)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HNO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HCl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Б)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SO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H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6" marR="9143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1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" pitchFamily="34" charset="0"/>
                        </a:rPr>
                        <a:t>Стабильность</a:t>
                      </a:r>
                    </a:p>
                  </a:txBody>
                  <a:tcPr marL="91436" marR="91436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А) стабильные;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Б) нестабильные</a:t>
                      </a:r>
                    </a:p>
                  </a:txBody>
                  <a:tcPr marL="91436" marR="9143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А)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SO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HCl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Б)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SO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H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endParaRPr kumimoji="0" lang="ru-RU" sz="20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6" marR="91436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5FB7-2CE4-48C2-A928-EA7D5C4618EE}" type="slidenum">
              <a:rPr lang="ru-RU" altLang="ru-RU" smtClean="0"/>
              <a:pPr/>
              <a:t>46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40013" y="1"/>
            <a:ext cx="7499350" cy="836613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Типичные реакции кислот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263352" y="764155"/>
            <a:ext cx="11593288" cy="1728092"/>
          </a:xfrm>
        </p:spPr>
        <p:txBody>
          <a:bodyPr>
            <a:noAutofit/>
          </a:bodyPr>
          <a:lstStyle/>
          <a:p>
            <a:pPr marL="825500" indent="-742950">
              <a:lnSpc>
                <a:spcPct val="80000"/>
              </a:lnSpc>
              <a:buNone/>
              <a:defRPr/>
            </a:pPr>
            <a:r>
              <a:rPr lang="ru-RU" sz="2400" b="1" dirty="0"/>
              <a:t>1. Кислота + основание = соль + вода</a:t>
            </a:r>
          </a:p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SO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</a:t>
            </a:r>
            <a:r>
              <a:rPr lang="en-US" sz="2400" dirty="0"/>
              <a:t>+2 </a:t>
            </a:r>
            <a:r>
              <a:rPr lang="en-US" sz="2400" dirty="0" err="1"/>
              <a:t>NaOH</a:t>
            </a:r>
            <a:r>
              <a:rPr lang="en-US" sz="2400" dirty="0"/>
              <a:t> =</a:t>
            </a:r>
            <a:r>
              <a:rPr lang="ru-RU" sz="2400" dirty="0"/>
              <a:t> </a:t>
            </a:r>
            <a:r>
              <a:rPr lang="en-US" sz="2400" dirty="0" smtClean="0"/>
              <a:t>Na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SO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</a:t>
            </a:r>
            <a:r>
              <a:rPr lang="en-US" sz="2400" dirty="0"/>
              <a:t>+ </a:t>
            </a:r>
            <a:r>
              <a:rPr lang="en-US" sz="2400" dirty="0" smtClean="0"/>
              <a:t>2H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</a:p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endParaRPr lang="en-US" sz="2400" dirty="0"/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ru-RU" sz="2400" b="1" dirty="0" smtClean="0"/>
              <a:t>2</a:t>
            </a:r>
            <a:r>
              <a:rPr lang="ru-RU" sz="2400" b="1" dirty="0"/>
              <a:t>. </a:t>
            </a:r>
            <a:r>
              <a:rPr lang="ru-RU" sz="2400" b="1" dirty="0"/>
              <a:t>Кислота + оксид металла = соль + вода</a:t>
            </a:r>
          </a:p>
          <a:p>
            <a:pPr algn="ctr"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ru-RU" sz="2400" dirty="0" smtClean="0"/>
              <a:t> </a:t>
            </a:r>
            <a:r>
              <a:rPr lang="en-US" sz="2400" dirty="0" smtClean="0"/>
              <a:t>2 </a:t>
            </a:r>
            <a:r>
              <a:rPr lang="en-US" sz="2400" dirty="0" err="1" smtClean="0"/>
              <a:t>HCl+CuO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CuC</a:t>
            </a:r>
            <a:r>
              <a:rPr lang="en-US" sz="2400" dirty="0"/>
              <a:t>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/>
              <a:t>+ 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  <a:defRPr/>
            </a:pPr>
            <a:r>
              <a:rPr lang="en-US" sz="2400" dirty="0"/>
              <a:t>     </a:t>
            </a:r>
            <a:endParaRPr lang="ru-RU" sz="2400" baseline="-25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05A0-7918-4D59-B1BF-B52D1B0C1483}" type="slidenum">
              <a:rPr lang="ru-RU" altLang="ru-RU" smtClean="0"/>
              <a:pPr/>
              <a:t>47</a:t>
            </a:fld>
            <a:endParaRPr lang="ru-RU" altLang="ru-RU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58947" y="3068960"/>
            <a:ext cx="11305256" cy="3960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</a:pPr>
            <a:r>
              <a:rPr lang="ru-RU" altLang="ru-RU" sz="2400" b="1" dirty="0" smtClean="0"/>
              <a:t>3. Кислота + металл = водород + соль</a:t>
            </a:r>
            <a:r>
              <a:rPr lang="ru-RU" altLang="ru-RU" sz="2400" dirty="0" smtClean="0"/>
              <a:t>  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</a:pPr>
            <a:r>
              <a:rPr lang="en-US" altLang="ru-RU" sz="2400" dirty="0" smtClean="0"/>
              <a:t>2HCl +Zn = ZnCl</a:t>
            </a:r>
            <a:r>
              <a:rPr lang="en-US" altLang="ru-RU" sz="2400" baseline="-25000" dirty="0" smtClean="0"/>
              <a:t>2</a:t>
            </a:r>
            <a:r>
              <a:rPr lang="en-US" altLang="ru-RU" sz="2400" dirty="0" smtClean="0"/>
              <a:t> + H</a:t>
            </a:r>
            <a:r>
              <a:rPr lang="en-US" altLang="ru-RU" sz="2400" baseline="-25000" dirty="0" smtClean="0"/>
              <a:t>2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</a:pPr>
            <a:r>
              <a:rPr lang="ru-RU" altLang="ru-RU" sz="2400" i="1" dirty="0" smtClean="0"/>
              <a:t>Условия</a:t>
            </a:r>
            <a:r>
              <a:rPr lang="ru-RU" altLang="ru-RU" sz="2400" dirty="0" smtClean="0"/>
              <a:t>: - в ряду напряжений металл должен стоять до водорода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ClrTx/>
              <a:buSzTx/>
              <a:buFontTx/>
              <a:buChar char="-"/>
            </a:pPr>
            <a:r>
              <a:rPr lang="ru-RU" altLang="ru-RU" sz="2400" dirty="0" smtClean="0"/>
              <a:t>в результате реакции должна получиться растворимая соль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ClrTx/>
              <a:buSzTx/>
              <a:buFontTx/>
              <a:buChar char="-"/>
            </a:pPr>
            <a:endParaRPr lang="ru-RU" altLang="ru-RU" sz="2400" dirty="0" smtClean="0"/>
          </a:p>
          <a:p>
            <a:pPr fontAlgn="auto">
              <a:lnSpc>
                <a:spcPct val="80000"/>
              </a:lnSpc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</a:pPr>
            <a:r>
              <a:rPr lang="ru-RU" altLang="ru-RU" sz="2400" b="1" dirty="0" smtClean="0"/>
              <a:t>4. Кислота + соль = новая кислота + новая соль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</a:pPr>
            <a:r>
              <a:rPr lang="ru-RU" altLang="ru-RU" sz="2400" i="1" dirty="0" smtClean="0"/>
              <a:t>     Условия</a:t>
            </a:r>
            <a:r>
              <a:rPr lang="ru-RU" altLang="ru-RU" sz="2400" dirty="0" smtClean="0"/>
              <a:t>: - в результате реакции должны получиться газ, осадок или вода.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</a:pPr>
            <a:r>
              <a:rPr lang="en-US" altLang="ru-RU" sz="2400" dirty="0" smtClean="0"/>
              <a:t>BaCl</a:t>
            </a:r>
            <a:r>
              <a:rPr lang="en-US" altLang="ru-RU" sz="2400" baseline="-25000" dirty="0" smtClean="0"/>
              <a:t>2 </a:t>
            </a:r>
            <a:r>
              <a:rPr lang="en-US" altLang="ru-RU" sz="2400" dirty="0" smtClean="0"/>
              <a:t>+ H</a:t>
            </a:r>
            <a:r>
              <a:rPr lang="en-US" altLang="ru-RU" sz="2400" baseline="-25000" dirty="0" smtClean="0"/>
              <a:t>2</a:t>
            </a:r>
            <a:r>
              <a:rPr lang="en-US" altLang="ru-RU" sz="2400" dirty="0" smtClean="0"/>
              <a:t>SO</a:t>
            </a:r>
            <a:r>
              <a:rPr lang="en-US" altLang="ru-RU" sz="2400" baseline="-25000" dirty="0" smtClean="0"/>
              <a:t>4</a:t>
            </a:r>
            <a:r>
              <a:rPr lang="en-US" altLang="ru-RU" sz="2400" dirty="0" smtClean="0"/>
              <a:t> = BaSO</a:t>
            </a:r>
            <a:r>
              <a:rPr lang="en-US" altLang="ru-RU" sz="2400" baseline="-25000" dirty="0" smtClean="0"/>
              <a:t>4</a:t>
            </a:r>
            <a:r>
              <a:rPr lang="en-US" altLang="ru-RU" sz="2400" dirty="0" smtClean="0"/>
              <a:t> + 2HCl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</a:pPr>
            <a:r>
              <a:rPr lang="en-US" altLang="ru-RU" sz="2400" dirty="0" smtClean="0"/>
              <a:t>      </a:t>
            </a:r>
            <a:endParaRPr lang="ru-RU" altLang="ru-RU" sz="2400" baseline="-25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448" y="-234949"/>
            <a:ext cx="9227815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dirty="0" smtClean="0">
                <a:solidFill>
                  <a:schemeClr val="tx2">
                    <a:satMod val="130000"/>
                  </a:schemeClr>
                </a:solidFill>
              </a:rPr>
              <a:t>Способы получения кислот</a:t>
            </a:r>
            <a:endParaRPr lang="ru-RU" sz="3600" dirty="0"/>
          </a:p>
        </p:txBody>
      </p:sp>
      <p:sp>
        <p:nvSpPr>
          <p:cNvPr id="49155" name="Содержимое 2"/>
          <p:cNvSpPr>
            <a:spLocks noGrp="1"/>
          </p:cNvSpPr>
          <p:nvPr>
            <p:ph idx="1"/>
          </p:nvPr>
        </p:nvSpPr>
        <p:spPr>
          <a:xfrm>
            <a:off x="479376" y="908051"/>
            <a:ext cx="10874423" cy="5834063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ru-RU" altLang="ru-RU" sz="2800" dirty="0"/>
              <a:t>1. Взаимодействие кислотных оксидов с водой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ru-RU" altLang="ru-RU" sz="2800" dirty="0"/>
              <a:t>    </a:t>
            </a:r>
            <a:r>
              <a:rPr lang="pt-BR" altLang="ru-RU" sz="2800" dirty="0"/>
              <a:t>SO</a:t>
            </a:r>
            <a:r>
              <a:rPr lang="pt-BR" altLang="ru-RU" sz="2800" baseline="-25000" dirty="0"/>
              <a:t>3</a:t>
            </a:r>
            <a:r>
              <a:rPr lang="pt-BR" altLang="ru-RU" sz="2800" dirty="0"/>
              <a:t> + H</a:t>
            </a:r>
            <a:r>
              <a:rPr lang="pt-BR" altLang="ru-RU" sz="2800" baseline="-25000" dirty="0"/>
              <a:t>2</a:t>
            </a:r>
            <a:r>
              <a:rPr lang="pt-BR" altLang="ru-RU" sz="2800" dirty="0"/>
              <a:t>O = </a:t>
            </a:r>
            <a:r>
              <a:rPr lang="pt-BR" altLang="ru-RU" sz="2800" dirty="0" smtClean="0"/>
              <a:t>H</a:t>
            </a:r>
            <a:r>
              <a:rPr lang="pt-BR" altLang="ru-RU" sz="2800" baseline="-25000" dirty="0" smtClean="0"/>
              <a:t>2</a:t>
            </a:r>
            <a:r>
              <a:rPr lang="pt-BR" altLang="ru-RU" sz="2800" dirty="0" smtClean="0"/>
              <a:t>SO</a:t>
            </a:r>
            <a:r>
              <a:rPr lang="pt-BR" altLang="ru-RU" sz="2800" baseline="-25000" dirty="0" smtClean="0"/>
              <a:t>4</a:t>
            </a:r>
            <a:r>
              <a:rPr lang="pt-BR" altLang="ru-RU" sz="2800" dirty="0"/>
              <a:t/>
            </a:r>
            <a:br>
              <a:rPr lang="pt-BR" altLang="ru-RU" sz="2800" dirty="0"/>
            </a:br>
            <a:r>
              <a:rPr lang="pt-BR" altLang="ru-RU" sz="2800" dirty="0"/>
              <a:t>CO</a:t>
            </a:r>
            <a:r>
              <a:rPr lang="pt-BR" altLang="ru-RU" sz="2800" baseline="-25000" dirty="0"/>
              <a:t>2</a:t>
            </a:r>
            <a:r>
              <a:rPr lang="pt-BR" altLang="ru-RU" sz="2800" dirty="0"/>
              <a:t> + H</a:t>
            </a:r>
            <a:r>
              <a:rPr lang="pt-BR" altLang="ru-RU" sz="2800" baseline="-25000" dirty="0"/>
              <a:t>2</a:t>
            </a:r>
            <a:r>
              <a:rPr lang="pt-BR" altLang="ru-RU" sz="2800" dirty="0"/>
              <a:t>O = </a:t>
            </a:r>
            <a:r>
              <a:rPr lang="pt-BR" altLang="ru-RU" sz="2800" dirty="0" smtClean="0"/>
              <a:t>H</a:t>
            </a:r>
            <a:r>
              <a:rPr lang="pt-BR" altLang="ru-RU" sz="2800" baseline="-25000" dirty="0" smtClean="0"/>
              <a:t>2</a:t>
            </a:r>
            <a:r>
              <a:rPr lang="pt-BR" altLang="ru-RU" sz="2800" dirty="0" smtClean="0"/>
              <a:t>CO</a:t>
            </a:r>
            <a:r>
              <a:rPr lang="pt-BR" altLang="ru-RU" sz="2800" baseline="-25000" dirty="0" smtClean="0"/>
              <a:t>3</a:t>
            </a:r>
            <a:endParaRPr lang="ru-RU" altLang="ru-RU" sz="2800" dirty="0"/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800" dirty="0"/>
              <a:t>2. Вытеснение более летучей кислоты из её соли менее летучей кислотой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ru-RU" sz="2800" dirty="0" err="1"/>
              <a:t>NaCl</a:t>
            </a:r>
            <a:r>
              <a:rPr lang="en-US" altLang="ru-RU" sz="2800" dirty="0"/>
              <a:t> + H</a:t>
            </a:r>
            <a:r>
              <a:rPr lang="en-US" altLang="ru-RU" sz="2800" baseline="-25000" dirty="0"/>
              <a:t>2</a:t>
            </a:r>
            <a:r>
              <a:rPr lang="en-US" altLang="ru-RU" sz="2800" dirty="0"/>
              <a:t>SO</a:t>
            </a:r>
            <a:r>
              <a:rPr lang="en-US" altLang="ru-RU" sz="2800" baseline="-25000" dirty="0"/>
              <a:t>4</a:t>
            </a:r>
            <a:r>
              <a:rPr lang="en-US" altLang="ru-RU" sz="2800" dirty="0"/>
              <a:t>(</a:t>
            </a:r>
            <a:r>
              <a:rPr lang="ru-RU" altLang="ru-RU" sz="2800" dirty="0" err="1"/>
              <a:t>конц</a:t>
            </a:r>
            <a:r>
              <a:rPr lang="ru-RU" altLang="ru-RU" sz="2800" dirty="0"/>
              <a:t>.) = </a:t>
            </a:r>
            <a:r>
              <a:rPr lang="en-US" altLang="ru-RU" sz="2800" dirty="0" err="1"/>
              <a:t>HCl</a:t>
            </a:r>
            <a:r>
              <a:rPr lang="en-US" altLang="ru-RU" sz="2800" dirty="0"/>
              <a:t> + Na</a:t>
            </a:r>
            <a:r>
              <a:rPr lang="en-US" altLang="ru-RU" sz="2800" baseline="-25000" dirty="0"/>
              <a:t>2</a:t>
            </a:r>
            <a:r>
              <a:rPr lang="en-US" altLang="ru-RU" sz="2800" dirty="0"/>
              <a:t>SO</a:t>
            </a:r>
            <a:r>
              <a:rPr lang="en-US" altLang="ru-RU" sz="2800" baseline="-25000" dirty="0"/>
              <a:t>4</a:t>
            </a:r>
            <a:endParaRPr lang="ru-RU" altLang="ru-RU" sz="2800" dirty="0"/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800" dirty="0"/>
              <a:t>3. Гидролиз галогенидов или солей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pt-BR" altLang="ru-RU" sz="2800" dirty="0"/>
              <a:t>P</a:t>
            </a:r>
            <a:r>
              <a:rPr lang="en-US" altLang="ru-RU" sz="2800" dirty="0"/>
              <a:t>Cl</a:t>
            </a:r>
            <a:r>
              <a:rPr lang="ru-RU" altLang="ru-RU" sz="2800" baseline="-25000" dirty="0"/>
              <a:t>5</a:t>
            </a:r>
            <a:r>
              <a:rPr lang="pt-BR" altLang="ru-RU" sz="2800" dirty="0"/>
              <a:t> + </a:t>
            </a:r>
            <a:r>
              <a:rPr lang="ru-RU" altLang="ru-RU" sz="2800" dirty="0"/>
              <a:t>4</a:t>
            </a:r>
            <a:r>
              <a:rPr lang="pt-BR" altLang="ru-RU" sz="2800" dirty="0"/>
              <a:t>H</a:t>
            </a:r>
            <a:r>
              <a:rPr lang="pt-BR" altLang="ru-RU" sz="2800" baseline="-25000" dirty="0"/>
              <a:t>2</a:t>
            </a:r>
            <a:r>
              <a:rPr lang="pt-BR" altLang="ru-RU" sz="2800" dirty="0"/>
              <a:t>O = 3H</a:t>
            </a:r>
            <a:r>
              <a:rPr lang="pt-BR" altLang="ru-RU" sz="2800" baseline="-25000" dirty="0"/>
              <a:t>3</a:t>
            </a:r>
            <a:r>
              <a:rPr lang="pt-BR" altLang="ru-RU" sz="2800" dirty="0"/>
              <a:t>PO</a:t>
            </a:r>
            <a:r>
              <a:rPr lang="pt-BR" altLang="ru-RU" sz="2800" baseline="-25000" dirty="0"/>
              <a:t>4</a:t>
            </a:r>
            <a:r>
              <a:rPr lang="pt-BR" altLang="ru-RU" sz="2800" dirty="0"/>
              <a:t> + 5</a:t>
            </a:r>
            <a:r>
              <a:rPr lang="en-US" altLang="ru-RU" sz="2800" dirty="0" err="1"/>
              <a:t>HCl</a:t>
            </a:r>
            <a:endParaRPr lang="ru-RU" altLang="ru-RU" sz="2800" dirty="0"/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800" dirty="0"/>
              <a:t>4. Из простых веществ (для бескислородных кислот)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ru-RU" sz="2800" dirty="0"/>
              <a:t>H</a:t>
            </a:r>
            <a:r>
              <a:rPr lang="en-US" altLang="ru-RU" sz="2800" baseline="-25000" dirty="0"/>
              <a:t>2</a:t>
            </a:r>
            <a:r>
              <a:rPr lang="en-US" altLang="ru-RU" sz="2800" dirty="0"/>
              <a:t> + Cl</a:t>
            </a:r>
            <a:r>
              <a:rPr lang="en-US" altLang="ru-RU" sz="2800" baseline="-25000" dirty="0"/>
              <a:t>2</a:t>
            </a:r>
            <a:r>
              <a:rPr lang="en-US" altLang="ru-RU" sz="2800" dirty="0"/>
              <a:t> = </a:t>
            </a:r>
            <a:r>
              <a:rPr lang="en-US" altLang="ru-RU" sz="2800" dirty="0" err="1"/>
              <a:t>HCl</a:t>
            </a:r>
            <a:endParaRPr lang="ru-RU" altLang="ru-RU" sz="2800" dirty="0"/>
          </a:p>
          <a:p>
            <a:pPr algn="ctr">
              <a:buFont typeface="Wingdings 2" panose="05020102010507070707" pitchFamily="18" charset="2"/>
              <a:buNone/>
            </a:pPr>
            <a:r>
              <a:rPr lang="ru-RU" altLang="ru-RU" sz="2800" dirty="0"/>
              <a:t> </a:t>
            </a:r>
            <a:r>
              <a:rPr lang="en-US" altLang="ru-RU" sz="2800" dirty="0"/>
              <a:t>H</a:t>
            </a:r>
            <a:r>
              <a:rPr lang="en-US" altLang="ru-RU" sz="2800" baseline="-25000" dirty="0"/>
              <a:t>2</a:t>
            </a:r>
            <a:r>
              <a:rPr lang="en-US" altLang="ru-RU" sz="2800" dirty="0"/>
              <a:t> + S = H</a:t>
            </a:r>
            <a:r>
              <a:rPr lang="en-US" altLang="ru-RU" sz="2800" baseline="-25000" dirty="0"/>
              <a:t>2</a:t>
            </a:r>
            <a:r>
              <a:rPr lang="en-US" altLang="ru-RU" sz="2800" dirty="0"/>
              <a:t>S</a:t>
            </a:r>
            <a:endParaRPr lang="ru-RU" alt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05A0-7918-4D59-B1BF-B52D1B0C1483}" type="slidenum">
              <a:rPr lang="ru-RU" altLang="ru-RU" smtClean="0"/>
              <a:pPr/>
              <a:t>48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693739" y="-105568"/>
            <a:ext cx="10515600" cy="1325563"/>
          </a:xfrm>
        </p:spPr>
        <p:txBody>
          <a:bodyPr/>
          <a:lstStyle/>
          <a:p>
            <a:pPr eaLnBrk="1" hangingPunct="1">
              <a:defRPr/>
            </a:pPr>
            <a:r>
              <a:rPr lang="ru-RU" sz="4400" b="1" dirty="0" err="1">
                <a:solidFill>
                  <a:schemeClr val="tx2">
                    <a:satMod val="130000"/>
                  </a:schemeClr>
                </a:solidFill>
              </a:rPr>
              <a:t>Амфотерные гидроксиды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7483-FC13-4177-B2D7-70EB0704097E}" type="slidenum">
              <a:rPr lang="ru-RU" altLang="ru-RU" smtClean="0"/>
              <a:pPr/>
              <a:t>49</a:t>
            </a:fld>
            <a:endParaRPr lang="ru-RU" altLang="ru-RU"/>
          </a:p>
        </p:txBody>
      </p:sp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2566988" y="2997200"/>
            <a:ext cx="2952750" cy="10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3750"/>
              </a:spcBef>
              <a:buClrTx/>
            </a:pPr>
            <a:r>
              <a:rPr lang="en-US" altLang="ru-RU" sz="6000">
                <a:solidFill>
                  <a:srgbClr val="000000"/>
                </a:solidFill>
              </a:rPr>
              <a:t>Al(</a:t>
            </a:r>
            <a:r>
              <a:rPr lang="en-US" altLang="ru-RU" sz="6000">
                <a:solidFill>
                  <a:srgbClr val="FF0000"/>
                </a:solidFill>
              </a:rPr>
              <a:t>OH</a:t>
            </a:r>
            <a:r>
              <a:rPr lang="en-US" altLang="ru-RU" sz="6000">
                <a:solidFill>
                  <a:srgbClr val="000000"/>
                </a:solidFill>
              </a:rPr>
              <a:t>)</a:t>
            </a:r>
            <a:r>
              <a:rPr lang="en-US" altLang="ru-RU" sz="6000" baseline="-25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51204" name="Text Box 3"/>
          <p:cNvSpPr txBox="1">
            <a:spLocks noChangeArrowheads="1"/>
          </p:cNvSpPr>
          <p:nvPr/>
        </p:nvSpPr>
        <p:spPr bwMode="auto">
          <a:xfrm>
            <a:off x="5375276" y="3068638"/>
            <a:ext cx="5048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3750"/>
              </a:spcBef>
              <a:buClrTx/>
            </a:pPr>
            <a:r>
              <a:rPr lang="en-US" altLang="ru-RU" sz="6000">
                <a:solidFill>
                  <a:srgbClr val="000000"/>
                </a:solidFill>
              </a:rPr>
              <a:t>=</a:t>
            </a:r>
          </a:p>
        </p:txBody>
      </p:sp>
      <p:sp>
        <p:nvSpPr>
          <p:cNvPr id="51205" name="Text Box 4"/>
          <p:cNvSpPr txBox="1">
            <a:spLocks noChangeArrowheads="1"/>
          </p:cNvSpPr>
          <p:nvPr/>
        </p:nvSpPr>
        <p:spPr bwMode="auto">
          <a:xfrm>
            <a:off x="5448300" y="4508500"/>
            <a:ext cx="2591072" cy="10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ru-RU" sz="6000">
                <a:solidFill>
                  <a:srgbClr val="FF0000"/>
                </a:solidFill>
              </a:rPr>
              <a:t>H</a:t>
            </a:r>
            <a:r>
              <a:rPr lang="en-US" altLang="ru-RU" sz="6000" baseline="-25000">
                <a:solidFill>
                  <a:srgbClr val="FF0000"/>
                </a:solidFill>
              </a:rPr>
              <a:t>3</a:t>
            </a:r>
            <a:r>
              <a:rPr lang="en-US" altLang="ru-RU" sz="6000">
                <a:solidFill>
                  <a:srgbClr val="000000"/>
                </a:solidFill>
              </a:rPr>
              <a:t>AlO</a:t>
            </a:r>
            <a:r>
              <a:rPr lang="en-US" altLang="ru-RU" sz="6000" baseline="-25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51206" name="Text Box 5"/>
          <p:cNvSpPr txBox="1">
            <a:spLocks noChangeArrowheads="1"/>
          </p:cNvSpPr>
          <p:nvPr/>
        </p:nvSpPr>
        <p:spPr bwMode="auto">
          <a:xfrm>
            <a:off x="5951539" y="3068638"/>
            <a:ext cx="2592387" cy="10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3750"/>
              </a:spcBef>
              <a:buClrTx/>
            </a:pPr>
            <a:r>
              <a:rPr lang="en-US" altLang="ru-RU" sz="6000">
                <a:solidFill>
                  <a:srgbClr val="000000"/>
                </a:solidFill>
              </a:rPr>
              <a:t>Al</a:t>
            </a:r>
            <a:r>
              <a:rPr lang="en-US" altLang="ru-RU" sz="6000">
                <a:solidFill>
                  <a:srgbClr val="FF5050"/>
                </a:solidFill>
              </a:rPr>
              <a:t>O</a:t>
            </a:r>
            <a:r>
              <a:rPr lang="en-US" altLang="ru-RU" sz="6000" baseline="-25000">
                <a:solidFill>
                  <a:srgbClr val="FF5050"/>
                </a:solidFill>
              </a:rPr>
              <a:t>3</a:t>
            </a:r>
            <a:r>
              <a:rPr lang="en-US" altLang="ru-RU" sz="6000">
                <a:solidFill>
                  <a:srgbClr val="FF0000"/>
                </a:solidFill>
              </a:rPr>
              <a:t>H</a:t>
            </a:r>
            <a:r>
              <a:rPr lang="en-US" altLang="ru-RU" sz="6000" baseline="-250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1207" name="Text Box 6"/>
          <p:cNvSpPr txBox="1">
            <a:spLocks noChangeArrowheads="1"/>
          </p:cNvSpPr>
          <p:nvPr/>
        </p:nvSpPr>
        <p:spPr bwMode="auto">
          <a:xfrm>
            <a:off x="8543926" y="3068638"/>
            <a:ext cx="7207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3750"/>
              </a:spcBef>
              <a:buClrTx/>
            </a:pPr>
            <a:r>
              <a:rPr lang="en-US" altLang="ru-RU" sz="6000">
                <a:solidFill>
                  <a:srgbClr val="000000"/>
                </a:solidFill>
              </a:rPr>
              <a:t>=</a:t>
            </a:r>
          </a:p>
        </p:txBody>
      </p:sp>
      <p:sp>
        <p:nvSpPr>
          <p:cNvPr id="51208" name="Text Box 7"/>
          <p:cNvSpPr txBox="1">
            <a:spLocks noChangeArrowheads="1"/>
          </p:cNvSpPr>
          <p:nvPr/>
        </p:nvSpPr>
        <p:spPr bwMode="auto">
          <a:xfrm>
            <a:off x="4943475" y="4581526"/>
            <a:ext cx="86518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3750"/>
              </a:spcBef>
              <a:buClrTx/>
            </a:pPr>
            <a:r>
              <a:rPr lang="en-US" altLang="ru-RU" sz="6000">
                <a:solidFill>
                  <a:srgbClr val="000000"/>
                </a:solidFill>
              </a:rPr>
              <a:t>=</a:t>
            </a:r>
          </a:p>
        </p:txBody>
      </p:sp>
      <p:sp>
        <p:nvSpPr>
          <p:cNvPr id="51209" name="AutoShape 8"/>
          <p:cNvSpPr>
            <a:spLocks noChangeArrowheads="1"/>
          </p:cNvSpPr>
          <p:nvPr/>
        </p:nvSpPr>
        <p:spPr bwMode="auto">
          <a:xfrm rot="5400000">
            <a:off x="6527801" y="1630363"/>
            <a:ext cx="792162" cy="2519363"/>
          </a:xfrm>
          <a:prstGeom prst="curvedRightArrow">
            <a:avLst>
              <a:gd name="adj1" fmla="val 63593"/>
              <a:gd name="adj2" fmla="val 95072"/>
              <a:gd name="adj3" fmla="val 33333"/>
            </a:avLst>
          </a:prstGeom>
          <a:solidFill>
            <a:srgbClr val="BBE0E3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1210" name="AutoShape 9"/>
          <p:cNvSpPr>
            <a:spLocks noChangeArrowheads="1"/>
          </p:cNvSpPr>
          <p:nvPr/>
        </p:nvSpPr>
        <p:spPr bwMode="auto">
          <a:xfrm rot="5400000">
            <a:off x="4494213" y="3663951"/>
            <a:ext cx="538163" cy="1223962"/>
          </a:xfrm>
          <a:prstGeom prst="curvedLeftArrow">
            <a:avLst>
              <a:gd name="adj1" fmla="val 45487"/>
              <a:gd name="adj2" fmla="val 90973"/>
              <a:gd name="adj3" fmla="val 33333"/>
            </a:avLst>
          </a:prstGeom>
          <a:solidFill>
            <a:srgbClr val="BBE0E3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1211" name="Text Box 10"/>
          <p:cNvSpPr txBox="1">
            <a:spLocks noChangeArrowheads="1"/>
          </p:cNvSpPr>
          <p:nvPr/>
        </p:nvSpPr>
        <p:spPr bwMode="auto">
          <a:xfrm>
            <a:off x="5880101" y="5805488"/>
            <a:ext cx="1223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125"/>
              </a:spcBef>
              <a:buClrTx/>
            </a:pPr>
            <a:r>
              <a:rPr lang="ru-RU" altLang="ru-RU" b="1">
                <a:solidFill>
                  <a:srgbClr val="000000"/>
                </a:solidFill>
              </a:rPr>
              <a:t>Кислота</a:t>
            </a:r>
            <a:r>
              <a:rPr lang="ru-RU" altLang="ru-RU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1212" name="Text Box 11"/>
          <p:cNvSpPr txBox="1">
            <a:spLocks noChangeArrowheads="1"/>
          </p:cNvSpPr>
          <p:nvPr/>
        </p:nvSpPr>
        <p:spPr bwMode="auto">
          <a:xfrm>
            <a:off x="2566989" y="4149725"/>
            <a:ext cx="158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125"/>
              </a:spcBef>
              <a:buClrTx/>
            </a:pPr>
            <a:r>
              <a:rPr lang="ru-RU" altLang="ru-RU" b="1">
                <a:solidFill>
                  <a:srgbClr val="000000"/>
                </a:solidFill>
              </a:rPr>
              <a:t>Основание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55914" y="1412875"/>
            <a:ext cx="6840537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 err="1">
                <a:solidFill>
                  <a:schemeClr val="tx2">
                    <a:satMod val="130000"/>
                  </a:schemeClr>
                </a:solidFill>
              </a:rPr>
              <a:t>Гидроксид</a:t>
            </a:r>
            <a:r>
              <a:rPr lang="en-US" sz="28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ru-RU" sz="2800" dirty="0">
                <a:solidFill>
                  <a:schemeClr val="tx2">
                    <a:satMod val="130000"/>
                  </a:schemeClr>
                </a:solidFill>
              </a:rPr>
              <a:t>алюминия можно записать как основание и как кислоту</a:t>
            </a:r>
            <a:endParaRPr lang="ru-RU" sz="28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Содержимое 2"/>
          <p:cNvSpPr>
            <a:spLocks noGrp="1"/>
          </p:cNvSpPr>
          <p:nvPr>
            <p:ph idx="1"/>
          </p:nvPr>
        </p:nvSpPr>
        <p:spPr>
          <a:xfrm>
            <a:off x="119336" y="318136"/>
            <a:ext cx="12072664" cy="4479016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ru-RU" altLang="ru-RU" b="1" dirty="0"/>
              <a:t>	</a:t>
            </a:r>
            <a:r>
              <a:rPr lang="ru-RU" altLang="ru-RU" b="1" i="1" u="sng" dirty="0">
                <a:solidFill>
                  <a:srgbClr val="00B050"/>
                </a:solidFill>
              </a:rPr>
              <a:t>1 моль </a:t>
            </a:r>
            <a:r>
              <a:rPr lang="ru-RU" altLang="ru-RU" b="1" dirty="0"/>
              <a:t>–</a:t>
            </a:r>
            <a:r>
              <a:rPr lang="ru-RU" altLang="ru-RU" dirty="0"/>
              <a:t> количество вещества </a:t>
            </a:r>
            <a:r>
              <a:rPr lang="ru-RU" altLang="ru-RU" b="1" i="1" dirty="0" smtClean="0">
                <a:solidFill>
                  <a:srgbClr val="0070C0"/>
                </a:solidFill>
              </a:rPr>
              <a:t>(ν</a:t>
            </a:r>
            <a:r>
              <a:rPr lang="en-US" altLang="ru-RU" b="1" i="1" dirty="0" smtClean="0">
                <a:solidFill>
                  <a:srgbClr val="0070C0"/>
                </a:solidFill>
              </a:rPr>
              <a:t> </a:t>
            </a:r>
            <a:r>
              <a:rPr lang="ru-RU" altLang="ru-RU" b="1" i="1" dirty="0" smtClean="0">
                <a:solidFill>
                  <a:srgbClr val="0070C0"/>
                </a:solidFill>
              </a:rPr>
              <a:t>или </a:t>
            </a:r>
            <a:r>
              <a:rPr lang="en-US" altLang="ru-RU" b="1" i="1" dirty="0" smtClean="0">
                <a:solidFill>
                  <a:srgbClr val="0070C0"/>
                </a:solidFill>
              </a:rPr>
              <a:t>n</a:t>
            </a:r>
            <a:r>
              <a:rPr lang="ru-RU" altLang="ru-RU" b="1" i="1" dirty="0" smtClean="0">
                <a:solidFill>
                  <a:srgbClr val="0070C0"/>
                </a:solidFill>
              </a:rPr>
              <a:t>)</a:t>
            </a:r>
            <a:r>
              <a:rPr lang="ru-RU" altLang="ru-RU" dirty="0" smtClean="0"/>
              <a:t>, </a:t>
            </a:r>
            <a:r>
              <a:rPr lang="ru-RU" altLang="ru-RU" dirty="0"/>
              <a:t>содержащее столько же структурных единиц (молекул, атомов, ионов, электронов…), сколько  содержится атомов в 12 граммах изотопа С-12. В 12 г углерода содержится 6,022</a:t>
            </a:r>
            <a:r>
              <a:rPr lang="ru-RU" altLang="ru-RU" baseline="30000" dirty="0"/>
              <a:t>.</a:t>
            </a:r>
            <a:r>
              <a:rPr lang="ru-RU" altLang="ru-RU" dirty="0"/>
              <a:t> 10</a:t>
            </a:r>
            <a:r>
              <a:rPr lang="ru-RU" altLang="ru-RU" baseline="30000" dirty="0"/>
              <a:t>23</a:t>
            </a:r>
            <a:r>
              <a:rPr lang="ru-RU" altLang="ru-RU" dirty="0"/>
              <a:t> атомов. </a:t>
            </a:r>
            <a:endParaRPr lang="ru-RU" altLang="ru-RU" b="1" dirty="0"/>
          </a:p>
          <a:p>
            <a:pPr>
              <a:buFontTx/>
              <a:buNone/>
            </a:pPr>
            <a:r>
              <a:rPr lang="ru-RU" altLang="ru-RU" b="1" dirty="0"/>
              <a:t>		</a:t>
            </a:r>
            <a:endParaRPr lang="en-US" altLang="ru-RU" b="1" dirty="0" smtClean="0"/>
          </a:p>
          <a:p>
            <a:pPr algn="ctr">
              <a:buFontTx/>
              <a:buNone/>
            </a:pPr>
            <a:r>
              <a:rPr lang="en-US" altLang="ru-RU" b="1" dirty="0" smtClean="0"/>
              <a:t>N</a:t>
            </a:r>
            <a:r>
              <a:rPr lang="ru-RU" altLang="ru-RU" b="1" baseline="-25000" dirty="0"/>
              <a:t>А</a:t>
            </a:r>
            <a:r>
              <a:rPr lang="ru-RU" altLang="ru-RU" baseline="-25000" dirty="0"/>
              <a:t> </a:t>
            </a:r>
            <a:r>
              <a:rPr lang="ru-RU" altLang="ru-RU" dirty="0"/>
              <a:t>= 6,022</a:t>
            </a:r>
            <a:r>
              <a:rPr lang="ru-RU" altLang="ru-RU" baseline="30000" dirty="0"/>
              <a:t> .</a:t>
            </a:r>
            <a:r>
              <a:rPr lang="ru-RU" altLang="ru-RU" dirty="0"/>
              <a:t> 10</a:t>
            </a:r>
            <a:r>
              <a:rPr lang="ru-RU" altLang="ru-RU" baseline="30000" dirty="0"/>
              <a:t>23</a:t>
            </a:r>
            <a:r>
              <a:rPr lang="ru-RU" altLang="ru-RU" dirty="0"/>
              <a:t> моль</a:t>
            </a:r>
            <a:r>
              <a:rPr lang="ru-RU" altLang="ru-RU" baseline="30000" dirty="0"/>
              <a:t>-1</a:t>
            </a:r>
            <a:r>
              <a:rPr lang="ru-RU" altLang="ru-RU" dirty="0"/>
              <a:t> – </a:t>
            </a:r>
            <a:r>
              <a:rPr lang="ru-RU" altLang="ru-RU" b="1" i="1" dirty="0">
                <a:solidFill>
                  <a:srgbClr val="FF0000"/>
                </a:solidFill>
              </a:rPr>
              <a:t>число </a:t>
            </a:r>
            <a:r>
              <a:rPr lang="ru-RU" altLang="ru-RU" b="1" i="1" dirty="0" smtClean="0">
                <a:solidFill>
                  <a:srgbClr val="FF0000"/>
                </a:solidFill>
              </a:rPr>
              <a:t>Авогадро </a:t>
            </a:r>
            <a:endParaRPr lang="ru-RU" altLang="ru-RU" b="1" i="1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ru-RU" altLang="ru-RU" sz="2400" dirty="0" smtClean="0"/>
              <a:t>	</a:t>
            </a:r>
            <a:r>
              <a:rPr lang="ru-RU" altLang="ru-RU" dirty="0" smtClean="0"/>
              <a:t>Масса </a:t>
            </a:r>
            <a:r>
              <a:rPr lang="ru-RU" altLang="ru-RU" dirty="0"/>
              <a:t>одного моля вещества - </a:t>
            </a:r>
            <a:r>
              <a:rPr lang="ru-RU" altLang="ru-RU" b="1" i="1" u="sng" dirty="0"/>
              <a:t>молярная  масса</a:t>
            </a:r>
            <a:r>
              <a:rPr lang="ru-RU" altLang="ru-RU" i="1" dirty="0"/>
              <a:t> </a:t>
            </a:r>
            <a:r>
              <a:rPr lang="ru-RU" altLang="ru-RU" b="1" i="1" dirty="0"/>
              <a:t>(М)</a:t>
            </a:r>
            <a:r>
              <a:rPr lang="ru-RU" altLang="ru-RU" dirty="0"/>
              <a:t> </a:t>
            </a:r>
            <a:r>
              <a:rPr lang="en-US" altLang="ru-RU" dirty="0"/>
              <a:t>[</a:t>
            </a:r>
            <a:r>
              <a:rPr lang="ru-RU" altLang="ru-RU" dirty="0"/>
              <a:t>г/моль, кг/моль</a:t>
            </a:r>
            <a:r>
              <a:rPr lang="en-US" altLang="ru-RU" dirty="0"/>
              <a:t>]</a:t>
            </a:r>
            <a:r>
              <a:rPr lang="ru-RU" altLang="ru-RU" dirty="0"/>
              <a:t>.</a:t>
            </a:r>
            <a:endParaRPr lang="ru-RU" altLang="ru-RU" b="1" dirty="0"/>
          </a:p>
          <a:p>
            <a:pPr>
              <a:buFontTx/>
              <a:buNone/>
            </a:pPr>
            <a:r>
              <a:rPr lang="ru-RU" altLang="ru-RU" sz="2400" b="1" dirty="0" smtClean="0"/>
              <a:t> </a:t>
            </a:r>
            <a:endParaRPr lang="ru-RU" altLang="ru-RU" sz="2400" dirty="0" smtClean="0"/>
          </a:p>
        </p:txBody>
      </p:sp>
      <p:graphicFrame>
        <p:nvGraphicFramePr>
          <p:cNvPr id="717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216591"/>
              </p:ext>
            </p:extLst>
          </p:nvPr>
        </p:nvGraphicFramePr>
        <p:xfrm>
          <a:off x="2855640" y="4221087"/>
          <a:ext cx="2071687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58" name="Формула" r:id="rId3" imgW="495085" imgH="393529" progId="Equation.3">
                  <p:embed/>
                </p:oleObj>
              </mc:Choice>
              <mc:Fallback>
                <p:oleObj name="Формула" r:id="rId3" imgW="495085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640" y="4221087"/>
                        <a:ext cx="2071687" cy="16478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6752" name="Picture 16" descr="Amazon.com: Chemistry Mole Animal Pun Sticker - Sticker Graphic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3784960"/>
            <a:ext cx="2520080" cy="25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526274"/>
              </p:ext>
            </p:extLst>
          </p:nvPr>
        </p:nvGraphicFramePr>
        <p:xfrm>
          <a:off x="695400" y="1427778"/>
          <a:ext cx="10369152" cy="5084763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827863"/>
                <a:gridCol w="2524195"/>
                <a:gridCol w="6017094"/>
              </a:tblGrid>
              <a:tr h="832972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Элемент</a:t>
                      </a:r>
                      <a:endParaRPr lang="ru-RU" sz="2400" dirty="0"/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r>
                        <a:rPr lang="ru-RU" sz="2400" dirty="0" err="1" smtClean="0"/>
                        <a:t>Гидроксид-основание</a:t>
                      </a:r>
                      <a:endParaRPr lang="ru-RU" sz="2400" dirty="0"/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/>
                        <a:t>Гидроксид-кислота</a:t>
                      </a:r>
                      <a:endParaRPr lang="ru-RU" sz="2400" dirty="0"/>
                    </a:p>
                  </a:txBody>
                  <a:tcPr marL="91446" marR="91446" marT="45716" marB="45716"/>
                </a:tc>
              </a:tr>
              <a:tr h="462763">
                <a:tc>
                  <a:txBody>
                    <a:bodyPr/>
                    <a:lstStyle/>
                    <a:p>
                      <a:r>
                        <a:rPr lang="ru-RU" sz="2400" dirty="0" err="1" smtClean="0"/>
                        <a:t>Ве</a:t>
                      </a:r>
                      <a:endParaRPr lang="ru-RU" sz="2400" dirty="0"/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r>
                        <a:rPr lang="ru-RU" sz="2400" dirty="0" err="1" smtClean="0"/>
                        <a:t>Ве</a:t>
                      </a:r>
                      <a:r>
                        <a:rPr lang="ru-RU" sz="2400" dirty="0" smtClean="0"/>
                        <a:t>(ОН)</a:t>
                      </a:r>
                      <a:r>
                        <a:rPr lang="ru-RU" sz="1600" dirty="0" smtClean="0"/>
                        <a:t>2</a:t>
                      </a:r>
                      <a:endParaRPr lang="ru-RU" sz="1800" dirty="0"/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</a:t>
                      </a:r>
                      <a:r>
                        <a:rPr lang="ru-RU" sz="1600" dirty="0" smtClean="0"/>
                        <a:t>2</a:t>
                      </a:r>
                      <a:r>
                        <a:rPr lang="ru-RU" sz="2400" dirty="0" smtClean="0"/>
                        <a:t>ВеО</a:t>
                      </a:r>
                      <a:r>
                        <a:rPr lang="ru-RU" sz="1600" dirty="0" smtClean="0"/>
                        <a:t>2</a:t>
                      </a:r>
                      <a:endParaRPr lang="ru-RU" sz="2400" dirty="0"/>
                    </a:p>
                  </a:txBody>
                  <a:tcPr marL="91446" marR="91446" marT="45716" marB="45716"/>
                </a:tc>
              </a:tr>
              <a:tr h="46276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Zn</a:t>
                      </a:r>
                      <a:endParaRPr lang="ru-RU" sz="2400" dirty="0"/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Zn(OH)</a:t>
                      </a:r>
                      <a:r>
                        <a:rPr lang="en-US" sz="1600" dirty="0" smtClean="0"/>
                        <a:t>2</a:t>
                      </a:r>
                      <a:endParaRPr lang="ru-RU" sz="2400" dirty="0"/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</a:t>
                      </a:r>
                      <a:r>
                        <a:rPr lang="en-US" sz="1600" dirty="0" smtClean="0"/>
                        <a:t>2</a:t>
                      </a:r>
                      <a:r>
                        <a:rPr lang="en-US" sz="2400" dirty="0" smtClean="0"/>
                        <a:t>ZnO</a:t>
                      </a:r>
                      <a:r>
                        <a:rPr lang="en-US" sz="1600" dirty="0" smtClean="0"/>
                        <a:t>2</a:t>
                      </a:r>
                      <a:endParaRPr lang="ru-RU" sz="2400" dirty="0"/>
                    </a:p>
                  </a:txBody>
                  <a:tcPr marL="91446" marR="91446" marT="45716" marB="45716"/>
                </a:tc>
              </a:tr>
              <a:tr h="92633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</a:t>
                      </a:r>
                      <a:endParaRPr lang="ru-RU" sz="2400" dirty="0"/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Al(OH)</a:t>
                      </a:r>
                      <a:r>
                        <a:rPr lang="en-US" sz="1600" dirty="0" smtClean="0"/>
                        <a:t>2</a:t>
                      </a:r>
                      <a:endParaRPr lang="ru-RU" sz="2400" dirty="0"/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</a:t>
                      </a:r>
                      <a:r>
                        <a:rPr lang="en-US" sz="1600" dirty="0" smtClean="0"/>
                        <a:t>3</a:t>
                      </a:r>
                      <a:r>
                        <a:rPr lang="en-US" sz="2400" dirty="0" smtClean="0"/>
                        <a:t>AlO</a:t>
                      </a:r>
                      <a:r>
                        <a:rPr lang="en-US" sz="1600" dirty="0" smtClean="0"/>
                        <a:t>3</a:t>
                      </a:r>
                      <a:r>
                        <a:rPr lang="ru-RU" sz="1600" dirty="0" smtClean="0"/>
                        <a:t>-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aseline="0" dirty="0" err="1" smtClean="0"/>
                        <a:t>алюминивая</a:t>
                      </a:r>
                      <a:r>
                        <a:rPr lang="ru-RU" sz="1600" baseline="0" dirty="0" smtClean="0"/>
                        <a:t> кислота (</a:t>
                      </a:r>
                      <a:r>
                        <a:rPr lang="ru-RU" sz="1600" baseline="0" dirty="0" err="1" smtClean="0"/>
                        <a:t>ортоформа</a:t>
                      </a:r>
                      <a:r>
                        <a:rPr lang="ru-RU" sz="1600" baseline="0" dirty="0" smtClean="0"/>
                        <a:t>).</a:t>
                      </a:r>
                      <a:endParaRPr lang="ru-RU" sz="2000" baseline="0" dirty="0" smtClean="0"/>
                    </a:p>
                    <a:p>
                      <a:r>
                        <a:rPr lang="en-US" sz="2400" dirty="0" smtClean="0"/>
                        <a:t>HAlO</a:t>
                      </a:r>
                      <a:r>
                        <a:rPr lang="en-US" sz="1600" dirty="0" smtClean="0"/>
                        <a:t>2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ru-RU" sz="1600" baseline="0" dirty="0" smtClean="0"/>
                        <a:t>– </a:t>
                      </a:r>
                      <a:r>
                        <a:rPr lang="ru-RU" sz="1600" baseline="0" dirty="0" err="1" smtClean="0"/>
                        <a:t>метаалюминиевая</a:t>
                      </a:r>
                      <a:r>
                        <a:rPr lang="ru-RU" sz="1600" baseline="0" dirty="0" smtClean="0"/>
                        <a:t> кислота (</a:t>
                      </a:r>
                      <a:r>
                        <a:rPr lang="ru-RU" sz="1600" baseline="0" dirty="0" err="1" smtClean="0"/>
                        <a:t>метаформа</a:t>
                      </a:r>
                      <a:r>
                        <a:rPr lang="ru-RU" sz="1600" baseline="0" dirty="0" smtClean="0"/>
                        <a:t>)</a:t>
                      </a:r>
                      <a:endParaRPr lang="ru-RU" sz="1600" dirty="0"/>
                    </a:p>
                  </a:txBody>
                  <a:tcPr marL="91446" marR="91446" marT="45716" marB="45716"/>
                </a:tc>
              </a:tr>
              <a:tr h="83297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Cr</a:t>
                      </a:r>
                      <a:endParaRPr lang="ru-RU" sz="2400" dirty="0"/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Cr(OH)</a:t>
                      </a:r>
                      <a:r>
                        <a:rPr lang="en-US" sz="1600" dirty="0" smtClean="0"/>
                        <a:t>3</a:t>
                      </a:r>
                      <a:endParaRPr lang="ru-RU" sz="2400" dirty="0"/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</a:t>
                      </a:r>
                      <a:r>
                        <a:rPr lang="en-US" sz="1600" dirty="0" smtClean="0"/>
                        <a:t>3</a:t>
                      </a:r>
                      <a:r>
                        <a:rPr lang="en-US" sz="2400" dirty="0" smtClean="0"/>
                        <a:t>CrO</a:t>
                      </a:r>
                      <a:r>
                        <a:rPr lang="en-US" sz="1600" dirty="0" smtClean="0"/>
                        <a:t>3-</a:t>
                      </a:r>
                      <a:r>
                        <a:rPr lang="ru-RU" sz="1600" dirty="0" smtClean="0"/>
                        <a:t>хромовая кислота (</a:t>
                      </a:r>
                      <a:r>
                        <a:rPr lang="ru-RU" sz="1600" dirty="0" err="1" smtClean="0"/>
                        <a:t>ортоформа</a:t>
                      </a:r>
                      <a:r>
                        <a:rPr lang="ru-RU" sz="1600" dirty="0" smtClean="0"/>
                        <a:t>)</a:t>
                      </a:r>
                      <a:r>
                        <a:rPr lang="en-US" sz="1600" dirty="0" smtClean="0"/>
                        <a:t> </a:t>
                      </a:r>
                    </a:p>
                    <a:p>
                      <a:r>
                        <a:rPr lang="en-US" sz="2400" dirty="0" smtClean="0"/>
                        <a:t>HCrO</a:t>
                      </a:r>
                      <a:r>
                        <a:rPr lang="en-US" sz="1600" dirty="0" smtClean="0"/>
                        <a:t>2-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aseline="0" dirty="0" err="1" smtClean="0"/>
                        <a:t>метахромовая</a:t>
                      </a:r>
                      <a:r>
                        <a:rPr lang="ru-RU" sz="1600" baseline="0" dirty="0" smtClean="0"/>
                        <a:t> кислота (</a:t>
                      </a:r>
                      <a:r>
                        <a:rPr lang="ru-RU" sz="1600" baseline="0" dirty="0" err="1" smtClean="0"/>
                        <a:t>метаформа</a:t>
                      </a:r>
                      <a:r>
                        <a:rPr lang="ru-RU" sz="1600" baseline="0" dirty="0" smtClean="0"/>
                        <a:t>)</a:t>
                      </a:r>
                      <a:endParaRPr lang="ru-RU" sz="2400" dirty="0"/>
                    </a:p>
                  </a:txBody>
                  <a:tcPr marL="91446" marR="91446" marT="45716" marB="45716"/>
                </a:tc>
              </a:tr>
              <a:tr h="156696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Pb</a:t>
                      </a:r>
                      <a:endParaRPr lang="ru-RU" sz="2400" dirty="0"/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Pb</a:t>
                      </a:r>
                      <a:r>
                        <a:rPr lang="en-US" sz="2400" dirty="0" smtClean="0"/>
                        <a:t>(OH)</a:t>
                      </a:r>
                      <a:r>
                        <a:rPr lang="en-US" sz="1600" dirty="0" smtClean="0"/>
                        <a:t>4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PbO</a:t>
                      </a:r>
                      <a:r>
                        <a:rPr lang="en-US" sz="2400" dirty="0" smtClean="0"/>
                        <a:t>(OH)</a:t>
                      </a:r>
                      <a:r>
                        <a:rPr lang="en-US" sz="1600" dirty="0" smtClean="0"/>
                        <a:t>2</a:t>
                      </a:r>
                    </a:p>
                    <a:p>
                      <a:r>
                        <a:rPr lang="en-US" sz="2400" dirty="0" smtClean="0"/>
                        <a:t>(</a:t>
                      </a:r>
                      <a:r>
                        <a:rPr lang="en-US" sz="2400" dirty="0" err="1" smtClean="0"/>
                        <a:t>PbO</a:t>
                      </a:r>
                      <a:r>
                        <a:rPr lang="en-US" sz="2400" baseline="0" dirty="0" smtClean="0"/>
                        <a:t> nH</a:t>
                      </a:r>
                      <a:r>
                        <a:rPr lang="en-US" sz="1600" baseline="0" dirty="0" smtClean="0"/>
                        <a:t>2</a:t>
                      </a:r>
                      <a:r>
                        <a:rPr lang="en-US" sz="2400" baseline="0" dirty="0" smtClean="0"/>
                        <a:t>O)</a:t>
                      </a:r>
                      <a:endParaRPr lang="ru-RU" sz="2400" dirty="0"/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</a:t>
                      </a:r>
                      <a:r>
                        <a:rPr lang="en-US" sz="1600" dirty="0" smtClean="0"/>
                        <a:t>4</a:t>
                      </a:r>
                      <a:r>
                        <a:rPr lang="en-US" sz="2400" dirty="0" smtClean="0"/>
                        <a:t>PbO</a:t>
                      </a:r>
                      <a:r>
                        <a:rPr lang="en-US" sz="1600" dirty="0" smtClean="0"/>
                        <a:t>4 – </a:t>
                      </a:r>
                      <a:r>
                        <a:rPr lang="ru-RU" sz="1600" dirty="0" smtClean="0"/>
                        <a:t>(</a:t>
                      </a:r>
                      <a:r>
                        <a:rPr lang="ru-RU" sz="1600" dirty="0" err="1" smtClean="0"/>
                        <a:t>ортоформа</a:t>
                      </a:r>
                      <a:r>
                        <a:rPr lang="ru-RU" sz="1600" dirty="0" smtClean="0"/>
                        <a:t>)</a:t>
                      </a:r>
                      <a:endParaRPr lang="en-US" sz="1600" dirty="0" smtClean="0"/>
                    </a:p>
                    <a:p>
                      <a:r>
                        <a:rPr lang="en-US" sz="2400" dirty="0" smtClean="0"/>
                        <a:t>H</a:t>
                      </a:r>
                      <a:r>
                        <a:rPr lang="en-US" sz="1600" dirty="0" smtClean="0"/>
                        <a:t>2</a:t>
                      </a:r>
                      <a:r>
                        <a:rPr lang="en-US" sz="2400" dirty="0" smtClean="0"/>
                        <a:t>PbO</a:t>
                      </a:r>
                      <a:r>
                        <a:rPr lang="en-US" sz="1600" dirty="0" smtClean="0"/>
                        <a:t>3-</a:t>
                      </a:r>
                      <a:r>
                        <a:rPr lang="ru-RU" sz="1600" dirty="0" smtClean="0"/>
                        <a:t> (</a:t>
                      </a:r>
                      <a:r>
                        <a:rPr lang="ru-RU" sz="1600" dirty="0" err="1" smtClean="0"/>
                        <a:t>метаформа</a:t>
                      </a:r>
                      <a:r>
                        <a:rPr lang="ru-RU" sz="1600" dirty="0" smtClean="0"/>
                        <a:t>)</a:t>
                      </a:r>
                      <a:endParaRPr lang="ru-RU" sz="2400" dirty="0"/>
                    </a:p>
                  </a:txBody>
                  <a:tcPr marL="91446" marR="91446" marT="45716" marB="45716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78D95-5EB4-47F1-9D2F-296C819688B2}" type="slidenum">
              <a:rPr lang="ru-RU" altLang="ru-RU" smtClean="0"/>
              <a:pPr/>
              <a:t>50</a:t>
            </a:fld>
            <a:endParaRPr lang="ru-RU" altLang="ru-RU"/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>
          <a:xfrm>
            <a:off x="838200" y="348572"/>
            <a:ext cx="10515600" cy="8702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  <a:defRPr/>
            </a:pPr>
            <a:r>
              <a:rPr lang="ru-RU" b="1" dirty="0" smtClean="0">
                <a:solidFill>
                  <a:schemeClr val="tx2">
                    <a:satMod val="130000"/>
                  </a:schemeClr>
                </a:solidFill>
              </a:rPr>
              <a:t>Амфотерные гидроксиды</a:t>
            </a:r>
            <a:endParaRPr lang="ru-RU" b="1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9336" y="-69056"/>
            <a:ext cx="11953328" cy="13255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satMod val="130000"/>
                  </a:schemeClr>
                </a:solidFill>
                <a:latin typeface="Arial" charset="0"/>
                <a:ea typeface="Microsoft YaHei" charset="-122"/>
                <a:cs typeface="+mn-cs"/>
              </a:rPr>
              <a:t>Химические свойства </a:t>
            </a:r>
            <a:r>
              <a:rPr lang="ru-RU" sz="3600" b="1" dirty="0" err="1">
                <a:solidFill>
                  <a:schemeClr val="tx2">
                    <a:satMod val="130000"/>
                  </a:schemeClr>
                </a:solidFill>
                <a:latin typeface="Arial" charset="0"/>
                <a:ea typeface="Microsoft YaHei" charset="-122"/>
                <a:cs typeface="+mn-cs"/>
              </a:rPr>
              <a:t>амфотерных</a:t>
            </a:r>
            <a:r>
              <a:rPr lang="ru-RU" sz="3600" b="1" dirty="0">
                <a:solidFill>
                  <a:schemeClr val="tx2">
                    <a:satMod val="130000"/>
                  </a:schemeClr>
                </a:solidFill>
                <a:latin typeface="Arial" charset="0"/>
                <a:ea typeface="Microsoft YaHei" charset="-122"/>
                <a:cs typeface="+mn-cs"/>
              </a:rPr>
              <a:t> </a:t>
            </a:r>
            <a:r>
              <a:rPr lang="ru-RU" sz="3600" b="1" dirty="0" err="1">
                <a:solidFill>
                  <a:schemeClr val="tx2">
                    <a:satMod val="130000"/>
                  </a:schemeClr>
                </a:solidFill>
                <a:latin typeface="Arial" charset="0"/>
                <a:ea typeface="Microsoft YaHei" charset="-122"/>
                <a:cs typeface="+mn-cs"/>
              </a:rPr>
              <a:t>гидроксидов</a:t>
            </a:r>
            <a:endParaRPr lang="ru-RU" sz="3600" b="1" dirty="0">
              <a:solidFill>
                <a:schemeClr val="tx2">
                  <a:satMod val="130000"/>
                </a:schemeClr>
              </a:solidFill>
              <a:latin typeface="Arial" charset="0"/>
              <a:ea typeface="Microsoft YaHei" charset="-122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05A0-7918-4D59-B1BF-B52D1B0C1483}" type="slidenum">
              <a:rPr lang="ru-RU" altLang="ru-RU" smtClean="0"/>
              <a:pPr/>
              <a:t>51</a:t>
            </a:fld>
            <a:endParaRPr lang="ru-RU" altLang="ru-RU"/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2057400" y="1211263"/>
            <a:ext cx="8077200" cy="236220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>
              <a:defRPr/>
            </a:pPr>
            <a:endParaRPr lang="ru-RU" dirty="0">
              <a:solidFill>
                <a:schemeClr val="tx2"/>
              </a:solidFill>
              <a:latin typeface="Arial" charset="0"/>
              <a:ea typeface="Microsoft YaHei" charset="-122"/>
            </a:endParaRPr>
          </a:p>
          <a:p>
            <a:pPr marL="342900" indent="-342900">
              <a:defRPr/>
            </a:pPr>
            <a:r>
              <a:rPr lang="ru-RU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                                          </a:t>
            </a: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Основные свойства</a:t>
            </a:r>
          </a:p>
          <a:p>
            <a:pPr marL="342900" indent="-342900">
              <a:defRPr/>
            </a:pPr>
            <a:endParaRPr lang="ru-RU" sz="2400" b="1" i="1" dirty="0">
              <a:solidFill>
                <a:schemeClr val="tx1"/>
              </a:solidFill>
              <a:latin typeface="Arial" charset="0"/>
              <a:ea typeface="Microsoft YaHei" charset="-122"/>
            </a:endParaRPr>
          </a:p>
          <a:p>
            <a:pPr marL="342900" indent="-342900">
              <a:defRPr/>
            </a:pP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С кислотами:   </a:t>
            </a:r>
            <a:r>
              <a:rPr lang="en-US" sz="2800" b="1" u="sng" dirty="0">
                <a:solidFill>
                  <a:schemeClr val="tx2">
                    <a:satMod val="130000"/>
                  </a:schemeClr>
                </a:solidFill>
              </a:rPr>
              <a:t>Al</a:t>
            </a:r>
            <a:r>
              <a:rPr lang="en-US" sz="2800" b="1" dirty="0">
                <a:solidFill>
                  <a:schemeClr val="tx2">
                    <a:satMod val="130000"/>
                  </a:schemeClr>
                </a:solidFill>
              </a:rPr>
              <a:t>(</a:t>
            </a:r>
            <a:r>
              <a:rPr lang="en-US" sz="2800" b="1" dirty="0">
                <a:solidFill>
                  <a:srgbClr val="FF5050"/>
                </a:solidFill>
              </a:rPr>
              <a:t>OH</a:t>
            </a:r>
            <a:r>
              <a:rPr lang="en-US" sz="2800" b="1" dirty="0">
                <a:solidFill>
                  <a:schemeClr val="tx2">
                    <a:satMod val="130000"/>
                  </a:schemeClr>
                </a:solidFill>
              </a:rPr>
              <a:t>)</a:t>
            </a:r>
            <a:r>
              <a:rPr lang="en-US" sz="2800" b="1" baseline="-25000" dirty="0">
                <a:solidFill>
                  <a:schemeClr val="tx2">
                    <a:satMod val="130000"/>
                  </a:schemeClr>
                </a:solidFill>
              </a:rPr>
              <a:t>3</a:t>
            </a:r>
            <a:r>
              <a:rPr lang="en-US" sz="2800" b="1" dirty="0">
                <a:solidFill>
                  <a:schemeClr val="tx2">
                    <a:satMod val="130000"/>
                  </a:schemeClr>
                </a:solidFill>
              </a:rPr>
              <a:t> + 3HCl = </a:t>
            </a:r>
            <a:r>
              <a:rPr lang="en-US" sz="2800" b="1" u="sng" dirty="0">
                <a:solidFill>
                  <a:schemeClr val="tx2">
                    <a:satMod val="130000"/>
                  </a:schemeClr>
                </a:solidFill>
              </a:rPr>
              <a:t>Al</a:t>
            </a:r>
            <a:r>
              <a:rPr lang="en-US" sz="2800" b="1" dirty="0">
                <a:solidFill>
                  <a:schemeClr val="tx2">
                    <a:satMod val="130000"/>
                  </a:schemeClr>
                </a:solidFill>
              </a:rPr>
              <a:t>Cl</a:t>
            </a:r>
            <a:r>
              <a:rPr lang="en-US" sz="2800" b="1" baseline="-25000" dirty="0">
                <a:solidFill>
                  <a:schemeClr val="tx2">
                    <a:satMod val="130000"/>
                  </a:schemeClr>
                </a:solidFill>
              </a:rPr>
              <a:t>3</a:t>
            </a:r>
            <a:r>
              <a:rPr lang="en-US" sz="2800" b="1" dirty="0">
                <a:solidFill>
                  <a:schemeClr val="tx2">
                    <a:satMod val="130000"/>
                  </a:schemeClr>
                </a:solidFill>
              </a:rPr>
              <a:t> +3H</a:t>
            </a:r>
            <a:r>
              <a:rPr lang="en-US" sz="2800" b="1" baseline="-25000" dirty="0">
                <a:solidFill>
                  <a:schemeClr val="tx2">
                    <a:satMod val="130000"/>
                  </a:schemeClr>
                </a:solidFill>
              </a:rPr>
              <a:t>2</a:t>
            </a:r>
            <a:r>
              <a:rPr lang="en-US" sz="2800" b="1" dirty="0">
                <a:solidFill>
                  <a:schemeClr val="tx2">
                    <a:satMod val="130000"/>
                  </a:schemeClr>
                </a:solidFill>
              </a:rPr>
              <a:t>O</a:t>
            </a:r>
          </a:p>
          <a:p>
            <a:pPr marL="342900" indent="-342900">
              <a:defRPr/>
            </a:pPr>
            <a:endParaRPr lang="ru-RU" sz="2000" dirty="0">
              <a:solidFill>
                <a:srgbClr val="003366"/>
              </a:solidFill>
              <a:latin typeface="Arial" charset="0"/>
              <a:ea typeface="Microsoft YaHei" charset="-122"/>
            </a:endParaRP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2057400" y="4191000"/>
            <a:ext cx="8153400" cy="2438400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>
              <a:defRPr/>
            </a:pPr>
            <a:r>
              <a:rPr lang="ru-RU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                                       </a:t>
            </a: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Кислотные свойства</a:t>
            </a:r>
          </a:p>
          <a:p>
            <a:pPr marL="342900" indent="-342900">
              <a:defRPr/>
            </a:pPr>
            <a:endParaRPr lang="ru-RU" sz="2400" b="1" i="1" dirty="0">
              <a:solidFill>
                <a:schemeClr val="tx1"/>
              </a:solidFill>
              <a:latin typeface="Arial" charset="0"/>
              <a:ea typeface="Microsoft YaHei" charset="-122"/>
            </a:endParaRPr>
          </a:p>
          <a:p>
            <a:pPr marL="342900" indent="-342900">
              <a:defRPr/>
            </a:pP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С основаниями:  </a:t>
            </a:r>
          </a:p>
          <a:p>
            <a:pPr marL="342900" indent="-342900">
              <a:defRPr/>
            </a:pPr>
            <a:r>
              <a:rPr lang="ru-RU" sz="2400" b="1" i="1" dirty="0">
                <a:solidFill>
                  <a:schemeClr val="tx1"/>
                </a:solidFill>
                <a:latin typeface="Arial" charset="0"/>
                <a:ea typeface="Microsoft YaHei" charset="-122"/>
              </a:rPr>
              <a:t> </a:t>
            </a:r>
            <a:r>
              <a:rPr lang="en-US" sz="2800" b="1" dirty="0">
                <a:solidFill>
                  <a:schemeClr val="tx2">
                    <a:satMod val="130000"/>
                  </a:schemeClr>
                </a:solidFill>
              </a:rPr>
              <a:t>H</a:t>
            </a:r>
            <a:r>
              <a:rPr lang="en-US" sz="2800" b="1" baseline="-25000" dirty="0">
                <a:solidFill>
                  <a:schemeClr val="tx2">
                    <a:satMod val="130000"/>
                  </a:schemeClr>
                </a:solidFill>
              </a:rPr>
              <a:t>3</a:t>
            </a:r>
            <a:r>
              <a:rPr lang="en-US" sz="2800" b="1" dirty="0">
                <a:solidFill>
                  <a:srgbClr val="FF5050"/>
                </a:solidFill>
              </a:rPr>
              <a:t>AlO</a:t>
            </a:r>
            <a:r>
              <a:rPr lang="en-US" sz="2800" b="1" baseline="-25000" dirty="0">
                <a:solidFill>
                  <a:srgbClr val="FF5050"/>
                </a:solidFill>
              </a:rPr>
              <a:t>3</a:t>
            </a:r>
            <a:r>
              <a:rPr lang="en-US" sz="2800" b="1" dirty="0">
                <a:solidFill>
                  <a:schemeClr val="tx2">
                    <a:satMod val="130000"/>
                  </a:schemeClr>
                </a:solidFill>
              </a:rPr>
              <a:t> + 3NaOH = Na</a:t>
            </a:r>
            <a:r>
              <a:rPr lang="en-US" sz="2800" b="1" baseline="-25000" dirty="0">
                <a:solidFill>
                  <a:schemeClr val="tx2">
                    <a:satMod val="130000"/>
                  </a:schemeClr>
                </a:solidFill>
              </a:rPr>
              <a:t>3</a:t>
            </a:r>
            <a:r>
              <a:rPr lang="en-US" sz="2800" b="1" dirty="0">
                <a:solidFill>
                  <a:srgbClr val="FF5050"/>
                </a:solidFill>
              </a:rPr>
              <a:t>AlO</a:t>
            </a:r>
            <a:r>
              <a:rPr lang="en-US" sz="2800" b="1" baseline="-25000" dirty="0">
                <a:solidFill>
                  <a:srgbClr val="FF5050"/>
                </a:solidFill>
              </a:rPr>
              <a:t>3</a:t>
            </a:r>
            <a:r>
              <a:rPr lang="en-US" sz="2800" b="1" dirty="0">
                <a:solidFill>
                  <a:schemeClr val="tx2">
                    <a:satMod val="130000"/>
                  </a:schemeClr>
                </a:solidFill>
              </a:rPr>
              <a:t>+3H</a:t>
            </a:r>
            <a:r>
              <a:rPr lang="en-US" sz="2800" b="1" baseline="-25000" dirty="0">
                <a:solidFill>
                  <a:schemeClr val="tx2">
                    <a:satMod val="130000"/>
                  </a:schemeClr>
                </a:solidFill>
              </a:rPr>
              <a:t>2</a:t>
            </a:r>
            <a:r>
              <a:rPr lang="en-US" sz="2800" b="1" dirty="0">
                <a:solidFill>
                  <a:schemeClr val="tx2">
                    <a:satMod val="130000"/>
                  </a:schemeClr>
                </a:solidFill>
              </a:rPr>
              <a:t>O</a:t>
            </a:r>
          </a:p>
          <a:p>
            <a:pPr marL="342900" indent="-342900">
              <a:defRPr/>
            </a:pPr>
            <a:endParaRPr lang="ru-RU" sz="2400" b="1" i="1" dirty="0">
              <a:solidFill>
                <a:schemeClr val="tx1"/>
              </a:solidFill>
              <a:latin typeface="Arial" charset="0"/>
              <a:ea typeface="Microsoft YaHei" charset="-122"/>
            </a:endParaRPr>
          </a:p>
        </p:txBody>
      </p:sp>
      <p:sp>
        <p:nvSpPr>
          <p:cNvPr id="53253" name="Text Box 2"/>
          <p:cNvSpPr txBox="1">
            <a:spLocks noChangeArrowheads="1"/>
          </p:cNvSpPr>
          <p:nvPr/>
        </p:nvSpPr>
        <p:spPr bwMode="auto">
          <a:xfrm>
            <a:off x="6672064" y="3067051"/>
            <a:ext cx="2303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125"/>
              </a:spcBef>
              <a:buClrTx/>
            </a:pPr>
            <a:r>
              <a:rPr lang="ru-RU" altLang="ru-RU" b="1" dirty="0">
                <a:solidFill>
                  <a:srgbClr val="000000"/>
                </a:solidFill>
              </a:rPr>
              <a:t>Хлорид алюминия</a:t>
            </a:r>
          </a:p>
        </p:txBody>
      </p:sp>
      <p:sp>
        <p:nvSpPr>
          <p:cNvPr id="53254" name="Text Box 3"/>
          <p:cNvSpPr txBox="1">
            <a:spLocks noChangeArrowheads="1"/>
          </p:cNvSpPr>
          <p:nvPr/>
        </p:nvSpPr>
        <p:spPr bwMode="auto">
          <a:xfrm>
            <a:off x="5159375" y="6092825"/>
            <a:ext cx="2376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125"/>
              </a:spcBef>
              <a:buClrTx/>
            </a:pPr>
            <a:r>
              <a:rPr lang="ru-RU" altLang="ru-RU" b="1">
                <a:solidFill>
                  <a:srgbClr val="000000"/>
                </a:solidFill>
              </a:rPr>
              <a:t>Алюминат натрия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7483-FC13-4177-B2D7-70EB0704097E}" type="slidenum">
              <a:rPr lang="ru-RU" altLang="ru-RU" smtClean="0"/>
              <a:pPr/>
              <a:t>52</a:t>
            </a:fld>
            <a:endParaRPr lang="ru-RU" alt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7368" y="404664"/>
            <a:ext cx="11449272" cy="2447925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4000" b="1" dirty="0">
                <a:solidFill>
                  <a:srgbClr val="990033"/>
                </a:solidFill>
              </a:rPr>
              <a:t>   Соли </a:t>
            </a:r>
            <a:r>
              <a:rPr lang="ru-RU" altLang="ru-RU" sz="4000" dirty="0">
                <a:latin typeface="Times New Roman" panose="02020603050405020304" pitchFamily="18" charset="0"/>
              </a:rPr>
              <a:t>– это сложные вещества, состоящие из ионов металлов и кислотных остатков. </a:t>
            </a:r>
          </a:p>
          <a:p>
            <a:pPr algn="ctr">
              <a:buFontTx/>
              <a:buNone/>
            </a:pPr>
            <a:r>
              <a:rPr lang="en-US" altLang="ru-RU" sz="4000" b="1" dirty="0">
                <a:latin typeface="Times New Roman" panose="02020603050405020304" pitchFamily="18" charset="0"/>
              </a:rPr>
              <a:t>      </a:t>
            </a:r>
            <a:r>
              <a:rPr lang="en-US" altLang="ru-RU" sz="4000" b="1" dirty="0" smtClean="0">
                <a:latin typeface="Times New Roman" panose="02020603050405020304" pitchFamily="18" charset="0"/>
              </a:rPr>
              <a:t>Ba</a:t>
            </a:r>
            <a:r>
              <a:rPr lang="en-US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SO</a:t>
            </a:r>
            <a:r>
              <a:rPr lang="en-US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4  </a:t>
            </a:r>
            <a:r>
              <a:rPr lang="en-US" altLang="ru-RU" sz="2800" b="1" dirty="0" smtClean="0">
                <a:latin typeface="Times New Roman" panose="02020603050405020304" pitchFamily="18" charset="0"/>
              </a:rPr>
              <a:t>      </a:t>
            </a:r>
            <a:r>
              <a:rPr lang="en-US" altLang="ru-RU" sz="4000" b="1" dirty="0" smtClean="0">
                <a:latin typeface="Times New Roman" panose="02020603050405020304" pitchFamily="18" charset="0"/>
              </a:rPr>
              <a:t>K</a:t>
            </a:r>
            <a:r>
              <a:rPr lang="en-US" altLang="ru-RU" sz="2800" b="1" dirty="0" smtClean="0">
                <a:latin typeface="Times New Roman" panose="02020603050405020304" pitchFamily="18" charset="0"/>
              </a:rPr>
              <a:t>3</a:t>
            </a:r>
            <a:r>
              <a:rPr lang="en-US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N </a:t>
            </a:r>
            <a:r>
              <a:rPr lang="en-US" altLang="ru-RU" sz="4000" b="1" dirty="0" smtClean="0">
                <a:latin typeface="Times New Roman" panose="02020603050405020304" pitchFamily="18" charset="0"/>
              </a:rPr>
              <a:t>      </a:t>
            </a:r>
            <a:r>
              <a:rPr lang="en-US" altLang="ru-RU" sz="4000" b="1" dirty="0">
                <a:latin typeface="Times New Roman" panose="02020603050405020304" pitchFamily="18" charset="0"/>
              </a:rPr>
              <a:t>Na</a:t>
            </a:r>
            <a:r>
              <a:rPr lang="en-US" altLang="ru-RU" sz="2800" b="1" dirty="0">
                <a:latin typeface="Times New Roman" panose="02020603050405020304" pitchFamily="18" charset="0"/>
              </a:rPr>
              <a:t>3</a:t>
            </a:r>
            <a:r>
              <a:rPr lang="en-US" altLang="ru-RU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PO</a:t>
            </a:r>
            <a:r>
              <a:rPr lang="en-US" alt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endParaRPr lang="ru-RU" altLang="ru-RU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00" name="Прямоугольник 4"/>
          <p:cNvSpPr>
            <a:spLocks noChangeArrowheads="1"/>
          </p:cNvSpPr>
          <p:nvPr/>
        </p:nvSpPr>
        <p:spPr bwMode="auto">
          <a:xfrm>
            <a:off x="191344" y="3212976"/>
            <a:ext cx="1116245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Соли образуются при замещении атомов </a:t>
            </a:r>
          </a:p>
          <a:p>
            <a:pPr algn="ctr"/>
            <a:r>
              <a:rPr lang="ru-RU" altLang="ru-RU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водорода в кислоте на ионы металлов.</a:t>
            </a:r>
            <a:endParaRPr lang="en-US" altLang="ru-RU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endParaRPr lang="ru-RU" altLang="ru-RU" sz="24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altLang="ru-RU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Например</a:t>
            </a:r>
            <a:r>
              <a:rPr lang="ru-RU" altLang="ru-RU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</a:p>
          <a:p>
            <a:pPr algn="ctr"/>
            <a:r>
              <a:rPr lang="ru-RU" altLang="ru-RU" b="1" dirty="0">
                <a:solidFill>
                  <a:schemeClr val="tx1"/>
                </a:solidFill>
                <a:latin typeface="Calibri" panose="020F0502020204030204" pitchFamily="34" charset="0"/>
              </a:rPr>
              <a:t>  </a:t>
            </a:r>
            <a:r>
              <a:rPr lang="en-US" altLang="ru-RU" sz="3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HCl</a:t>
            </a:r>
            <a:r>
              <a:rPr lang="en-US" altLang="ru-RU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   </a:t>
            </a:r>
            <a:r>
              <a:rPr lang="ru-RU" altLang="ru-RU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   </a:t>
            </a:r>
            <a:r>
              <a:rPr lang="en-US" altLang="ru-RU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  </a:t>
            </a:r>
            <a:r>
              <a:rPr lang="en-US" altLang="ru-RU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Na</a:t>
            </a:r>
            <a:r>
              <a:rPr lang="ru-RU" altLang="ru-RU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ru-RU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Cl  </a:t>
            </a:r>
            <a:r>
              <a:rPr lang="ru-RU" altLang="ru-RU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        </a:t>
            </a:r>
            <a:r>
              <a:rPr lang="en-US" altLang="ru-RU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HNO</a:t>
            </a:r>
            <a:r>
              <a:rPr lang="en-US" altLang="ru-RU" sz="3200" b="1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3</a:t>
            </a:r>
            <a:r>
              <a:rPr lang="en-US" altLang="ru-RU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      </a:t>
            </a:r>
            <a:r>
              <a:rPr lang="en-US" altLang="ru-RU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Na</a:t>
            </a:r>
            <a:r>
              <a:rPr lang="en-US" altLang="ru-RU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NO</a:t>
            </a:r>
            <a:r>
              <a:rPr lang="en-US" altLang="ru-RU" sz="3200" b="1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3</a:t>
            </a:r>
            <a:endParaRPr lang="ru-RU" altLang="ru-RU" sz="3200" b="1" baseline="-25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altLang="ru-RU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 H</a:t>
            </a:r>
            <a:r>
              <a:rPr lang="en-US" altLang="ru-RU" sz="3200" b="1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r>
            <a:r>
              <a:rPr lang="en-US" altLang="ru-RU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S  </a:t>
            </a:r>
            <a:r>
              <a:rPr lang="ru-RU" altLang="ru-RU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   </a:t>
            </a:r>
            <a:r>
              <a:rPr lang="en-US" altLang="ru-RU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   </a:t>
            </a:r>
            <a:r>
              <a:rPr lang="en-US" altLang="ru-RU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Na</a:t>
            </a:r>
            <a:r>
              <a:rPr lang="en-US" altLang="ru-RU" sz="3200" b="1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r>
            <a:r>
              <a:rPr lang="en-US" altLang="ru-RU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S  </a:t>
            </a:r>
            <a:r>
              <a:rPr lang="ru-RU" altLang="ru-RU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          </a:t>
            </a:r>
            <a:r>
              <a:rPr lang="en-US" altLang="ru-RU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H</a:t>
            </a:r>
            <a:r>
              <a:rPr lang="en-US" altLang="ru-RU" sz="3200" b="1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r>
            <a:r>
              <a:rPr lang="en-US" altLang="ru-RU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SO</a:t>
            </a:r>
            <a:r>
              <a:rPr lang="en-US" altLang="ru-RU" sz="3200" b="1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4</a:t>
            </a:r>
            <a:r>
              <a:rPr lang="en-US" altLang="ru-RU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     </a:t>
            </a:r>
            <a:r>
              <a:rPr lang="en-US" altLang="ru-RU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Na</a:t>
            </a:r>
            <a:r>
              <a:rPr lang="en-US" altLang="ru-RU" sz="3200" b="1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r>
            <a:r>
              <a:rPr lang="en-US" altLang="ru-RU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SO</a:t>
            </a:r>
            <a:r>
              <a:rPr lang="en-US" altLang="ru-RU" sz="3200" b="1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4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208" y="0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 sz="4400" dirty="0">
                <a:latin typeface="Times New Roman" pitchFamily="18" charset="0"/>
              </a:rPr>
              <a:t>Номенклатура солей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05A0-7918-4D59-B1BF-B52D1B0C1483}" type="slidenum">
              <a:rPr lang="ru-RU" altLang="ru-RU" smtClean="0"/>
              <a:pPr/>
              <a:t>53</a:t>
            </a:fld>
            <a:endParaRPr lang="ru-RU" altLang="ru-RU"/>
          </a:p>
        </p:txBody>
      </p:sp>
      <p:graphicFrame>
        <p:nvGraphicFramePr>
          <p:cNvPr id="4" name="Group 162"/>
          <p:cNvGraphicFramePr>
            <a:graphicFrameLocks/>
          </p:cNvGraphicFramePr>
          <p:nvPr/>
        </p:nvGraphicFramePr>
        <p:xfrm>
          <a:off x="2855914" y="1557338"/>
          <a:ext cx="1652587" cy="1439862"/>
        </p:xfrm>
        <a:graphic>
          <a:graphicData uri="http://schemas.openxmlformats.org/drawingml/2006/table">
            <a:tbl>
              <a:tblPr/>
              <a:tblGrid>
                <a:gridCol w="1652587"/>
              </a:tblGrid>
              <a:tr h="1439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</a:rPr>
                        <a:t>Название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</a:rPr>
                        <a:t>Соли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Group 163"/>
          <p:cNvGraphicFramePr>
            <a:graphicFrameLocks/>
          </p:cNvGraphicFramePr>
          <p:nvPr/>
        </p:nvGraphicFramePr>
        <p:xfrm>
          <a:off x="5448300" y="1557338"/>
          <a:ext cx="1944688" cy="1524000"/>
        </p:xfrm>
        <a:graphic>
          <a:graphicData uri="http://schemas.openxmlformats.org/drawingml/2006/table">
            <a:tbl>
              <a:tblPr/>
              <a:tblGrid>
                <a:gridCol w="1944688"/>
              </a:tblGrid>
              <a:tr h="1296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</a:rPr>
                        <a:t>Название кислотного остатка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Group 164"/>
          <p:cNvGraphicFramePr>
            <a:graphicFrameLocks/>
          </p:cNvGraphicFramePr>
          <p:nvPr/>
        </p:nvGraphicFramePr>
        <p:xfrm>
          <a:off x="8401051" y="1557339"/>
          <a:ext cx="2016125" cy="1463675"/>
        </p:xfrm>
        <a:graphic>
          <a:graphicData uri="http://schemas.openxmlformats.org/drawingml/2006/table">
            <a:tbl>
              <a:tblPr/>
              <a:tblGrid>
                <a:gridCol w="2016125"/>
              </a:tblGrid>
              <a:tr h="1463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</a:rPr>
                        <a:t>Название металла в родительном падеже</a:t>
                      </a:r>
                      <a:r>
                        <a:rPr kumimoji="1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40" marB="4574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6341" name="WordArt 56"/>
          <p:cNvSpPr>
            <a:spLocks noChangeArrowheads="1" noChangeShapeType="1" noTextEdit="1"/>
          </p:cNvSpPr>
          <p:nvPr/>
        </p:nvSpPr>
        <p:spPr bwMode="auto">
          <a:xfrm>
            <a:off x="7753350" y="1917700"/>
            <a:ext cx="338138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cs typeface="Arial" panose="020B0604020202020204" pitchFamily="34" charset="0"/>
              </a:rPr>
              <a:t>+</a:t>
            </a:r>
          </a:p>
        </p:txBody>
      </p:sp>
      <p:sp>
        <p:nvSpPr>
          <p:cNvPr id="56342" name="WordArt 58"/>
          <p:cNvSpPr>
            <a:spLocks noChangeArrowheads="1" noChangeShapeType="1" noTextEdit="1"/>
          </p:cNvSpPr>
          <p:nvPr/>
        </p:nvSpPr>
        <p:spPr bwMode="auto">
          <a:xfrm>
            <a:off x="4729163" y="2062163"/>
            <a:ext cx="493712" cy="265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cs typeface="Arial" panose="020B0604020202020204" pitchFamily="34" charset="0"/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07369" y="131329"/>
            <a:ext cx="10946431" cy="9398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3600" dirty="0">
                <a:latin typeface="Times New Roman" pitchFamily="18" charset="0"/>
              </a:rPr>
              <a:t>Названия солей </a:t>
            </a:r>
            <a:r>
              <a:rPr lang="ru-RU" sz="3600" dirty="0" smtClean="0">
                <a:latin typeface="Times New Roman" pitchFamily="18" charset="0"/>
              </a:rPr>
              <a:t>бескислородных </a:t>
            </a:r>
            <a:r>
              <a:rPr lang="ru-RU" sz="3600" dirty="0">
                <a:latin typeface="Times New Roman" pitchFamily="18" charset="0"/>
              </a:rPr>
              <a:t>кислот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407369" y="1357314"/>
            <a:ext cx="10946431" cy="50958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 b="1" dirty="0"/>
              <a:t>называем</a:t>
            </a:r>
            <a:r>
              <a:rPr lang="ru-RU" altLang="ru-RU" sz="2400" b="1" dirty="0">
                <a:solidFill>
                  <a:srgbClr val="FF3300"/>
                </a:solidFill>
              </a:rPr>
              <a:t> неметалл </a:t>
            </a:r>
            <a:r>
              <a:rPr lang="ru-RU" altLang="ru-RU" sz="2400" b="1" dirty="0"/>
              <a:t>( латинское название) с суффиксом</a:t>
            </a:r>
            <a:r>
              <a:rPr lang="ru-RU" altLang="ru-RU" sz="2400" b="1" dirty="0">
                <a:solidFill>
                  <a:srgbClr val="3333CC"/>
                </a:solidFill>
              </a:rPr>
              <a:t> </a:t>
            </a:r>
            <a:r>
              <a:rPr lang="ru-RU" altLang="ru-RU" sz="2400" b="1" dirty="0">
                <a:solidFill>
                  <a:srgbClr val="FF3300"/>
                </a:solidFill>
              </a:rPr>
              <a:t>– </a:t>
            </a:r>
            <a:r>
              <a:rPr lang="ru-RU" altLang="ru-RU" sz="2400" b="1" i="1" dirty="0">
                <a:solidFill>
                  <a:srgbClr val="FF3300"/>
                </a:solidFill>
              </a:rPr>
              <a:t>ид</a:t>
            </a:r>
            <a:r>
              <a:rPr lang="ru-RU" altLang="ru-RU" sz="2400" b="1" dirty="0">
                <a:solidFill>
                  <a:srgbClr val="3333CC"/>
                </a:solidFill>
              </a:rPr>
              <a:t>  (в им. падеже);</a:t>
            </a:r>
          </a:p>
          <a:p>
            <a:pPr>
              <a:lnSpc>
                <a:spcPct val="90000"/>
              </a:lnSpc>
            </a:pPr>
            <a:r>
              <a:rPr lang="ru-RU" altLang="ru-RU" sz="2400" b="1" dirty="0">
                <a:solidFill>
                  <a:srgbClr val="FF3300"/>
                </a:solidFill>
              </a:rPr>
              <a:t>Металл    </a:t>
            </a:r>
            <a:r>
              <a:rPr lang="ru-RU" altLang="ru-RU" sz="2400" b="1" dirty="0">
                <a:solidFill>
                  <a:srgbClr val="3333CC"/>
                </a:solidFill>
              </a:rPr>
              <a:t>(в род. падеже).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altLang="ru-RU" sz="2000" b="1" dirty="0">
              <a:solidFill>
                <a:srgbClr val="3333CC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ru-RU" b="1" dirty="0" err="1" smtClean="0">
                <a:solidFill>
                  <a:srgbClr val="3333CC"/>
                </a:solidFill>
              </a:rPr>
              <a:t>NaCl</a:t>
            </a:r>
            <a:r>
              <a:rPr lang="en-US" altLang="ru-RU" b="1" dirty="0" smtClean="0">
                <a:solidFill>
                  <a:srgbClr val="3333CC"/>
                </a:solidFill>
              </a:rPr>
              <a:t> –</a:t>
            </a:r>
            <a:r>
              <a:rPr lang="ru-RU" altLang="ru-RU" b="1" dirty="0" smtClean="0">
                <a:solidFill>
                  <a:srgbClr val="3333CC"/>
                </a:solidFill>
              </a:rPr>
              <a:t> хлор</a:t>
            </a:r>
            <a:r>
              <a:rPr lang="ru-RU" altLang="ru-RU" b="1" dirty="0" smtClean="0">
                <a:solidFill>
                  <a:srgbClr val="FF3300"/>
                </a:solidFill>
              </a:rPr>
              <a:t>ид</a:t>
            </a:r>
            <a:r>
              <a:rPr lang="ru-RU" altLang="ru-RU" b="1" dirty="0" smtClean="0">
                <a:solidFill>
                  <a:srgbClr val="3333CC"/>
                </a:solidFill>
              </a:rPr>
              <a:t> натрия</a:t>
            </a:r>
            <a:endParaRPr lang="en-US" altLang="ru-RU" b="1" dirty="0" smtClean="0">
              <a:solidFill>
                <a:srgbClr val="3333CC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ru-RU" b="1" dirty="0" smtClean="0">
                <a:solidFill>
                  <a:srgbClr val="3333CC"/>
                </a:solidFill>
              </a:rPr>
              <a:t>Al</a:t>
            </a:r>
            <a:r>
              <a:rPr lang="en-US" altLang="ru-RU" b="1" baseline="-25000" dirty="0" smtClean="0">
                <a:solidFill>
                  <a:srgbClr val="3333CC"/>
                </a:solidFill>
              </a:rPr>
              <a:t>2</a:t>
            </a:r>
            <a:r>
              <a:rPr lang="en-US" altLang="ru-RU" b="1" dirty="0" smtClean="0">
                <a:solidFill>
                  <a:srgbClr val="3333CC"/>
                </a:solidFill>
              </a:rPr>
              <a:t>S</a:t>
            </a:r>
            <a:r>
              <a:rPr lang="en-US" altLang="ru-RU" b="1" baseline="-25000" dirty="0" smtClean="0">
                <a:solidFill>
                  <a:srgbClr val="3333CC"/>
                </a:solidFill>
              </a:rPr>
              <a:t>3 </a:t>
            </a:r>
            <a:r>
              <a:rPr lang="en-US" altLang="ru-RU" b="1" dirty="0" smtClean="0">
                <a:solidFill>
                  <a:srgbClr val="3333CC"/>
                </a:solidFill>
              </a:rPr>
              <a:t>– </a:t>
            </a:r>
            <a:r>
              <a:rPr lang="ru-RU" altLang="ru-RU" b="1" dirty="0" smtClean="0">
                <a:solidFill>
                  <a:srgbClr val="3333CC"/>
                </a:solidFill>
              </a:rPr>
              <a:t> сульф</a:t>
            </a:r>
            <a:r>
              <a:rPr lang="ru-RU" altLang="ru-RU" b="1" dirty="0" smtClean="0">
                <a:solidFill>
                  <a:srgbClr val="FF3300"/>
                </a:solidFill>
              </a:rPr>
              <a:t>ид</a:t>
            </a:r>
            <a:r>
              <a:rPr lang="ru-RU" altLang="ru-RU" b="1" dirty="0" smtClean="0">
                <a:solidFill>
                  <a:srgbClr val="3333CC"/>
                </a:solidFill>
              </a:rPr>
              <a:t> алюминия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ru-RU" b="1" dirty="0" smtClean="0">
                <a:solidFill>
                  <a:srgbClr val="3333CC"/>
                </a:solidFill>
              </a:rPr>
              <a:t>FeBr</a:t>
            </a:r>
            <a:r>
              <a:rPr lang="en-US" altLang="ru-RU" b="1" baseline="-25000" dirty="0" smtClean="0">
                <a:solidFill>
                  <a:srgbClr val="3333CC"/>
                </a:solidFill>
              </a:rPr>
              <a:t>2</a:t>
            </a:r>
            <a:r>
              <a:rPr lang="en-US" altLang="ru-RU" b="1" dirty="0" smtClean="0">
                <a:solidFill>
                  <a:srgbClr val="3333CC"/>
                </a:solidFill>
              </a:rPr>
              <a:t> –</a:t>
            </a:r>
            <a:r>
              <a:rPr lang="ru-RU" altLang="ru-RU" b="1" dirty="0" smtClean="0">
                <a:solidFill>
                  <a:srgbClr val="3333CC"/>
                </a:solidFill>
              </a:rPr>
              <a:t> бром</a:t>
            </a:r>
            <a:r>
              <a:rPr lang="ru-RU" altLang="ru-RU" b="1" dirty="0" smtClean="0">
                <a:solidFill>
                  <a:srgbClr val="FF3300"/>
                </a:solidFill>
              </a:rPr>
              <a:t>ид</a:t>
            </a:r>
            <a:r>
              <a:rPr lang="ru-RU" altLang="ru-RU" b="1" dirty="0" smtClean="0">
                <a:solidFill>
                  <a:srgbClr val="3333CC"/>
                </a:solidFill>
              </a:rPr>
              <a:t> железа</a:t>
            </a:r>
            <a:r>
              <a:rPr lang="en-US" altLang="ru-RU" b="1" dirty="0" smtClean="0">
                <a:solidFill>
                  <a:srgbClr val="3333CC"/>
                </a:solidFill>
              </a:rPr>
              <a:t> </a:t>
            </a:r>
            <a:r>
              <a:rPr lang="ru-RU" altLang="ru-RU" b="1" dirty="0" smtClean="0">
                <a:solidFill>
                  <a:srgbClr val="3333CC"/>
                </a:solidFill>
              </a:rPr>
              <a:t>(</a:t>
            </a:r>
            <a:r>
              <a:rPr lang="en-US" altLang="ru-RU" b="1" dirty="0" smtClean="0">
                <a:solidFill>
                  <a:srgbClr val="FF3300"/>
                </a:solidFill>
              </a:rPr>
              <a:t>II</a:t>
            </a:r>
            <a:r>
              <a:rPr lang="ru-RU" altLang="ru-RU" b="1" dirty="0" smtClean="0">
                <a:solidFill>
                  <a:srgbClr val="3333CC"/>
                </a:solidFill>
              </a:rPr>
              <a:t>)</a:t>
            </a:r>
            <a:endParaRPr lang="en-US" altLang="ru-RU" b="1" dirty="0" smtClean="0">
              <a:solidFill>
                <a:srgbClr val="3333CC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ru-RU" b="1" dirty="0" smtClean="0">
                <a:solidFill>
                  <a:srgbClr val="3333CC"/>
                </a:solidFill>
              </a:rPr>
              <a:t>FeBr</a:t>
            </a:r>
            <a:r>
              <a:rPr lang="en-US" altLang="ru-RU" b="1" baseline="-25000" dirty="0" smtClean="0">
                <a:solidFill>
                  <a:srgbClr val="3333CC"/>
                </a:solidFill>
              </a:rPr>
              <a:t>3</a:t>
            </a:r>
            <a:r>
              <a:rPr lang="ru-RU" altLang="ru-RU" b="1" dirty="0" smtClean="0">
                <a:solidFill>
                  <a:srgbClr val="3333CC"/>
                </a:solidFill>
              </a:rPr>
              <a:t> – бром</a:t>
            </a:r>
            <a:r>
              <a:rPr lang="ru-RU" altLang="ru-RU" b="1" dirty="0" smtClean="0">
                <a:solidFill>
                  <a:srgbClr val="FF3300"/>
                </a:solidFill>
              </a:rPr>
              <a:t>ид</a:t>
            </a:r>
            <a:r>
              <a:rPr lang="ru-RU" altLang="ru-RU" b="1" dirty="0" smtClean="0">
                <a:solidFill>
                  <a:srgbClr val="3333CC"/>
                </a:solidFill>
              </a:rPr>
              <a:t> железа (</a:t>
            </a:r>
            <a:r>
              <a:rPr lang="en-US" altLang="ru-RU" b="1" dirty="0" smtClean="0">
                <a:solidFill>
                  <a:srgbClr val="FF3300"/>
                </a:solidFill>
              </a:rPr>
              <a:t>III</a:t>
            </a:r>
            <a:r>
              <a:rPr lang="ru-RU" altLang="ru-RU" b="1" dirty="0" smtClean="0">
                <a:solidFill>
                  <a:srgbClr val="3333CC"/>
                </a:solidFill>
              </a:rPr>
              <a:t>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05A0-7918-4D59-B1BF-B52D1B0C1483}" type="slidenum">
              <a:rPr lang="ru-RU" altLang="ru-RU" smtClean="0"/>
              <a:pPr/>
              <a:t>54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95400" y="260350"/>
            <a:ext cx="10658400" cy="65405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3600" dirty="0">
                <a:latin typeface="Times New Roman" pitchFamily="18" charset="0"/>
              </a:rPr>
              <a:t>Названия солей кислородсодержащих  кислот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695400" y="1285877"/>
            <a:ext cx="10873208" cy="487942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 b="1" dirty="0"/>
              <a:t>Называем</a:t>
            </a:r>
            <a:r>
              <a:rPr lang="ru-RU" altLang="ru-RU" sz="2400" b="1" dirty="0">
                <a:solidFill>
                  <a:srgbClr val="3333CC"/>
                </a:solidFill>
              </a:rPr>
              <a:t> </a:t>
            </a:r>
            <a:r>
              <a:rPr lang="ru-RU" altLang="ru-RU" sz="2400" b="1" dirty="0">
                <a:solidFill>
                  <a:srgbClr val="FF3300"/>
                </a:solidFill>
              </a:rPr>
              <a:t>ион кислотного остатка  </a:t>
            </a:r>
            <a:r>
              <a:rPr lang="ru-RU" altLang="ru-RU" sz="2400" b="1" dirty="0"/>
              <a:t>(в именительном падеже);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400" b="1" dirty="0"/>
              <a:t>  с суффиксами: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sz="2400" b="1" i="1" dirty="0">
                <a:solidFill>
                  <a:srgbClr val="FF3300"/>
                </a:solidFill>
              </a:rPr>
              <a:t>-</a:t>
            </a:r>
            <a:r>
              <a:rPr lang="ru-RU" altLang="ru-RU" sz="2400" b="1" i="1" dirty="0" err="1">
                <a:solidFill>
                  <a:srgbClr val="FF3300"/>
                </a:solidFill>
              </a:rPr>
              <a:t>ат</a:t>
            </a:r>
            <a:r>
              <a:rPr lang="ru-RU" altLang="ru-RU" sz="2400" b="1" dirty="0">
                <a:solidFill>
                  <a:srgbClr val="3333CC"/>
                </a:solidFill>
              </a:rPr>
              <a:t>          для </a:t>
            </a:r>
            <a:r>
              <a:rPr lang="ru-RU" altLang="ru-RU" sz="2400" b="1" dirty="0">
                <a:solidFill>
                  <a:srgbClr val="FF3300"/>
                </a:solidFill>
              </a:rPr>
              <a:t>высшей</a:t>
            </a:r>
            <a:r>
              <a:rPr lang="ru-RU" altLang="ru-RU" sz="2400" b="1" dirty="0">
                <a:solidFill>
                  <a:srgbClr val="3333CC"/>
                </a:solidFill>
              </a:rPr>
              <a:t> степени окисления;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sz="2400" b="1" i="1" dirty="0">
                <a:solidFill>
                  <a:srgbClr val="FF3300"/>
                </a:solidFill>
              </a:rPr>
              <a:t>-</a:t>
            </a:r>
            <a:r>
              <a:rPr lang="ru-RU" altLang="ru-RU" sz="2400" b="1" i="1" dirty="0" err="1">
                <a:solidFill>
                  <a:srgbClr val="FF3300"/>
                </a:solidFill>
              </a:rPr>
              <a:t>ит</a:t>
            </a:r>
            <a:r>
              <a:rPr lang="ru-RU" altLang="ru-RU" sz="2400" b="1" dirty="0">
                <a:solidFill>
                  <a:srgbClr val="3333CC"/>
                </a:solidFill>
              </a:rPr>
              <a:t>          для </a:t>
            </a:r>
            <a:r>
              <a:rPr lang="ru-RU" altLang="ru-RU" sz="2400" b="1" dirty="0">
                <a:solidFill>
                  <a:srgbClr val="FF3300"/>
                </a:solidFill>
              </a:rPr>
              <a:t>низшей</a:t>
            </a:r>
            <a:r>
              <a:rPr lang="ru-RU" altLang="ru-RU" sz="2400" b="1" dirty="0">
                <a:solidFill>
                  <a:srgbClr val="3333CC"/>
                </a:solidFill>
              </a:rPr>
              <a:t> степени окисления.;</a:t>
            </a:r>
          </a:p>
          <a:p>
            <a:pPr>
              <a:lnSpc>
                <a:spcPct val="90000"/>
              </a:lnSpc>
            </a:pPr>
            <a:r>
              <a:rPr lang="ru-RU" altLang="ru-RU" sz="2400" b="1" dirty="0"/>
              <a:t>Называем</a:t>
            </a:r>
            <a:r>
              <a:rPr lang="ru-RU" altLang="ru-RU" sz="2400" b="1" dirty="0">
                <a:solidFill>
                  <a:srgbClr val="3333CC"/>
                </a:solidFill>
              </a:rPr>
              <a:t> </a:t>
            </a:r>
            <a:r>
              <a:rPr lang="ru-RU" altLang="ru-RU" sz="2400" b="1" dirty="0">
                <a:solidFill>
                  <a:srgbClr val="FF3300"/>
                </a:solidFill>
              </a:rPr>
              <a:t>металл </a:t>
            </a:r>
            <a:r>
              <a:rPr lang="ru-RU" altLang="ru-RU" sz="2400" b="1" dirty="0"/>
              <a:t>(в родительном падеже).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ru-RU" altLang="ru-RU" sz="2000" b="1" dirty="0">
              <a:solidFill>
                <a:srgbClr val="3333CC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ru-RU" sz="2800" b="1" dirty="0">
                <a:solidFill>
                  <a:srgbClr val="3333CC"/>
                </a:solidFill>
              </a:rPr>
              <a:t>Na</a:t>
            </a:r>
            <a:r>
              <a:rPr lang="en-US" altLang="ru-RU" sz="2800" b="1" baseline="-25000" dirty="0">
                <a:solidFill>
                  <a:srgbClr val="3333CC"/>
                </a:solidFill>
              </a:rPr>
              <a:t>2</a:t>
            </a:r>
            <a:r>
              <a:rPr lang="en-US" altLang="ru-RU" sz="2800" b="1" dirty="0">
                <a:solidFill>
                  <a:srgbClr val="3333CC"/>
                </a:solidFill>
              </a:rPr>
              <a:t>SO</a:t>
            </a:r>
            <a:r>
              <a:rPr lang="en-US" altLang="ru-RU" sz="2800" b="1" baseline="-25000" dirty="0">
                <a:solidFill>
                  <a:srgbClr val="3333CC"/>
                </a:solidFill>
              </a:rPr>
              <a:t>4</a:t>
            </a:r>
            <a:r>
              <a:rPr lang="en-US" altLang="ru-RU" sz="2800" b="1" dirty="0">
                <a:solidFill>
                  <a:srgbClr val="3333CC"/>
                </a:solidFill>
              </a:rPr>
              <a:t>–</a:t>
            </a:r>
            <a:r>
              <a:rPr lang="ru-RU" altLang="ru-RU" sz="2800" b="1" dirty="0">
                <a:solidFill>
                  <a:srgbClr val="3333CC"/>
                </a:solidFill>
              </a:rPr>
              <a:t>  сульф</a:t>
            </a:r>
            <a:r>
              <a:rPr lang="ru-RU" altLang="ru-RU" sz="2800" b="1" dirty="0">
                <a:solidFill>
                  <a:srgbClr val="FF3300"/>
                </a:solidFill>
              </a:rPr>
              <a:t>ат</a:t>
            </a:r>
            <a:r>
              <a:rPr lang="ru-RU" altLang="ru-RU" sz="2800" b="1" dirty="0">
                <a:solidFill>
                  <a:srgbClr val="3333CC"/>
                </a:solidFill>
              </a:rPr>
              <a:t> натрия</a:t>
            </a:r>
            <a:endParaRPr lang="en-US" altLang="ru-RU" sz="2800" b="1" dirty="0">
              <a:solidFill>
                <a:srgbClr val="3333CC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ru-RU" sz="2800" b="1" dirty="0">
                <a:solidFill>
                  <a:srgbClr val="3333CC"/>
                </a:solidFill>
              </a:rPr>
              <a:t>Na</a:t>
            </a:r>
            <a:r>
              <a:rPr lang="en-US" altLang="ru-RU" sz="2800" b="1" baseline="-25000" dirty="0">
                <a:solidFill>
                  <a:srgbClr val="3333CC"/>
                </a:solidFill>
              </a:rPr>
              <a:t>2</a:t>
            </a:r>
            <a:r>
              <a:rPr lang="en-US" altLang="ru-RU" sz="2800" b="1" dirty="0">
                <a:solidFill>
                  <a:srgbClr val="3333CC"/>
                </a:solidFill>
              </a:rPr>
              <a:t>SO</a:t>
            </a:r>
            <a:r>
              <a:rPr lang="en-US" altLang="ru-RU" sz="2800" b="1" baseline="-25000" dirty="0">
                <a:solidFill>
                  <a:srgbClr val="3333CC"/>
                </a:solidFill>
              </a:rPr>
              <a:t>3</a:t>
            </a:r>
            <a:r>
              <a:rPr lang="en-US" altLang="ru-RU" sz="2800" b="1" dirty="0">
                <a:solidFill>
                  <a:srgbClr val="3333CC"/>
                </a:solidFill>
              </a:rPr>
              <a:t> </a:t>
            </a:r>
            <a:r>
              <a:rPr lang="ru-RU" altLang="ru-RU" sz="2800" b="1" dirty="0">
                <a:solidFill>
                  <a:srgbClr val="3333CC"/>
                </a:solidFill>
              </a:rPr>
              <a:t> - сульф</a:t>
            </a:r>
            <a:r>
              <a:rPr lang="ru-RU" altLang="ru-RU" sz="2800" b="1" dirty="0">
                <a:solidFill>
                  <a:srgbClr val="FF3300"/>
                </a:solidFill>
              </a:rPr>
              <a:t>ит </a:t>
            </a:r>
            <a:r>
              <a:rPr lang="ru-RU" altLang="ru-RU" sz="2800" b="1" dirty="0">
                <a:solidFill>
                  <a:srgbClr val="3333CC"/>
                </a:solidFill>
              </a:rPr>
              <a:t>натрия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ru-RU" sz="2800" b="1" dirty="0">
                <a:solidFill>
                  <a:srgbClr val="3333CC"/>
                </a:solidFill>
              </a:rPr>
              <a:t>Fe (NO</a:t>
            </a:r>
            <a:r>
              <a:rPr lang="en-US" altLang="ru-RU" sz="2800" b="1" baseline="-25000" dirty="0">
                <a:solidFill>
                  <a:srgbClr val="3333CC"/>
                </a:solidFill>
              </a:rPr>
              <a:t>2</a:t>
            </a:r>
            <a:r>
              <a:rPr lang="en-US" altLang="ru-RU" sz="2800" b="1" dirty="0">
                <a:solidFill>
                  <a:srgbClr val="3333CC"/>
                </a:solidFill>
              </a:rPr>
              <a:t>)</a:t>
            </a:r>
            <a:r>
              <a:rPr lang="en-US" altLang="ru-RU" sz="2800" b="1" baseline="-25000" dirty="0">
                <a:solidFill>
                  <a:srgbClr val="3333CC"/>
                </a:solidFill>
              </a:rPr>
              <a:t>2</a:t>
            </a:r>
            <a:r>
              <a:rPr lang="en-US" altLang="ru-RU" sz="2800" b="1" dirty="0">
                <a:solidFill>
                  <a:srgbClr val="3333CC"/>
                </a:solidFill>
              </a:rPr>
              <a:t> –</a:t>
            </a:r>
            <a:r>
              <a:rPr lang="ru-RU" altLang="ru-RU" sz="2800" b="1" dirty="0">
                <a:solidFill>
                  <a:srgbClr val="3333CC"/>
                </a:solidFill>
              </a:rPr>
              <a:t>  нитр</a:t>
            </a:r>
            <a:r>
              <a:rPr lang="ru-RU" altLang="ru-RU" sz="2800" b="1" dirty="0">
                <a:solidFill>
                  <a:srgbClr val="FF3300"/>
                </a:solidFill>
              </a:rPr>
              <a:t>ит</a:t>
            </a:r>
            <a:r>
              <a:rPr lang="ru-RU" altLang="ru-RU" sz="2800" b="1" dirty="0">
                <a:solidFill>
                  <a:srgbClr val="3333CC"/>
                </a:solidFill>
              </a:rPr>
              <a:t> железа</a:t>
            </a:r>
            <a:r>
              <a:rPr lang="en-US" altLang="ru-RU" sz="2800" b="1" dirty="0">
                <a:solidFill>
                  <a:srgbClr val="3333CC"/>
                </a:solidFill>
              </a:rPr>
              <a:t> </a:t>
            </a:r>
            <a:r>
              <a:rPr lang="ru-RU" altLang="ru-RU" sz="2800" b="1" dirty="0">
                <a:solidFill>
                  <a:srgbClr val="3333CC"/>
                </a:solidFill>
              </a:rPr>
              <a:t>(</a:t>
            </a:r>
            <a:r>
              <a:rPr lang="en-US" altLang="ru-RU" sz="2800" b="1" dirty="0">
                <a:solidFill>
                  <a:srgbClr val="FF3300"/>
                </a:solidFill>
              </a:rPr>
              <a:t>II</a:t>
            </a:r>
            <a:r>
              <a:rPr lang="ru-RU" altLang="ru-RU" sz="2800" b="1" dirty="0">
                <a:solidFill>
                  <a:srgbClr val="3333CC"/>
                </a:solidFill>
              </a:rPr>
              <a:t>)</a:t>
            </a:r>
            <a:endParaRPr lang="en-US" altLang="ru-RU" sz="2800" b="1" dirty="0">
              <a:solidFill>
                <a:srgbClr val="3333CC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ru-RU" sz="2800" b="1" dirty="0">
                <a:solidFill>
                  <a:srgbClr val="3333CC"/>
                </a:solidFill>
              </a:rPr>
              <a:t>Fe  (NO</a:t>
            </a:r>
            <a:r>
              <a:rPr lang="en-US" altLang="ru-RU" sz="2800" b="1" baseline="-25000" dirty="0">
                <a:solidFill>
                  <a:srgbClr val="3333CC"/>
                </a:solidFill>
              </a:rPr>
              <a:t>3</a:t>
            </a:r>
            <a:r>
              <a:rPr lang="en-US" altLang="ru-RU" sz="2800" b="1" dirty="0">
                <a:solidFill>
                  <a:srgbClr val="3333CC"/>
                </a:solidFill>
              </a:rPr>
              <a:t>) </a:t>
            </a:r>
            <a:r>
              <a:rPr lang="en-US" altLang="ru-RU" sz="2800" b="1" baseline="-25000" dirty="0">
                <a:solidFill>
                  <a:srgbClr val="3333CC"/>
                </a:solidFill>
              </a:rPr>
              <a:t>3</a:t>
            </a:r>
            <a:r>
              <a:rPr lang="ru-RU" altLang="ru-RU" sz="2800" b="1" dirty="0">
                <a:solidFill>
                  <a:srgbClr val="3333CC"/>
                </a:solidFill>
              </a:rPr>
              <a:t> –  нитр</a:t>
            </a:r>
            <a:r>
              <a:rPr lang="ru-RU" altLang="ru-RU" sz="2800" b="1" dirty="0">
                <a:solidFill>
                  <a:srgbClr val="FF3300"/>
                </a:solidFill>
              </a:rPr>
              <a:t>ат</a:t>
            </a:r>
            <a:r>
              <a:rPr lang="ru-RU" altLang="ru-RU" sz="2800" b="1" dirty="0">
                <a:solidFill>
                  <a:srgbClr val="3333CC"/>
                </a:solidFill>
              </a:rPr>
              <a:t> железа (</a:t>
            </a:r>
            <a:r>
              <a:rPr lang="en-US" altLang="ru-RU" sz="2800" b="1" dirty="0">
                <a:solidFill>
                  <a:srgbClr val="FF3300"/>
                </a:solidFill>
              </a:rPr>
              <a:t>III</a:t>
            </a:r>
            <a:r>
              <a:rPr lang="ru-RU" altLang="ru-RU" sz="2800" b="1" dirty="0">
                <a:solidFill>
                  <a:srgbClr val="3333CC"/>
                </a:solidFill>
              </a:rPr>
              <a:t>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05A0-7918-4D59-B1BF-B52D1B0C1483}" type="slidenum">
              <a:rPr lang="ru-RU" altLang="ru-RU" smtClean="0"/>
              <a:pPr/>
              <a:t>55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5914" y="274639"/>
            <a:ext cx="6264275" cy="993775"/>
          </a:xfrm>
        </p:spPr>
        <p:txBody>
          <a:bodyPr/>
          <a:lstStyle/>
          <a:p>
            <a:pPr>
              <a:defRPr/>
            </a:pPr>
            <a:r>
              <a:rPr lang="ru-RU" sz="3200" b="1">
                <a:solidFill>
                  <a:srgbClr val="FF3300"/>
                </a:solidFill>
              </a:rPr>
              <a:t>Номенклатура солей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55913" y="1484314"/>
            <a:ext cx="1593850" cy="5286375"/>
          </a:xfrm>
          <a:ln>
            <a:solidFill>
              <a:srgbClr val="3333CC"/>
            </a:solidFill>
          </a:ln>
        </p:spPr>
        <p:txBody>
          <a:bodyPr rtlCol="0">
            <a:normAutofit lnSpcReduction="10000"/>
          </a:bodyPr>
          <a:lstStyle/>
          <a:p>
            <a:pPr>
              <a:defRPr/>
            </a:pP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</a:t>
            </a:r>
            <a:r>
              <a:rPr lang="en-US" sz="20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endParaRPr lang="en-US" sz="20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</a:t>
            </a: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</a:p>
          <a:p>
            <a:pPr>
              <a:defRPr/>
            </a:pP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 </a:t>
            </a:r>
            <a:r>
              <a:rPr lang="en-US" sz="20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</a:p>
          <a:p>
            <a:pPr>
              <a:defRPr/>
            </a:pP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n-US" sz="20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</a:p>
          <a:p>
            <a:pPr>
              <a:defRPr/>
            </a:pP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en-US" sz="20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</a:t>
            </a:r>
          </a:p>
          <a:p>
            <a:pPr>
              <a:defRPr/>
            </a:pP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  <a:r>
              <a:rPr lang="en-US" sz="2000" b="1" baseline="-25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</a:t>
            </a:r>
          </a:p>
          <a:p>
            <a:pPr>
              <a:defRPr/>
            </a:pP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  <a:r>
              <a:rPr lang="en-US" sz="2000" b="1" baseline="-25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</a:t>
            </a:r>
          </a:p>
          <a:p>
            <a:pPr>
              <a:defRPr/>
            </a:pP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n-US" sz="2000" b="1" baseline="-25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US" sz="20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</a:t>
            </a:r>
          </a:p>
          <a:p>
            <a:pPr>
              <a:defRPr/>
            </a:pP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SiO</a:t>
            </a:r>
            <a:r>
              <a:rPr lang="en-US" sz="2000" b="1" baseline="-25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US" sz="20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</a:t>
            </a:r>
          </a:p>
          <a:p>
            <a:pPr>
              <a:defRPr/>
            </a:pP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en-US" sz="2000" b="1" baseline="-25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</a:p>
          <a:p>
            <a:pPr>
              <a:defRPr/>
            </a:pP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en-US" sz="2000" b="1" baseline="-25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0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</a:t>
            </a:r>
          </a:p>
          <a:p>
            <a:pPr>
              <a:defRPr/>
            </a:pP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r>
              <a:rPr lang="en-US" sz="2000" b="1" baseline="-25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</a:t>
            </a:r>
            <a:endParaRPr lang="ru-RU" sz="2000" b="1" baseline="30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r>
              <a:rPr lang="en-US" sz="2000" b="1" baseline="-25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0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</a:t>
            </a:r>
          </a:p>
          <a:p>
            <a:pPr>
              <a:defRPr/>
            </a:pP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</a:t>
            </a:r>
            <a:r>
              <a:rPr lang="en-US" sz="2000" b="1" baseline="-25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endParaRPr lang="ru-RU" sz="20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00248-80F1-4D6C-A0C5-59502435ECCD}" type="slidenum">
              <a:rPr lang="ru-RU" altLang="ru-RU" smtClean="0"/>
              <a:pPr/>
              <a:t>56</a:t>
            </a:fld>
            <a:endParaRPr lang="ru-RU" altLang="ru-RU"/>
          </a:p>
        </p:txBody>
      </p:sp>
      <p:sp>
        <p:nvSpPr>
          <p:cNvPr id="59396" name="Text Box 200"/>
          <p:cNvSpPr txBox="1">
            <a:spLocks noChangeArrowheads="1"/>
          </p:cNvSpPr>
          <p:nvPr/>
        </p:nvSpPr>
        <p:spPr bwMode="auto">
          <a:xfrm>
            <a:off x="4872039" y="1357313"/>
            <a:ext cx="4968875" cy="5262562"/>
          </a:xfrm>
          <a:prstGeom prst="rect">
            <a:avLst/>
          </a:prstGeom>
          <a:noFill/>
          <a:ln w="9525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Na </a:t>
            </a:r>
            <a:r>
              <a:rPr lang="en-US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F            </a:t>
            </a:r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Фтор</a:t>
            </a:r>
            <a:r>
              <a:rPr lang="ru-RU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ид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натрия</a:t>
            </a:r>
          </a:p>
          <a:p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Na</a:t>
            </a:r>
            <a:r>
              <a:rPr lang="en-US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Cl     </a:t>
            </a:r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       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Хлор</a:t>
            </a:r>
            <a:r>
              <a:rPr lang="ru-RU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ид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натрия</a:t>
            </a:r>
          </a:p>
          <a:p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Na</a:t>
            </a:r>
            <a:r>
              <a:rPr lang="en-US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Br  </a:t>
            </a:r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          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Бром</a:t>
            </a:r>
            <a:r>
              <a:rPr lang="ru-RU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ид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натрия</a:t>
            </a:r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 </a:t>
            </a:r>
            <a:endParaRPr lang="ru-RU" altLang="ru-RU" sz="2400" b="1">
              <a:solidFill>
                <a:srgbClr val="3333CC"/>
              </a:solidFill>
              <a:latin typeface="Calibri" panose="020F0502020204030204" pitchFamily="34" charset="0"/>
            </a:endParaRPr>
          </a:p>
          <a:p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Na </a:t>
            </a:r>
            <a:r>
              <a:rPr lang="en-US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I  </a:t>
            </a:r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           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Иод</a:t>
            </a:r>
            <a:r>
              <a:rPr lang="ru-RU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ид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натрия</a:t>
            </a:r>
          </a:p>
          <a:p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Na</a:t>
            </a:r>
            <a:r>
              <a:rPr lang="en-US" altLang="ru-RU" sz="2400" b="1" baseline="-25000">
                <a:solidFill>
                  <a:srgbClr val="3333CC"/>
                </a:solidFill>
                <a:latin typeface="Calibri" panose="020F0502020204030204" pitchFamily="34" charset="0"/>
              </a:rPr>
              <a:t>2</a:t>
            </a:r>
            <a:r>
              <a:rPr lang="en-US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S </a:t>
            </a:r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           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Сульф</a:t>
            </a:r>
            <a:r>
              <a:rPr lang="ru-RU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ид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натрия</a:t>
            </a:r>
          </a:p>
          <a:p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Na</a:t>
            </a:r>
            <a:r>
              <a:rPr lang="en-US" altLang="ru-RU" sz="2400" b="1" baseline="-25000">
                <a:solidFill>
                  <a:srgbClr val="3333CC"/>
                </a:solidFill>
                <a:latin typeface="Calibri" panose="020F0502020204030204" pitchFamily="34" charset="0"/>
              </a:rPr>
              <a:t>2</a:t>
            </a:r>
            <a:r>
              <a:rPr lang="en-US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SO</a:t>
            </a:r>
            <a:r>
              <a:rPr lang="en-US" altLang="ru-RU" sz="2400" b="1" baseline="-25000">
                <a:solidFill>
                  <a:srgbClr val="FF3300"/>
                </a:solidFill>
                <a:latin typeface="Calibri" panose="020F0502020204030204" pitchFamily="34" charset="0"/>
              </a:rPr>
              <a:t>3</a:t>
            </a:r>
            <a:r>
              <a:rPr lang="en-US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  </a:t>
            </a:r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      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Сульф</a:t>
            </a:r>
            <a:r>
              <a:rPr lang="ru-RU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ит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натрия</a:t>
            </a:r>
          </a:p>
          <a:p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Na</a:t>
            </a:r>
            <a:r>
              <a:rPr lang="en-US" altLang="ru-RU" sz="2400" b="1" baseline="-25000">
                <a:solidFill>
                  <a:srgbClr val="3333CC"/>
                </a:solidFill>
                <a:latin typeface="Calibri" panose="020F0502020204030204" pitchFamily="34" charset="0"/>
              </a:rPr>
              <a:t>2</a:t>
            </a:r>
            <a:r>
              <a:rPr lang="en-US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SO</a:t>
            </a:r>
            <a:r>
              <a:rPr lang="en-US" altLang="ru-RU" sz="2400" b="1" baseline="-25000">
                <a:solidFill>
                  <a:srgbClr val="FF3300"/>
                </a:solidFill>
                <a:latin typeface="Calibri" panose="020F0502020204030204" pitchFamily="34" charset="0"/>
              </a:rPr>
              <a:t>4 </a:t>
            </a:r>
            <a:r>
              <a:rPr lang="en-US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 </a:t>
            </a:r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     </a:t>
            </a:r>
            <a:r>
              <a:rPr lang="en-US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Сульф</a:t>
            </a:r>
            <a:r>
              <a:rPr lang="ru-RU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ат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натрия</a:t>
            </a:r>
          </a:p>
          <a:p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Na</a:t>
            </a:r>
            <a:r>
              <a:rPr lang="en-US" altLang="ru-RU" sz="2400" b="1" baseline="-25000">
                <a:solidFill>
                  <a:srgbClr val="3333CC"/>
                </a:solidFill>
                <a:latin typeface="Calibri" panose="020F0502020204030204" pitchFamily="34" charset="0"/>
              </a:rPr>
              <a:t>2</a:t>
            </a:r>
            <a:r>
              <a:rPr lang="en-US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CO</a:t>
            </a:r>
            <a:r>
              <a:rPr lang="en-US" altLang="ru-RU" sz="2400" b="1" baseline="-25000">
                <a:solidFill>
                  <a:srgbClr val="FF3300"/>
                </a:solidFill>
                <a:latin typeface="Calibri" panose="020F0502020204030204" pitchFamily="34" charset="0"/>
              </a:rPr>
              <a:t>3 </a:t>
            </a:r>
            <a:r>
              <a:rPr lang="en-US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 </a:t>
            </a:r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     </a:t>
            </a:r>
            <a:r>
              <a:rPr lang="en-US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Карбон</a:t>
            </a:r>
            <a:r>
              <a:rPr lang="ru-RU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ат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натрия</a:t>
            </a:r>
          </a:p>
          <a:p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Na</a:t>
            </a:r>
            <a:r>
              <a:rPr lang="en-US" altLang="ru-RU" sz="2400" b="1" baseline="-25000">
                <a:solidFill>
                  <a:srgbClr val="3333CC"/>
                </a:solidFill>
                <a:latin typeface="Calibri" panose="020F0502020204030204" pitchFamily="34" charset="0"/>
              </a:rPr>
              <a:t>2</a:t>
            </a:r>
            <a:r>
              <a:rPr lang="en-US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SiO</a:t>
            </a:r>
            <a:r>
              <a:rPr lang="en-US" altLang="ru-RU" sz="2400" b="1" baseline="-25000">
                <a:solidFill>
                  <a:srgbClr val="FF3300"/>
                </a:solidFill>
                <a:latin typeface="Calibri" panose="020F0502020204030204" pitchFamily="34" charset="0"/>
              </a:rPr>
              <a:t>3</a:t>
            </a:r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       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Силик</a:t>
            </a:r>
            <a:r>
              <a:rPr lang="ru-RU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ат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натрия</a:t>
            </a:r>
          </a:p>
          <a:p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Na </a:t>
            </a:r>
            <a:r>
              <a:rPr lang="en-US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NO</a:t>
            </a:r>
            <a:r>
              <a:rPr lang="en-US" altLang="ru-RU" sz="2400" b="1" baseline="-25000">
                <a:solidFill>
                  <a:srgbClr val="FF3300"/>
                </a:solidFill>
                <a:latin typeface="Calibri" panose="020F0502020204030204" pitchFamily="34" charset="0"/>
              </a:rPr>
              <a:t>3</a:t>
            </a:r>
            <a:r>
              <a:rPr lang="en-US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   </a:t>
            </a:r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     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Нитр</a:t>
            </a:r>
            <a:r>
              <a:rPr lang="ru-RU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ат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натрия</a:t>
            </a:r>
          </a:p>
          <a:p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Na </a:t>
            </a:r>
            <a:r>
              <a:rPr lang="en-US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NO</a:t>
            </a:r>
            <a:r>
              <a:rPr lang="en-US" altLang="ru-RU" sz="2400" b="1" baseline="-25000">
                <a:solidFill>
                  <a:srgbClr val="FF3300"/>
                </a:solidFill>
                <a:latin typeface="Calibri" panose="020F0502020204030204" pitchFamily="34" charset="0"/>
              </a:rPr>
              <a:t>2</a:t>
            </a:r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       </a:t>
            </a:r>
            <a:r>
              <a:rPr lang="en-US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Нитр</a:t>
            </a:r>
            <a:r>
              <a:rPr lang="ru-RU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ит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натрия</a:t>
            </a:r>
          </a:p>
          <a:p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Na</a:t>
            </a:r>
            <a:r>
              <a:rPr lang="en-US" altLang="ru-RU" sz="2400" b="1" baseline="-25000">
                <a:solidFill>
                  <a:srgbClr val="3333CC"/>
                </a:solidFill>
                <a:latin typeface="Calibri" panose="020F0502020204030204" pitchFamily="34" charset="0"/>
              </a:rPr>
              <a:t>3</a:t>
            </a:r>
            <a:r>
              <a:rPr lang="en-US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PO</a:t>
            </a:r>
            <a:r>
              <a:rPr lang="en-US" altLang="ru-RU" sz="2400" b="1" baseline="-25000">
                <a:solidFill>
                  <a:srgbClr val="FF3300"/>
                </a:solidFill>
                <a:latin typeface="Calibri" panose="020F0502020204030204" pitchFamily="34" charset="0"/>
              </a:rPr>
              <a:t>4</a:t>
            </a:r>
            <a:r>
              <a:rPr lang="en-US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  </a:t>
            </a:r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      </a:t>
            </a:r>
            <a:r>
              <a:rPr lang="ru-RU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Орто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фосф</a:t>
            </a:r>
            <a:r>
              <a:rPr lang="ru-RU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ат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натрия</a:t>
            </a:r>
            <a:endParaRPr lang="en-US" altLang="ru-RU" sz="2400" b="1">
              <a:solidFill>
                <a:srgbClr val="3333CC"/>
              </a:solidFill>
              <a:latin typeface="Calibri" panose="020F0502020204030204" pitchFamily="34" charset="0"/>
            </a:endParaRPr>
          </a:p>
          <a:p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Na PO</a:t>
            </a:r>
            <a:r>
              <a:rPr lang="en-US" altLang="ru-RU" sz="2400" b="1" baseline="-25000">
                <a:solidFill>
                  <a:srgbClr val="3333CC"/>
                </a:solidFill>
                <a:latin typeface="Calibri" panose="020F0502020204030204" pitchFamily="34" charset="0"/>
              </a:rPr>
              <a:t>3</a:t>
            </a:r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        </a:t>
            </a:r>
            <a:r>
              <a:rPr lang="ru-RU" altLang="ru-RU" sz="2400" b="1">
                <a:solidFill>
                  <a:srgbClr val="FF3300"/>
                </a:solidFill>
                <a:latin typeface="Calibri" panose="020F0502020204030204" pitchFamily="34" charset="0"/>
              </a:rPr>
              <a:t>Мета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фосф</a:t>
            </a:r>
            <a:r>
              <a:rPr lang="ru-RU" altLang="ru-RU" sz="2400" b="1">
                <a:solidFill>
                  <a:srgbClr val="FF0000"/>
                </a:solidFill>
                <a:latin typeface="Calibri" panose="020F0502020204030204" pitchFamily="34" charset="0"/>
              </a:rPr>
              <a:t>ат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натрия</a:t>
            </a:r>
            <a:endParaRPr lang="en-US" altLang="ru-RU" sz="2400" b="1">
              <a:solidFill>
                <a:srgbClr val="3333CC"/>
              </a:solidFill>
              <a:latin typeface="Calibri" panose="020F0502020204030204" pitchFamily="34" charset="0"/>
            </a:endParaRPr>
          </a:p>
          <a:p>
            <a:r>
              <a:rPr lang="en-US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NaClO</a:t>
            </a:r>
            <a:r>
              <a:rPr lang="en-US" altLang="ru-RU" sz="2400" b="1" baseline="-25000">
                <a:solidFill>
                  <a:srgbClr val="3333CC"/>
                </a:solidFill>
                <a:latin typeface="Calibri" panose="020F0502020204030204" pitchFamily="34" charset="0"/>
              </a:rPr>
              <a:t>4</a:t>
            </a:r>
            <a:r>
              <a:rPr lang="ru-RU" altLang="ru-RU" sz="2400" b="1" baseline="-25000">
                <a:solidFill>
                  <a:srgbClr val="3333CC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        Хлор</a:t>
            </a:r>
            <a:r>
              <a:rPr lang="ru-RU" altLang="ru-RU" sz="2400" b="1">
                <a:solidFill>
                  <a:srgbClr val="FF0000"/>
                </a:solidFill>
                <a:latin typeface="Calibri" panose="020F0502020204030204" pitchFamily="34" charset="0"/>
              </a:rPr>
              <a:t>ат</a:t>
            </a:r>
            <a:r>
              <a:rPr lang="ru-RU" altLang="ru-RU" sz="2400" b="1">
                <a:solidFill>
                  <a:srgbClr val="3333CC"/>
                </a:solidFill>
                <a:latin typeface="Calibri" panose="020F0502020204030204" pitchFamily="34" charset="0"/>
              </a:rPr>
              <a:t> натрия</a:t>
            </a:r>
            <a:endParaRPr lang="ru-RU" altLang="ru-RU" sz="2000" b="1">
              <a:solidFill>
                <a:srgbClr val="3333C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66988" y="1"/>
            <a:ext cx="8229600" cy="836613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/>
              <a:t>Типы солей</a:t>
            </a:r>
            <a:endParaRPr lang="ru-RU" b="1" dirty="0"/>
          </a:p>
        </p:txBody>
      </p:sp>
      <p:sp>
        <p:nvSpPr>
          <p:cNvPr id="63491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1631950" y="692150"/>
            <a:ext cx="9036050" cy="6165850"/>
          </a:xfrm>
          <a:solidFill>
            <a:schemeClr val="bg1"/>
          </a:solidFill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ru-RU" altLang="ru-RU" sz="2400" b="1">
                <a:solidFill>
                  <a:srgbClr val="C00000"/>
                </a:solidFill>
              </a:rPr>
              <a:t>Нормальные (средние) </a:t>
            </a:r>
            <a:r>
              <a:rPr lang="ru-RU" altLang="ru-RU" sz="2400"/>
              <a:t>-это соли, в которых все атомы водорода соответствующей кислоты замещены на атомы металла.</a:t>
            </a:r>
          </a:p>
          <a:p>
            <a:pPr eaLnBrk="1" hangingPunct="1">
              <a:spcBef>
                <a:spcPct val="0"/>
              </a:spcBef>
              <a:buClr>
                <a:srgbClr val="66FF33"/>
              </a:buClr>
              <a:buFont typeface="Wingdings 2" panose="05020102010507070707" pitchFamily="18" charset="2"/>
              <a:buNone/>
            </a:pPr>
            <a:r>
              <a:rPr lang="ru-RU" altLang="ru-RU" sz="2400"/>
              <a:t>			</a:t>
            </a:r>
            <a:r>
              <a:rPr lang="en-US" altLang="ru-RU" sz="2400"/>
              <a:t>	NaCl, Na</a:t>
            </a:r>
            <a:r>
              <a:rPr lang="en-US" altLang="ru-RU" sz="2400" baseline="-25000"/>
              <a:t>2</a:t>
            </a:r>
            <a:r>
              <a:rPr lang="en-US" altLang="ru-RU" sz="2400"/>
              <a:t>SO</a:t>
            </a:r>
            <a:r>
              <a:rPr lang="en-US" altLang="ru-RU" sz="2400" baseline="-25000"/>
              <a:t>4</a:t>
            </a:r>
            <a:r>
              <a:rPr lang="en-US" altLang="ru-RU" sz="2400"/>
              <a:t>, Na</a:t>
            </a:r>
            <a:r>
              <a:rPr lang="en-US" altLang="ru-RU" sz="2400" baseline="-25000"/>
              <a:t>3</a:t>
            </a:r>
            <a:r>
              <a:rPr lang="en-US" altLang="ru-RU" sz="2400"/>
              <a:t>PO</a:t>
            </a:r>
            <a:r>
              <a:rPr lang="en-US" altLang="ru-RU" sz="2400" baseline="-25000"/>
              <a:t>4</a:t>
            </a:r>
            <a:endParaRPr lang="ru-RU" altLang="ru-RU" sz="2400" baseline="-25000"/>
          </a:p>
          <a:p>
            <a:pPr eaLnBrk="1" hangingPunct="1">
              <a:spcBef>
                <a:spcPct val="0"/>
              </a:spcBef>
              <a:buClr>
                <a:srgbClr val="66FF33"/>
              </a:buClr>
              <a:buFont typeface="Wingdings 2" panose="05020102010507070707" pitchFamily="18" charset="2"/>
              <a:buNone/>
            </a:pPr>
            <a:r>
              <a:rPr lang="ru-RU" altLang="ru-RU" sz="2400" b="1">
                <a:solidFill>
                  <a:srgbClr val="C00000"/>
                </a:solidFill>
              </a:rPr>
              <a:t>Кислые </a:t>
            </a:r>
            <a:r>
              <a:rPr lang="ru-RU" altLang="ru-RU" sz="2400"/>
              <a:t>- это соли, в которых атомы водорода замещены только частично.</a:t>
            </a:r>
          </a:p>
          <a:p>
            <a:pPr eaLnBrk="1" hangingPunct="1">
              <a:spcBef>
                <a:spcPct val="0"/>
              </a:spcBef>
              <a:buClr>
                <a:srgbClr val="66FF33"/>
              </a:buClr>
              <a:buFont typeface="Wingdings 2" panose="05020102010507070707" pitchFamily="18" charset="2"/>
              <a:buNone/>
            </a:pPr>
            <a:r>
              <a:rPr lang="en-US" altLang="ru-RU" sz="2400"/>
              <a:t>				NaHSO</a:t>
            </a:r>
            <a:r>
              <a:rPr lang="en-US" altLang="ru-RU" sz="2400" baseline="-25000"/>
              <a:t>4</a:t>
            </a:r>
            <a:r>
              <a:rPr lang="en-US" altLang="ru-RU" sz="2400"/>
              <a:t>, Na</a:t>
            </a:r>
            <a:r>
              <a:rPr lang="en-US" altLang="ru-RU" sz="2400" baseline="-25000"/>
              <a:t>2</a:t>
            </a:r>
            <a:r>
              <a:rPr lang="en-US" altLang="ru-RU" sz="2400"/>
              <a:t>HPO</a:t>
            </a:r>
            <a:r>
              <a:rPr lang="en-US" altLang="ru-RU" sz="2400" baseline="-25000"/>
              <a:t>4</a:t>
            </a:r>
            <a:r>
              <a:rPr lang="en-US" altLang="ru-RU" sz="2400"/>
              <a:t>, NaH</a:t>
            </a:r>
            <a:r>
              <a:rPr lang="en-US" altLang="ru-RU" sz="2400" baseline="-25000"/>
              <a:t>2</a:t>
            </a:r>
            <a:r>
              <a:rPr lang="en-US" altLang="ru-RU" sz="2400"/>
              <a:t>PO</a:t>
            </a:r>
            <a:r>
              <a:rPr lang="en-US" altLang="ru-RU" sz="2400" baseline="-25000"/>
              <a:t>4</a:t>
            </a:r>
            <a:endParaRPr lang="ru-RU" altLang="ru-RU" sz="2400" baseline="-25000"/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400" b="1">
                <a:solidFill>
                  <a:srgbClr val="C00000"/>
                </a:solidFill>
              </a:rPr>
              <a:t>Основные</a:t>
            </a:r>
            <a:r>
              <a:rPr lang="ru-RU" altLang="ru-RU" sz="2400"/>
              <a:t> - это соли, в которых группы ОН соответствующего основания частично замещены на кислотные остатки. </a:t>
            </a:r>
          </a:p>
          <a:p>
            <a:pPr eaLnBrk="1" hangingPunct="1">
              <a:spcBef>
                <a:spcPct val="0"/>
              </a:spcBef>
              <a:buClr>
                <a:srgbClr val="66FF33"/>
              </a:buClr>
              <a:buFont typeface="Wingdings 2" panose="05020102010507070707" pitchFamily="18" charset="2"/>
              <a:buNone/>
            </a:pPr>
            <a:r>
              <a:rPr lang="en-US" altLang="ru-RU" sz="2400"/>
              <a:t>				MgOHCl, Al(OH)</a:t>
            </a:r>
            <a:r>
              <a:rPr lang="en-US" altLang="ru-RU" sz="2400" baseline="-25000"/>
              <a:t>2</a:t>
            </a:r>
            <a:r>
              <a:rPr lang="en-US" altLang="ru-RU" sz="2400"/>
              <a:t>NO</a:t>
            </a:r>
            <a:r>
              <a:rPr lang="en-US" altLang="ru-RU" sz="2400" baseline="-25000"/>
              <a:t>3</a:t>
            </a:r>
            <a:endParaRPr lang="ru-RU" altLang="ru-RU" sz="2400" baseline="-25000"/>
          </a:p>
          <a:p>
            <a:pPr eaLnBrk="1" hangingPunct="1">
              <a:spcBef>
                <a:spcPct val="0"/>
              </a:spcBef>
              <a:buClr>
                <a:srgbClr val="66FF33"/>
              </a:buClr>
              <a:buFont typeface="Wingdings 2" panose="05020102010507070707" pitchFamily="18" charset="2"/>
              <a:buNone/>
            </a:pPr>
            <a:endParaRPr lang="ru-RU" altLang="ru-RU" sz="2400"/>
          </a:p>
          <a:p>
            <a:pPr eaLnBrk="1" hangingPunct="1">
              <a:spcBef>
                <a:spcPct val="0"/>
              </a:spcBef>
              <a:buClr>
                <a:srgbClr val="66FF33"/>
              </a:buClr>
              <a:buFont typeface="Wingdings 2" panose="05020102010507070707" pitchFamily="18" charset="2"/>
              <a:buNone/>
            </a:pPr>
            <a:r>
              <a:rPr lang="ru-RU" altLang="ru-RU" sz="2400" b="1">
                <a:solidFill>
                  <a:srgbClr val="C00000"/>
                </a:solidFill>
              </a:rPr>
              <a:t>Двойные</a:t>
            </a:r>
            <a:r>
              <a:rPr lang="en-US" altLang="ru-RU" sz="2400" b="1">
                <a:solidFill>
                  <a:srgbClr val="C00000"/>
                </a:solidFill>
              </a:rPr>
              <a:t> (</a:t>
            </a:r>
            <a:r>
              <a:rPr lang="ru-RU" altLang="ru-RU" sz="2400" b="1">
                <a:solidFill>
                  <a:srgbClr val="C00000"/>
                </a:solidFill>
              </a:rPr>
              <a:t>смешанные</a:t>
            </a:r>
            <a:r>
              <a:rPr lang="en-US" altLang="ru-RU" sz="2400" b="1">
                <a:solidFill>
                  <a:srgbClr val="C00000"/>
                </a:solidFill>
              </a:rPr>
              <a:t>)</a:t>
            </a:r>
            <a:r>
              <a:rPr lang="ru-RU" altLang="ru-RU" sz="2400" b="1">
                <a:solidFill>
                  <a:srgbClr val="C00000"/>
                </a:solidFill>
              </a:rPr>
              <a:t> </a:t>
            </a:r>
            <a:r>
              <a:rPr lang="ru-RU" altLang="ru-RU" sz="2400"/>
              <a:t>- это соли, в которых содержится два разных катиона и один анион.</a:t>
            </a:r>
          </a:p>
          <a:p>
            <a:pPr eaLnBrk="1" hangingPunct="1">
              <a:spcBef>
                <a:spcPct val="0"/>
              </a:spcBef>
              <a:buClr>
                <a:srgbClr val="66FF33"/>
              </a:buClr>
              <a:buFont typeface="Wingdings 2" panose="05020102010507070707" pitchFamily="18" charset="2"/>
              <a:buNone/>
            </a:pPr>
            <a:r>
              <a:rPr lang="en-US" altLang="ru-RU" sz="2400"/>
              <a:t>				KAl(SO</a:t>
            </a:r>
            <a:r>
              <a:rPr lang="en-US" altLang="ru-RU" sz="2400" baseline="-25000"/>
              <a:t>4</a:t>
            </a:r>
            <a:r>
              <a:rPr lang="en-US" altLang="ru-RU" sz="2400"/>
              <a:t>)</a:t>
            </a:r>
            <a:r>
              <a:rPr lang="en-US" altLang="ru-RU" sz="2400" baseline="-25000"/>
              <a:t>2</a:t>
            </a:r>
            <a:r>
              <a:rPr lang="en-US" altLang="ru-RU" sz="2400"/>
              <a:t>, Fe(NH</a:t>
            </a:r>
            <a:r>
              <a:rPr lang="en-US" altLang="ru-RU" sz="2400" baseline="-25000"/>
              <a:t>4</a:t>
            </a:r>
            <a:r>
              <a:rPr lang="en-US" altLang="ru-RU" sz="2400"/>
              <a:t>)</a:t>
            </a:r>
            <a:r>
              <a:rPr lang="en-US" altLang="ru-RU" sz="2400" baseline="-25000"/>
              <a:t>2</a:t>
            </a:r>
            <a:r>
              <a:rPr lang="en-US" altLang="ru-RU" sz="2400"/>
              <a:t>(SO</a:t>
            </a:r>
            <a:r>
              <a:rPr lang="en-US" altLang="ru-RU" sz="2400" baseline="-25000"/>
              <a:t>4</a:t>
            </a:r>
            <a:r>
              <a:rPr lang="en-US" altLang="ru-RU" sz="2400"/>
              <a:t>)</a:t>
            </a:r>
            <a:r>
              <a:rPr lang="en-US" altLang="ru-RU" sz="2400" baseline="-25000"/>
              <a:t>2</a:t>
            </a:r>
            <a:endParaRPr lang="ru-RU" altLang="ru-RU" sz="2400" baseline="-25000"/>
          </a:p>
          <a:p>
            <a:pPr eaLnBrk="1" hangingPunct="1">
              <a:spcBef>
                <a:spcPct val="0"/>
              </a:spcBef>
              <a:buClr>
                <a:srgbClr val="66FF33"/>
              </a:buClr>
              <a:buFont typeface="Wingdings 2" panose="05020102010507070707" pitchFamily="18" charset="2"/>
              <a:buNone/>
            </a:pPr>
            <a:r>
              <a:rPr lang="ru-RU" altLang="ru-RU" sz="2400" b="1">
                <a:solidFill>
                  <a:srgbClr val="C00000"/>
                </a:solidFill>
              </a:rPr>
              <a:t>Комплексные</a:t>
            </a:r>
            <a:r>
              <a:rPr lang="ru-RU" altLang="ru-RU" sz="2400"/>
              <a:t> - это соли, в состав которых входит комплексный йон.</a:t>
            </a:r>
          </a:p>
          <a:p>
            <a:pPr eaLnBrk="1" hangingPunct="1">
              <a:spcBef>
                <a:spcPct val="0"/>
              </a:spcBef>
              <a:buClr>
                <a:srgbClr val="66FF33"/>
              </a:buClr>
              <a:buFont typeface="Wingdings 2" panose="05020102010507070707" pitchFamily="18" charset="2"/>
              <a:buNone/>
            </a:pPr>
            <a:r>
              <a:rPr lang="en-US" altLang="ru-RU" sz="2400"/>
              <a:t>				Na</a:t>
            </a:r>
            <a:r>
              <a:rPr lang="en-US" altLang="ru-RU" sz="2400" baseline="-25000"/>
              <a:t>2</a:t>
            </a:r>
            <a:r>
              <a:rPr lang="en-US" altLang="ru-RU" sz="2400"/>
              <a:t>[Zn(OH)</a:t>
            </a:r>
            <a:r>
              <a:rPr lang="en-US" altLang="ru-RU" sz="2400" baseline="-25000"/>
              <a:t>4</a:t>
            </a:r>
            <a:r>
              <a:rPr lang="en-US" altLang="ru-RU" sz="2400"/>
              <a:t>], K</a:t>
            </a:r>
            <a:r>
              <a:rPr lang="en-US" altLang="ru-RU" sz="2400" baseline="-25000"/>
              <a:t>3</a:t>
            </a:r>
            <a:r>
              <a:rPr lang="en-US" altLang="ru-RU" sz="2400"/>
              <a:t>[Fe(CN)</a:t>
            </a:r>
            <a:r>
              <a:rPr lang="en-US" altLang="ru-RU" sz="2400" baseline="-25000"/>
              <a:t>6</a:t>
            </a:r>
            <a:r>
              <a:rPr lang="en-US" altLang="ru-RU" sz="2400"/>
              <a:t>]</a:t>
            </a:r>
          </a:p>
          <a:p>
            <a:pPr eaLnBrk="1" hangingPunct="1">
              <a:spcBef>
                <a:spcPct val="0"/>
              </a:spcBef>
              <a:buClr>
                <a:srgbClr val="66FF33"/>
              </a:buClr>
              <a:buFont typeface="Wingdings" panose="05000000000000000000" pitchFamily="2" charset="2"/>
              <a:buChar char="q"/>
            </a:pPr>
            <a:endParaRPr lang="ru-RU" altLang="ru-RU" sz="3200"/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B05A-05D9-4D68-BD78-87E8EA25F3C0}" type="slidenum">
              <a:rPr lang="ru-RU" altLang="ru-RU" smtClean="0"/>
              <a:pPr/>
              <a:t>57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1524000" y="449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solidFill>
                <a:schemeClr val="tx1"/>
              </a:solidFill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1524000" y="10810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solidFill>
                <a:schemeClr val="tx1"/>
              </a:solidFill>
            </a:endParaRPr>
          </a:p>
        </p:txBody>
      </p:sp>
      <p:sp>
        <p:nvSpPr>
          <p:cNvPr id="64516" name="Скругленный прямоугольник 85"/>
          <p:cNvSpPr>
            <a:spLocks noChangeArrowheads="1"/>
          </p:cNvSpPr>
          <p:nvPr/>
        </p:nvSpPr>
        <p:spPr bwMode="auto">
          <a:xfrm>
            <a:off x="407369" y="1052513"/>
            <a:ext cx="10449546" cy="5472112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 eaLnBrk="1" hangingPunct="1"/>
            <a:r>
              <a:rPr lang="ru-RU" altLang="ru-RU" sz="2400" i="1" dirty="0" smtClean="0">
                <a:solidFill>
                  <a:srgbClr val="070FB9"/>
                </a:solidFill>
              </a:rPr>
              <a:t>1. Соли </a:t>
            </a:r>
            <a:r>
              <a:rPr lang="ru-RU" altLang="ru-RU" sz="2400" i="1" dirty="0">
                <a:solidFill>
                  <a:srgbClr val="070FB9"/>
                </a:solidFill>
              </a:rPr>
              <a:t>реагируют с металлами</a:t>
            </a:r>
            <a:r>
              <a:rPr lang="ru-RU" altLang="ru-RU" sz="2400" dirty="0">
                <a:solidFill>
                  <a:schemeClr val="tx1"/>
                </a:solidFill>
              </a:rPr>
              <a:t>( исключения активные металлы: </a:t>
            </a:r>
            <a:r>
              <a:rPr lang="en-US" altLang="ru-RU" sz="2400" dirty="0">
                <a:solidFill>
                  <a:schemeClr val="tx1"/>
                </a:solidFill>
              </a:rPr>
              <a:t>Li</a:t>
            </a:r>
            <a:r>
              <a:rPr lang="ru-RU" altLang="ru-RU" sz="2400" dirty="0">
                <a:solidFill>
                  <a:schemeClr val="tx1"/>
                </a:solidFill>
              </a:rPr>
              <a:t>,</a:t>
            </a:r>
            <a:r>
              <a:rPr lang="en-US" altLang="ru-RU" sz="2400" dirty="0">
                <a:solidFill>
                  <a:schemeClr val="tx1"/>
                </a:solidFill>
              </a:rPr>
              <a:t> Na</a:t>
            </a:r>
            <a:r>
              <a:rPr lang="ru-RU" altLang="ru-RU" sz="2400" dirty="0">
                <a:solidFill>
                  <a:schemeClr val="tx1"/>
                </a:solidFill>
              </a:rPr>
              <a:t>,</a:t>
            </a:r>
            <a:r>
              <a:rPr lang="en-US" altLang="ru-RU" sz="2400" dirty="0">
                <a:solidFill>
                  <a:schemeClr val="tx1"/>
                </a:solidFill>
              </a:rPr>
              <a:t> K</a:t>
            </a:r>
            <a:r>
              <a:rPr lang="ru-RU" altLang="ru-RU" sz="2400" dirty="0">
                <a:solidFill>
                  <a:schemeClr val="tx1"/>
                </a:solidFill>
              </a:rPr>
              <a:t>,</a:t>
            </a:r>
            <a:r>
              <a:rPr lang="en-US" altLang="ru-RU" sz="2400" dirty="0">
                <a:solidFill>
                  <a:schemeClr val="tx1"/>
                </a:solidFill>
              </a:rPr>
              <a:t> Ca</a:t>
            </a:r>
            <a:r>
              <a:rPr lang="ru-RU" altLang="ru-RU" sz="2400" dirty="0">
                <a:solidFill>
                  <a:schemeClr val="tx1"/>
                </a:solidFill>
              </a:rPr>
              <a:t>,</a:t>
            </a:r>
            <a:r>
              <a:rPr lang="en-US" altLang="ru-RU" sz="2400" dirty="0">
                <a:solidFill>
                  <a:schemeClr val="tx1"/>
                </a:solidFill>
              </a:rPr>
              <a:t> Ba</a:t>
            </a:r>
            <a:r>
              <a:rPr lang="ru-RU" altLang="ru-RU" sz="2400" dirty="0">
                <a:solidFill>
                  <a:schemeClr val="tx1"/>
                </a:solidFill>
              </a:rPr>
              <a:t> - которые при обычных условиях реагируют с водой):</a:t>
            </a:r>
          </a:p>
          <a:p>
            <a:pPr eaLnBrk="1" hangingPunct="1"/>
            <a:r>
              <a:rPr lang="en-US" altLang="ru-RU" sz="2400" dirty="0">
                <a:solidFill>
                  <a:schemeClr val="tx1"/>
                </a:solidFill>
              </a:rPr>
              <a:t>                              Fe + CuSO</a:t>
            </a:r>
            <a:r>
              <a:rPr lang="en-US" altLang="ru-RU" sz="2400" baseline="-25000" dirty="0">
                <a:solidFill>
                  <a:schemeClr val="tx1"/>
                </a:solidFill>
              </a:rPr>
              <a:t>4</a:t>
            </a:r>
            <a:r>
              <a:rPr lang="en-US" altLang="ru-RU" sz="2400" dirty="0">
                <a:solidFill>
                  <a:schemeClr val="tx1"/>
                </a:solidFill>
              </a:rPr>
              <a:t> = </a:t>
            </a:r>
            <a:r>
              <a:rPr lang="en-US" altLang="ru-RU" sz="2400" dirty="0" err="1" smtClean="0">
                <a:solidFill>
                  <a:schemeClr val="tx1"/>
                </a:solidFill>
              </a:rPr>
              <a:t>FeSO</a:t>
            </a:r>
            <a:r>
              <a:rPr lang="ru-RU" altLang="ru-RU" sz="2400" baseline="-25000" dirty="0" smtClean="0">
                <a:solidFill>
                  <a:schemeClr val="tx1"/>
                </a:solidFill>
              </a:rPr>
              <a:t>4</a:t>
            </a:r>
            <a:r>
              <a:rPr lang="en-US" altLang="ru-RU" sz="2400" dirty="0" smtClean="0">
                <a:solidFill>
                  <a:schemeClr val="tx1"/>
                </a:solidFill>
              </a:rPr>
              <a:t> </a:t>
            </a:r>
            <a:r>
              <a:rPr lang="en-US" altLang="ru-RU" sz="2400" dirty="0">
                <a:solidFill>
                  <a:schemeClr val="tx1"/>
                </a:solidFill>
              </a:rPr>
              <a:t>+ Cu</a:t>
            </a:r>
            <a:r>
              <a:rPr lang="ru-RU" altLang="ru-RU" sz="2400" dirty="0">
                <a:solidFill>
                  <a:schemeClr val="tx1"/>
                </a:solidFill>
              </a:rPr>
              <a:t> </a:t>
            </a:r>
            <a:endParaRPr lang="en-US" altLang="ru-RU" sz="2400" dirty="0">
              <a:solidFill>
                <a:schemeClr val="tx1"/>
              </a:solidFill>
            </a:endParaRPr>
          </a:p>
          <a:p>
            <a:pPr marL="0" indent="0" eaLnBrk="1" hangingPunct="1"/>
            <a:endParaRPr lang="ru-RU" altLang="ru-RU" sz="2400" dirty="0" smtClean="0">
              <a:solidFill>
                <a:schemeClr val="tx1"/>
              </a:solidFill>
            </a:endParaRPr>
          </a:p>
          <a:p>
            <a:pPr marL="0" indent="0" eaLnBrk="1" hangingPunct="1"/>
            <a:r>
              <a:rPr lang="ru-RU" altLang="ru-RU" sz="2400" i="1" dirty="0">
                <a:solidFill>
                  <a:srgbClr val="070FB9"/>
                </a:solidFill>
              </a:rPr>
              <a:t>2. Соли </a:t>
            </a:r>
            <a:r>
              <a:rPr lang="ru-RU" altLang="ru-RU" sz="2400" i="1" dirty="0">
                <a:solidFill>
                  <a:srgbClr val="070FB9"/>
                </a:solidFill>
              </a:rPr>
              <a:t>реагируют с кислотами:</a:t>
            </a:r>
          </a:p>
          <a:p>
            <a:pPr eaLnBrk="1" hangingPunct="1"/>
            <a:r>
              <a:rPr lang="en-US" altLang="ru-RU" sz="2400" dirty="0">
                <a:solidFill>
                  <a:schemeClr val="tx1"/>
                </a:solidFill>
              </a:rPr>
              <a:t>                             Na</a:t>
            </a:r>
            <a:r>
              <a:rPr lang="en-US" altLang="ru-RU" sz="2400" baseline="-25000" dirty="0">
                <a:solidFill>
                  <a:schemeClr val="tx1"/>
                </a:solidFill>
              </a:rPr>
              <a:t>2</a:t>
            </a:r>
            <a:r>
              <a:rPr lang="en-US" altLang="ru-RU" sz="2400" dirty="0">
                <a:solidFill>
                  <a:schemeClr val="tx1"/>
                </a:solidFill>
              </a:rPr>
              <a:t>CO</a:t>
            </a:r>
            <a:r>
              <a:rPr lang="en-US" altLang="ru-RU" sz="2400" baseline="-25000" dirty="0">
                <a:solidFill>
                  <a:schemeClr val="tx1"/>
                </a:solidFill>
              </a:rPr>
              <a:t>3</a:t>
            </a:r>
            <a:r>
              <a:rPr lang="en-US" altLang="ru-RU" sz="2400" dirty="0">
                <a:solidFill>
                  <a:schemeClr val="tx1"/>
                </a:solidFill>
              </a:rPr>
              <a:t> + 2HCl = 2NaCl + </a:t>
            </a:r>
            <a:r>
              <a:rPr lang="en-US" altLang="ru-RU" sz="2400" dirty="0" smtClean="0">
                <a:solidFill>
                  <a:schemeClr val="tx1"/>
                </a:solidFill>
              </a:rPr>
              <a:t>CO</a:t>
            </a:r>
            <a:r>
              <a:rPr lang="en-US" altLang="ru-RU" sz="2400" baseline="-25000" dirty="0" smtClean="0">
                <a:solidFill>
                  <a:schemeClr val="tx1"/>
                </a:solidFill>
              </a:rPr>
              <a:t>2</a:t>
            </a:r>
            <a:r>
              <a:rPr lang="en-US" altLang="ru-RU" sz="2400" dirty="0" smtClean="0">
                <a:solidFill>
                  <a:schemeClr val="tx1"/>
                </a:solidFill>
              </a:rPr>
              <a:t> </a:t>
            </a:r>
            <a:r>
              <a:rPr lang="en-US" altLang="ru-RU" sz="2400" dirty="0">
                <a:solidFill>
                  <a:schemeClr val="tx1"/>
                </a:solidFill>
              </a:rPr>
              <a:t>+ H2O</a:t>
            </a:r>
          </a:p>
          <a:p>
            <a:pPr marL="0" indent="0" eaLnBrk="1" hangingPunct="1"/>
            <a:endParaRPr lang="ru-RU" altLang="ru-RU" sz="2400" dirty="0" smtClean="0">
              <a:solidFill>
                <a:schemeClr val="tx1"/>
              </a:solidFill>
            </a:endParaRPr>
          </a:p>
          <a:p>
            <a:pPr marL="0" indent="0" eaLnBrk="1" hangingPunct="1"/>
            <a:endParaRPr lang="ru-RU" altLang="ru-RU" sz="2400" dirty="0">
              <a:solidFill>
                <a:schemeClr val="tx1"/>
              </a:solidFill>
            </a:endParaRPr>
          </a:p>
          <a:p>
            <a:pPr marL="0" indent="0" eaLnBrk="1" hangingPunct="1"/>
            <a:r>
              <a:rPr lang="ru-RU" altLang="ru-RU" sz="2400" dirty="0" smtClean="0">
                <a:solidFill>
                  <a:schemeClr val="tx1"/>
                </a:solidFill>
              </a:rPr>
              <a:t>3. Карбонаты</a:t>
            </a:r>
            <a:r>
              <a:rPr lang="ru-RU" altLang="ru-RU" sz="2400" dirty="0">
                <a:solidFill>
                  <a:schemeClr val="tx1"/>
                </a:solidFill>
              </a:rPr>
              <a:t>, сульфиты </a:t>
            </a:r>
            <a:r>
              <a:rPr lang="ru-RU" altLang="ru-RU" sz="2400" dirty="0">
                <a:solidFill>
                  <a:srgbClr val="070FB9"/>
                </a:solidFill>
              </a:rPr>
              <a:t>разлагаются при нагревании</a:t>
            </a:r>
            <a:r>
              <a:rPr lang="ru-RU" altLang="ru-RU" sz="2400" dirty="0">
                <a:solidFill>
                  <a:schemeClr val="tx1"/>
                </a:solidFill>
              </a:rPr>
              <a:t>:</a:t>
            </a:r>
          </a:p>
          <a:p>
            <a:pPr eaLnBrk="1" hangingPunct="1"/>
            <a:r>
              <a:rPr lang="en-US" altLang="ru-RU" sz="2400" dirty="0">
                <a:solidFill>
                  <a:schemeClr val="tx1"/>
                </a:solidFill>
              </a:rPr>
              <a:t>                             </a:t>
            </a:r>
            <a:r>
              <a:rPr lang="ru-RU" altLang="ru-RU" sz="2400" dirty="0" err="1">
                <a:solidFill>
                  <a:schemeClr val="tx1"/>
                </a:solidFill>
              </a:rPr>
              <a:t>СaCO</a:t>
            </a:r>
            <a:r>
              <a:rPr lang="en-US" altLang="ru-RU" sz="2400" baseline="-25000" dirty="0">
                <a:solidFill>
                  <a:schemeClr val="tx1"/>
                </a:solidFill>
              </a:rPr>
              <a:t>3</a:t>
            </a:r>
            <a:r>
              <a:rPr lang="ru-RU" altLang="ru-RU" sz="2400" dirty="0">
                <a:solidFill>
                  <a:schemeClr val="tx1"/>
                </a:solidFill>
              </a:rPr>
              <a:t> </a:t>
            </a:r>
            <a:r>
              <a:rPr lang="en-US" altLang="ru-RU" sz="2400" dirty="0">
                <a:solidFill>
                  <a:schemeClr val="tx1"/>
                </a:solidFill>
              </a:rPr>
              <a:t>=</a:t>
            </a:r>
            <a:r>
              <a:rPr lang="ru-RU" altLang="ru-RU" sz="2400" dirty="0">
                <a:solidFill>
                  <a:schemeClr val="tx1"/>
                </a:solidFill>
              </a:rPr>
              <a:t> </a:t>
            </a:r>
            <a:r>
              <a:rPr lang="ru-RU" altLang="ru-RU" sz="2400" dirty="0" err="1">
                <a:solidFill>
                  <a:schemeClr val="tx1"/>
                </a:solidFill>
              </a:rPr>
              <a:t>CaO</a:t>
            </a:r>
            <a:r>
              <a:rPr lang="ru-RU" altLang="ru-RU" sz="2400" dirty="0">
                <a:solidFill>
                  <a:schemeClr val="tx1"/>
                </a:solidFill>
              </a:rPr>
              <a:t> + </a:t>
            </a:r>
            <a:r>
              <a:rPr lang="ru-RU" altLang="ru-RU" sz="2400" dirty="0" smtClean="0">
                <a:solidFill>
                  <a:schemeClr val="tx1"/>
                </a:solidFill>
              </a:rPr>
              <a:t>CO</a:t>
            </a:r>
            <a:r>
              <a:rPr lang="en-US" altLang="ru-RU" sz="2400" baseline="-25000" dirty="0" smtClean="0">
                <a:solidFill>
                  <a:schemeClr val="tx1"/>
                </a:solidFill>
              </a:rPr>
              <a:t>2</a:t>
            </a:r>
            <a:endParaRPr lang="en-US" altLang="ru-RU" sz="2400" dirty="0">
              <a:solidFill>
                <a:schemeClr val="tx1"/>
              </a:solidFill>
            </a:endParaRPr>
          </a:p>
        </p:txBody>
      </p:sp>
      <p:cxnSp>
        <p:nvCxnSpPr>
          <p:cNvPr id="64518" name="Line 4"/>
          <p:cNvCxnSpPr>
            <a:cxnSpLocks noChangeShapeType="1"/>
          </p:cNvCxnSpPr>
          <p:nvPr/>
        </p:nvCxnSpPr>
        <p:spPr bwMode="auto">
          <a:xfrm>
            <a:off x="7608888" y="1916114"/>
            <a:ext cx="0" cy="2317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2959100" y="274639"/>
            <a:ext cx="7499350" cy="9223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800" b="1" dirty="0"/>
              <a:t>Химические свойства</a:t>
            </a:r>
            <a:r>
              <a:rPr lang="ru-RU" sz="4400" dirty="0">
                <a:latin typeface="Arial" charset="0"/>
              </a:rPr>
              <a:t> </a:t>
            </a:r>
            <a:br>
              <a:rPr lang="ru-RU" sz="4400" dirty="0">
                <a:latin typeface="Arial" charset="0"/>
              </a:rPr>
            </a:b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7483-FC13-4177-B2D7-70EB0704097E}" type="slidenum">
              <a:rPr lang="ru-RU" altLang="ru-RU" smtClean="0"/>
              <a:pPr/>
              <a:t>58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ChangeArrowheads="1"/>
          </p:cNvSpPr>
          <p:nvPr/>
        </p:nvSpPr>
        <p:spPr bwMode="auto">
          <a:xfrm>
            <a:off x="1847850" y="4146550"/>
            <a:ext cx="8566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altLang="ru-RU" sz="1600">
                <a:solidFill>
                  <a:schemeClr val="tx1"/>
                </a:solidFill>
              </a:rPr>
              <a:t>    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black">
          <a:xfrm>
            <a:off x="1992313" y="115888"/>
            <a:ext cx="73914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endParaRPr lang="en-US" sz="2800" i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5540" name="Прямоугольник 9"/>
          <p:cNvSpPr>
            <a:spLocks noChangeArrowheads="1"/>
          </p:cNvSpPr>
          <p:nvPr/>
        </p:nvSpPr>
        <p:spPr bwMode="auto">
          <a:xfrm>
            <a:off x="1739900" y="2205039"/>
            <a:ext cx="8351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551384" y="1097685"/>
            <a:ext cx="11089232" cy="5005387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chemeClr val="tx1"/>
                </a:solidFill>
                <a:latin typeface="Arial" charset="0"/>
              </a:rPr>
              <a:t>4. Соли </a:t>
            </a:r>
            <a:r>
              <a:rPr lang="ru-RU" sz="2400" dirty="0">
                <a:solidFill>
                  <a:schemeClr val="tx1"/>
                </a:solidFill>
                <a:latin typeface="Arial" charset="0"/>
              </a:rPr>
              <a:t>реагируют с некоторыми кислотными оксидами:</a:t>
            </a:r>
          </a:p>
          <a:p>
            <a:pPr>
              <a:defRPr/>
            </a:pPr>
            <a:r>
              <a:rPr lang="ru-RU" sz="2400" dirty="0">
                <a:solidFill>
                  <a:schemeClr val="tx1"/>
                </a:solidFill>
                <a:latin typeface="Arial" charset="0"/>
              </a:rPr>
              <a:t>    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                     CaCO</a:t>
            </a:r>
            <a:r>
              <a:rPr lang="en-US" sz="2400" baseline="-25000" dirty="0">
                <a:solidFill>
                  <a:schemeClr val="tx1"/>
                </a:solidFill>
                <a:latin typeface="Arial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+ SiO</a:t>
            </a:r>
            <a:r>
              <a:rPr lang="en-US" sz="2400" baseline="-25000" dirty="0">
                <a:solidFill>
                  <a:schemeClr val="tx1"/>
                </a:solidFill>
                <a:latin typeface="Arial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= CaSiO</a:t>
            </a:r>
            <a:r>
              <a:rPr lang="en-US" sz="2400" baseline="-25000" dirty="0">
                <a:solidFill>
                  <a:schemeClr val="tx1"/>
                </a:solidFill>
                <a:latin typeface="Arial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+ CO</a:t>
            </a:r>
            <a:r>
              <a:rPr lang="en-US" sz="2400" baseline="-25000" dirty="0">
                <a:solidFill>
                  <a:schemeClr val="tx1"/>
                </a:solidFill>
                <a:latin typeface="Arial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 </a:t>
            </a:r>
          </a:p>
          <a:p>
            <a:pPr>
              <a:defRPr/>
            </a:pPr>
            <a:endParaRPr lang="en-US" sz="2400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en-US" sz="2400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r>
              <a:rPr lang="ru-RU" sz="2400" dirty="0" smtClean="0">
                <a:solidFill>
                  <a:schemeClr val="tx1"/>
                </a:solidFill>
                <a:latin typeface="Arial" charset="0"/>
              </a:rPr>
              <a:t>5. Соли </a:t>
            </a:r>
            <a:r>
              <a:rPr lang="ru-RU" sz="2400" dirty="0">
                <a:solidFill>
                  <a:schemeClr val="tx1"/>
                </a:solidFill>
                <a:latin typeface="Arial" charset="0"/>
              </a:rPr>
              <a:t>реагируют с другими солями с образованием новых нерастворимых солей:</a:t>
            </a:r>
          </a:p>
          <a:p>
            <a:pPr>
              <a:defRPr/>
            </a:pPr>
            <a:r>
              <a:rPr lang="ru-RU" sz="2400" dirty="0">
                <a:solidFill>
                  <a:schemeClr val="tx1"/>
                </a:solidFill>
                <a:latin typeface="Arial" charset="0"/>
              </a:rPr>
              <a:t>                           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Na</a:t>
            </a:r>
            <a:r>
              <a:rPr lang="en-US" sz="2400" baseline="-25000" dirty="0">
                <a:solidFill>
                  <a:schemeClr val="tx1"/>
                </a:solidFill>
                <a:latin typeface="Arial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SO</a:t>
            </a:r>
            <a:r>
              <a:rPr lang="en-US" sz="2400" baseline="-25000" dirty="0">
                <a:solidFill>
                  <a:schemeClr val="tx1"/>
                </a:solidFill>
                <a:latin typeface="Arial" charset="0"/>
              </a:rPr>
              <a:t>4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+ BaCl</a:t>
            </a:r>
            <a:r>
              <a:rPr lang="en-US" sz="2400" baseline="-25000" dirty="0">
                <a:solidFill>
                  <a:schemeClr val="tx1"/>
                </a:solidFill>
                <a:latin typeface="Arial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= BaSO</a:t>
            </a:r>
            <a:r>
              <a:rPr lang="en-US" sz="2400" baseline="-25000" dirty="0">
                <a:solidFill>
                  <a:schemeClr val="tx1"/>
                </a:solidFill>
                <a:latin typeface="Arial" charset="0"/>
              </a:rPr>
              <a:t>4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  + 2NaCl</a:t>
            </a:r>
            <a:endParaRPr lang="ru-RU" sz="2400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endParaRPr lang="ru-RU" sz="2400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r>
              <a:rPr lang="ru-RU" sz="2400" dirty="0" smtClean="0">
                <a:solidFill>
                  <a:schemeClr val="tx1"/>
                </a:solidFill>
                <a:latin typeface="Arial" charset="0"/>
              </a:rPr>
              <a:t>6. Соли </a:t>
            </a:r>
            <a:r>
              <a:rPr lang="ru-RU" sz="2400" dirty="0">
                <a:solidFill>
                  <a:schemeClr val="tx1"/>
                </a:solidFill>
                <a:latin typeface="Arial" charset="0"/>
              </a:rPr>
              <a:t>реагируют с растворимыми основаниями с образованием нерастворимого основания:</a:t>
            </a:r>
          </a:p>
          <a:p>
            <a:pPr>
              <a:defRPr/>
            </a:pPr>
            <a:r>
              <a:rPr lang="ru-RU" sz="2400" dirty="0">
                <a:solidFill>
                  <a:schemeClr val="tx1"/>
                </a:solidFill>
                <a:latin typeface="Arial" charset="0"/>
              </a:rPr>
              <a:t>                           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AlCl</a:t>
            </a:r>
            <a:r>
              <a:rPr lang="en-US" sz="2400" baseline="-25000" dirty="0">
                <a:solidFill>
                  <a:schemeClr val="tx1"/>
                </a:solidFill>
                <a:latin typeface="Arial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+ 3KOH = Al(OH)</a:t>
            </a:r>
            <a:r>
              <a:rPr lang="en-US" sz="2400" baseline="-25000" dirty="0">
                <a:solidFill>
                  <a:schemeClr val="tx1"/>
                </a:solidFill>
                <a:latin typeface="Arial" charset="0"/>
              </a:rPr>
              <a:t>3</a:t>
            </a:r>
            <a:r>
              <a:rPr lang="ru-RU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charset="0"/>
              </a:rPr>
              <a:t> + 3KCl</a:t>
            </a:r>
            <a:r>
              <a:rPr lang="ru-RU" sz="2400" dirty="0">
                <a:solidFill>
                  <a:schemeClr val="tx1"/>
                </a:solidFill>
                <a:latin typeface="Arial" charset="0"/>
              </a:rPr>
              <a:t>                        </a:t>
            </a:r>
            <a:endParaRPr lang="en-US" sz="2400" dirty="0">
              <a:solidFill>
                <a:schemeClr val="tx1"/>
              </a:solidFill>
              <a:latin typeface="Arial" charset="0"/>
            </a:endParaRP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Arial" charset="0"/>
              </a:rPr>
              <a:t>    </a:t>
            </a:r>
          </a:p>
          <a:p>
            <a:pPr>
              <a:defRPr/>
            </a:pPr>
            <a:endParaRPr lang="ru-RU" sz="2400" dirty="0">
              <a:solidFill>
                <a:schemeClr val="tx1"/>
              </a:solidFill>
              <a:latin typeface="Arial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endParaRPr lang="ru-RU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838200" y="367507"/>
            <a:ext cx="10515600" cy="5412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/>
              <a:t>Химические свойства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7483-FC13-4177-B2D7-70EB0704097E}" type="slidenum">
              <a:rPr lang="ru-RU" altLang="ru-RU" smtClean="0"/>
              <a:pPr/>
              <a:t>59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Содержимое 2"/>
          <p:cNvSpPr>
            <a:spLocks noGrp="1"/>
          </p:cNvSpPr>
          <p:nvPr>
            <p:ph idx="1"/>
          </p:nvPr>
        </p:nvSpPr>
        <p:spPr>
          <a:xfrm>
            <a:off x="623392" y="403860"/>
            <a:ext cx="11161240" cy="569214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sz="3360" b="1" u="sng" dirty="0">
                <a:solidFill>
                  <a:srgbClr val="00B050"/>
                </a:solidFill>
              </a:rPr>
              <a:t>ОСНОВНЫЕ  ЗАКОНЫ  </a:t>
            </a:r>
            <a:r>
              <a:rPr lang="ru-RU" altLang="ru-RU" sz="3360" b="1" u="sng" dirty="0" smtClean="0">
                <a:solidFill>
                  <a:srgbClr val="00B050"/>
                </a:solidFill>
              </a:rPr>
              <a:t>ХИМИИ</a:t>
            </a:r>
            <a:endParaRPr lang="en-US" altLang="ru-RU" sz="3360" b="1" dirty="0" smtClean="0">
              <a:solidFill>
                <a:srgbClr val="00B050"/>
              </a:solidFill>
            </a:endParaRPr>
          </a:p>
          <a:p>
            <a:pPr>
              <a:buFontTx/>
              <a:buNone/>
            </a:pPr>
            <a:endParaRPr lang="en-US" altLang="ru-RU" sz="3360" b="1" i="1" dirty="0">
              <a:solidFill>
                <a:srgbClr val="00B050"/>
              </a:solidFill>
            </a:endParaRPr>
          </a:p>
          <a:p>
            <a:pPr>
              <a:buFontTx/>
              <a:buNone/>
            </a:pPr>
            <a:r>
              <a:rPr lang="ru-RU" altLang="ru-RU" sz="3360" b="1" i="1" dirty="0" smtClean="0">
                <a:solidFill>
                  <a:srgbClr val="7030A0"/>
                </a:solidFill>
              </a:rPr>
              <a:t>1</a:t>
            </a:r>
            <a:r>
              <a:rPr lang="ru-RU" altLang="ru-RU" sz="3360" b="1" i="1" u="sng" dirty="0">
                <a:solidFill>
                  <a:srgbClr val="7030A0"/>
                </a:solidFill>
              </a:rPr>
              <a:t>. Закон сохранения массы и энергии </a:t>
            </a:r>
            <a:endParaRPr lang="en-US" altLang="ru-RU" sz="3360" b="1" i="1" u="sng" dirty="0" smtClean="0">
              <a:solidFill>
                <a:srgbClr val="7030A0"/>
              </a:solidFill>
            </a:endParaRPr>
          </a:p>
          <a:p>
            <a:pPr algn="just">
              <a:buFontTx/>
              <a:buNone/>
            </a:pPr>
            <a:r>
              <a:rPr lang="ru-RU" altLang="ru-RU" sz="3360" b="1" i="1" dirty="0" smtClean="0"/>
              <a:t>(</a:t>
            </a:r>
            <a:r>
              <a:rPr lang="ru-RU" altLang="ru-RU" sz="3360" b="1" i="1" dirty="0"/>
              <a:t>Ломоносов 1760, Эйнштейн 1905)</a:t>
            </a:r>
          </a:p>
          <a:p>
            <a:pPr>
              <a:buFontTx/>
              <a:buNone/>
            </a:pPr>
            <a:r>
              <a:rPr lang="ru-RU" altLang="ru-RU" sz="3360" b="1" i="1" dirty="0"/>
              <a:t>	</a:t>
            </a:r>
          </a:p>
          <a:p>
            <a:pPr>
              <a:buFontTx/>
              <a:buNone/>
            </a:pPr>
            <a:r>
              <a:rPr lang="ru-RU" altLang="ru-RU" sz="3360" b="1" i="1" dirty="0"/>
              <a:t>	В изолированной системе сумма масс и энергий постоянна   </a:t>
            </a:r>
          </a:p>
          <a:p>
            <a:pPr algn="ctr">
              <a:buFontTx/>
              <a:buNone/>
            </a:pPr>
            <a:r>
              <a:rPr lang="ru-RU" altLang="ru-RU" sz="3360" dirty="0"/>
              <a:t>	</a:t>
            </a:r>
            <a:r>
              <a:rPr lang="ru-RU" altLang="ru-RU" sz="4320" b="1" i="1" dirty="0">
                <a:solidFill>
                  <a:srgbClr val="FF0000"/>
                </a:solidFill>
              </a:rPr>
              <a:t>      Е = </a:t>
            </a:r>
            <a:r>
              <a:rPr lang="en-US" altLang="ru-RU" sz="4320" b="1" i="1" dirty="0">
                <a:solidFill>
                  <a:srgbClr val="FF0000"/>
                </a:solidFill>
              </a:rPr>
              <a:t>m </a:t>
            </a:r>
            <a:r>
              <a:rPr lang="en-US" altLang="ru-RU" sz="4320" b="1" i="1" baseline="30000" dirty="0">
                <a:solidFill>
                  <a:srgbClr val="FF0000"/>
                </a:solidFill>
              </a:rPr>
              <a:t>.</a:t>
            </a:r>
            <a:r>
              <a:rPr lang="en-US" altLang="ru-RU" sz="4320" b="1" i="1" dirty="0">
                <a:solidFill>
                  <a:srgbClr val="FF0000"/>
                </a:solidFill>
              </a:rPr>
              <a:t> c</a:t>
            </a:r>
            <a:r>
              <a:rPr lang="ru-RU" altLang="ru-RU" sz="4320" b="1" i="1" baseline="30000" dirty="0">
                <a:solidFill>
                  <a:srgbClr val="FF0000"/>
                </a:solidFill>
              </a:rPr>
              <a:t>2</a:t>
            </a:r>
            <a:endParaRPr lang="ru-RU" altLang="ru-RU" sz="4320" b="1" i="1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ru-RU" altLang="ru-RU" sz="3360" dirty="0"/>
          </a:p>
        </p:txBody>
      </p:sp>
    </p:spTree>
    <p:extLst>
      <p:ext uri="{BB962C8B-B14F-4D97-AF65-F5344CB8AC3E}">
        <p14:creationId xmlns:p14="http://schemas.microsoft.com/office/powerpoint/2010/main" val="15761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Прямоугольник 8"/>
          <p:cNvSpPr>
            <a:spLocks noChangeArrowheads="1"/>
          </p:cNvSpPr>
          <p:nvPr/>
        </p:nvSpPr>
        <p:spPr bwMode="auto">
          <a:xfrm>
            <a:off x="1919288" y="1520825"/>
            <a:ext cx="8748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66563" name="Скругленный прямоугольник 6"/>
          <p:cNvSpPr>
            <a:spLocks noChangeArrowheads="1"/>
          </p:cNvSpPr>
          <p:nvPr/>
        </p:nvSpPr>
        <p:spPr bwMode="auto">
          <a:xfrm>
            <a:off x="263352" y="981076"/>
            <a:ext cx="10272886" cy="54387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chemeClr val="tx1"/>
                </a:solidFill>
              </a:rPr>
              <a:t>Взаимодействие металлов и неметаллов:</a:t>
            </a:r>
          </a:p>
          <a:p>
            <a:pPr eaLnBrk="1" hangingPunct="1"/>
            <a:r>
              <a:rPr lang="ru-RU" altLang="ru-RU" dirty="0">
                <a:solidFill>
                  <a:schemeClr val="tx1"/>
                </a:solidFill>
              </a:rPr>
              <a:t>                           </a:t>
            </a:r>
            <a:r>
              <a:rPr lang="en-US" altLang="ru-RU" dirty="0">
                <a:solidFill>
                  <a:schemeClr val="tx1"/>
                </a:solidFill>
              </a:rPr>
              <a:t>     2Fe + 3Cl</a:t>
            </a:r>
            <a:r>
              <a:rPr lang="en-US" altLang="ru-RU" sz="1200" dirty="0">
                <a:solidFill>
                  <a:schemeClr val="tx1"/>
                </a:solidFill>
              </a:rPr>
              <a:t>2</a:t>
            </a:r>
            <a:r>
              <a:rPr lang="en-US" altLang="ru-RU" dirty="0">
                <a:solidFill>
                  <a:schemeClr val="tx1"/>
                </a:solidFill>
              </a:rPr>
              <a:t> = 2FeCl</a:t>
            </a:r>
            <a:r>
              <a:rPr lang="en-US" altLang="ru-RU" sz="1200" dirty="0">
                <a:solidFill>
                  <a:schemeClr val="tx1"/>
                </a:solidFill>
              </a:rPr>
              <a:t>3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chemeClr val="tx1"/>
                </a:solidFill>
              </a:rPr>
              <a:t>Взаимодействие </a:t>
            </a:r>
            <a:r>
              <a:rPr lang="en-US" altLang="ru-RU" dirty="0">
                <a:solidFill>
                  <a:schemeClr val="tx1"/>
                </a:solidFill>
              </a:rPr>
              <a:t> </a:t>
            </a:r>
            <a:r>
              <a:rPr lang="ru-RU" altLang="ru-RU" dirty="0">
                <a:solidFill>
                  <a:schemeClr val="tx1"/>
                </a:solidFill>
              </a:rPr>
              <a:t>кислотных оксидов с основными и амфотерными оксидами:</a:t>
            </a:r>
          </a:p>
          <a:p>
            <a:pPr eaLnBrk="1" hangingPunct="1"/>
            <a:r>
              <a:rPr lang="en-US" altLang="ru-RU" dirty="0">
                <a:solidFill>
                  <a:schemeClr val="tx1"/>
                </a:solidFill>
              </a:rPr>
              <a:t>                              </a:t>
            </a:r>
            <a:r>
              <a:rPr lang="en-US" altLang="ru-RU" dirty="0" err="1">
                <a:solidFill>
                  <a:schemeClr val="tx1"/>
                </a:solidFill>
              </a:rPr>
              <a:t>CaO</a:t>
            </a:r>
            <a:r>
              <a:rPr lang="en-US" altLang="ru-RU" dirty="0">
                <a:solidFill>
                  <a:schemeClr val="tx1"/>
                </a:solidFill>
              </a:rPr>
              <a:t> + CO</a:t>
            </a:r>
            <a:r>
              <a:rPr lang="en-US" altLang="ru-RU" sz="1200" dirty="0">
                <a:solidFill>
                  <a:schemeClr val="tx1"/>
                </a:solidFill>
              </a:rPr>
              <a:t>2</a:t>
            </a:r>
            <a:r>
              <a:rPr lang="en-US" altLang="ru-RU" dirty="0">
                <a:solidFill>
                  <a:schemeClr val="tx1"/>
                </a:solidFill>
              </a:rPr>
              <a:t> = CaCO</a:t>
            </a:r>
            <a:r>
              <a:rPr lang="en-US" altLang="ru-RU" sz="1200" dirty="0">
                <a:solidFill>
                  <a:schemeClr val="tx1"/>
                </a:solidFill>
              </a:rPr>
              <a:t>3 </a:t>
            </a:r>
            <a:r>
              <a:rPr lang="en-US" altLang="ru-RU" dirty="0">
                <a:solidFill>
                  <a:schemeClr val="tx1"/>
                </a:solidFill>
              </a:rPr>
              <a:t>  </a:t>
            </a:r>
          </a:p>
          <a:p>
            <a:pPr eaLnBrk="1" hangingPunct="1"/>
            <a:r>
              <a:rPr lang="ru-RU" altLang="ru-RU" dirty="0">
                <a:solidFill>
                  <a:schemeClr val="tx1"/>
                </a:solidFill>
              </a:rPr>
              <a:t>                              </a:t>
            </a:r>
            <a:r>
              <a:rPr lang="en-US" altLang="ru-RU" dirty="0" err="1">
                <a:solidFill>
                  <a:schemeClr val="tx1"/>
                </a:solidFill>
              </a:rPr>
              <a:t>ZnO</a:t>
            </a:r>
            <a:r>
              <a:rPr lang="en-US" altLang="ru-RU" dirty="0">
                <a:solidFill>
                  <a:schemeClr val="tx1"/>
                </a:solidFill>
              </a:rPr>
              <a:t> + SiO</a:t>
            </a:r>
            <a:r>
              <a:rPr lang="en-US" altLang="ru-RU" sz="1200" dirty="0">
                <a:solidFill>
                  <a:schemeClr val="tx1"/>
                </a:solidFill>
              </a:rPr>
              <a:t>2 = </a:t>
            </a:r>
            <a:r>
              <a:rPr lang="en-US" altLang="ru-RU" dirty="0">
                <a:solidFill>
                  <a:schemeClr val="tx1"/>
                </a:solidFill>
              </a:rPr>
              <a:t> ZnSiO</a:t>
            </a:r>
            <a:r>
              <a:rPr lang="en-US" altLang="ru-RU" sz="1200" dirty="0">
                <a:solidFill>
                  <a:schemeClr val="tx1"/>
                </a:solidFill>
              </a:rPr>
              <a:t>3</a:t>
            </a:r>
            <a:r>
              <a:rPr lang="ru-RU" altLang="ru-RU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ru-RU" dirty="0">
                <a:solidFill>
                  <a:schemeClr val="tx1"/>
                </a:solidFill>
              </a:rPr>
              <a:t> </a:t>
            </a:r>
            <a:r>
              <a:rPr lang="ru-RU" altLang="ru-RU" dirty="0">
                <a:solidFill>
                  <a:schemeClr val="tx1"/>
                </a:solidFill>
              </a:rPr>
              <a:t>Взаимодействие двух разных солей с образованием новой   </a:t>
            </a:r>
          </a:p>
          <a:p>
            <a:pPr eaLnBrk="1" hangingPunct="1"/>
            <a:r>
              <a:rPr lang="ru-RU" altLang="ru-RU" dirty="0">
                <a:solidFill>
                  <a:schemeClr val="tx1"/>
                </a:solidFill>
              </a:rPr>
              <a:t>     нерастворимой соли:</a:t>
            </a:r>
          </a:p>
          <a:p>
            <a:pPr eaLnBrk="1" hangingPunct="1"/>
            <a:r>
              <a:rPr lang="ru-RU" altLang="ru-RU" dirty="0">
                <a:solidFill>
                  <a:schemeClr val="tx1"/>
                </a:solidFill>
              </a:rPr>
              <a:t>                              </a:t>
            </a:r>
            <a:r>
              <a:rPr lang="en-US" altLang="ru-RU" dirty="0">
                <a:solidFill>
                  <a:schemeClr val="tx1"/>
                </a:solidFill>
              </a:rPr>
              <a:t>Na</a:t>
            </a:r>
            <a:r>
              <a:rPr lang="en-US" altLang="ru-RU" sz="1200" dirty="0">
                <a:solidFill>
                  <a:schemeClr val="tx1"/>
                </a:solidFill>
              </a:rPr>
              <a:t>2</a:t>
            </a:r>
            <a:r>
              <a:rPr lang="en-US" altLang="ru-RU" dirty="0">
                <a:solidFill>
                  <a:schemeClr val="tx1"/>
                </a:solidFill>
              </a:rPr>
              <a:t>CO</a:t>
            </a:r>
            <a:r>
              <a:rPr lang="en-US" altLang="ru-RU" sz="1200" dirty="0">
                <a:solidFill>
                  <a:schemeClr val="tx1"/>
                </a:solidFill>
              </a:rPr>
              <a:t>3</a:t>
            </a:r>
            <a:r>
              <a:rPr lang="en-US" altLang="ru-RU" dirty="0">
                <a:solidFill>
                  <a:schemeClr val="tx1"/>
                </a:solidFill>
              </a:rPr>
              <a:t> + CaCl</a:t>
            </a:r>
            <a:r>
              <a:rPr lang="en-US" altLang="ru-RU" sz="1200" dirty="0">
                <a:solidFill>
                  <a:schemeClr val="tx1"/>
                </a:solidFill>
              </a:rPr>
              <a:t>2</a:t>
            </a:r>
            <a:r>
              <a:rPr lang="en-US" altLang="ru-RU" dirty="0">
                <a:solidFill>
                  <a:schemeClr val="tx1"/>
                </a:solidFill>
              </a:rPr>
              <a:t> = CaCO</a:t>
            </a:r>
            <a:r>
              <a:rPr lang="en-US" altLang="ru-RU" sz="1200" dirty="0">
                <a:solidFill>
                  <a:schemeClr val="tx1"/>
                </a:solidFill>
              </a:rPr>
              <a:t>3</a:t>
            </a:r>
            <a:r>
              <a:rPr lang="en-US" altLang="ru-RU" dirty="0">
                <a:solidFill>
                  <a:schemeClr val="tx1"/>
                </a:solidFill>
              </a:rPr>
              <a:t>  + 2NaCl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chemeClr val="tx1"/>
                </a:solidFill>
              </a:rPr>
              <a:t>Взаимодействие оснований и кислот:</a:t>
            </a:r>
          </a:p>
          <a:p>
            <a:pPr eaLnBrk="1" hangingPunct="1"/>
            <a:r>
              <a:rPr lang="ru-RU" altLang="ru-RU" dirty="0">
                <a:solidFill>
                  <a:schemeClr val="tx1"/>
                </a:solidFill>
              </a:rPr>
              <a:t>                    </a:t>
            </a:r>
            <a:r>
              <a:rPr lang="en-US" altLang="ru-RU" dirty="0">
                <a:solidFill>
                  <a:schemeClr val="tx1"/>
                </a:solidFill>
              </a:rPr>
              <a:t>          </a:t>
            </a:r>
            <a:r>
              <a:rPr lang="en-US" altLang="ru-RU" dirty="0" err="1">
                <a:solidFill>
                  <a:schemeClr val="tx1"/>
                </a:solidFill>
              </a:rPr>
              <a:t>NaOH</a:t>
            </a:r>
            <a:r>
              <a:rPr lang="en-US" altLang="ru-RU" dirty="0">
                <a:solidFill>
                  <a:schemeClr val="tx1"/>
                </a:solidFill>
              </a:rPr>
              <a:t> + </a:t>
            </a:r>
            <a:r>
              <a:rPr lang="en-US" altLang="ru-RU" dirty="0" err="1">
                <a:solidFill>
                  <a:schemeClr val="tx1"/>
                </a:solidFill>
              </a:rPr>
              <a:t>HCl</a:t>
            </a:r>
            <a:r>
              <a:rPr lang="en-US" altLang="ru-RU" dirty="0">
                <a:solidFill>
                  <a:schemeClr val="tx1"/>
                </a:solidFill>
              </a:rPr>
              <a:t> = </a:t>
            </a:r>
            <a:r>
              <a:rPr lang="en-US" altLang="ru-RU" dirty="0" err="1">
                <a:solidFill>
                  <a:schemeClr val="tx1"/>
                </a:solidFill>
              </a:rPr>
              <a:t>NaCl</a:t>
            </a:r>
            <a:r>
              <a:rPr lang="en-US" altLang="ru-RU" dirty="0">
                <a:solidFill>
                  <a:schemeClr val="tx1"/>
                </a:solidFill>
              </a:rPr>
              <a:t> + H</a:t>
            </a:r>
            <a:r>
              <a:rPr lang="en-US" altLang="ru-RU" sz="1200" dirty="0">
                <a:solidFill>
                  <a:schemeClr val="tx1"/>
                </a:solidFill>
              </a:rPr>
              <a:t>2</a:t>
            </a:r>
            <a:r>
              <a:rPr lang="en-US" altLang="ru-RU" dirty="0">
                <a:solidFill>
                  <a:schemeClr val="tx1"/>
                </a:solidFill>
              </a:rPr>
              <a:t>O</a:t>
            </a:r>
            <a:r>
              <a:rPr lang="ru-RU" altLang="ru-RU" dirty="0">
                <a:solidFill>
                  <a:schemeClr val="tx1"/>
                </a:solidFill>
              </a:rPr>
              <a:t> </a:t>
            </a:r>
            <a:endParaRPr lang="en-US" altLang="ru-RU" dirty="0">
              <a:solidFill>
                <a:schemeClr val="tx1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chemeClr val="tx1"/>
                </a:solidFill>
              </a:rPr>
              <a:t>Взаимодействие более активного металла с солями:  </a:t>
            </a:r>
          </a:p>
          <a:p>
            <a:pPr eaLnBrk="1" hangingPunct="1"/>
            <a:r>
              <a:rPr lang="ru-RU" altLang="ru-RU" dirty="0">
                <a:solidFill>
                  <a:schemeClr val="tx1"/>
                </a:solidFill>
              </a:rPr>
              <a:t>                              </a:t>
            </a:r>
            <a:r>
              <a:rPr lang="en-US" altLang="ru-RU" dirty="0">
                <a:solidFill>
                  <a:schemeClr val="tx1"/>
                </a:solidFill>
              </a:rPr>
              <a:t>FeCl</a:t>
            </a:r>
            <a:r>
              <a:rPr lang="en-US" altLang="ru-RU" sz="1200" dirty="0">
                <a:solidFill>
                  <a:schemeClr val="tx1"/>
                </a:solidFill>
              </a:rPr>
              <a:t>2</a:t>
            </a:r>
            <a:r>
              <a:rPr lang="en-US" altLang="ru-RU" dirty="0">
                <a:solidFill>
                  <a:schemeClr val="tx1"/>
                </a:solidFill>
              </a:rPr>
              <a:t> + Zn = ZnCl</a:t>
            </a:r>
            <a:r>
              <a:rPr lang="en-US" altLang="ru-RU" sz="1200" dirty="0">
                <a:solidFill>
                  <a:schemeClr val="tx1"/>
                </a:solidFill>
              </a:rPr>
              <a:t>2</a:t>
            </a:r>
            <a:r>
              <a:rPr lang="en-US" altLang="ru-RU" dirty="0">
                <a:solidFill>
                  <a:schemeClr val="tx1"/>
                </a:solidFill>
              </a:rPr>
              <a:t> + Fe</a:t>
            </a:r>
            <a:r>
              <a:rPr lang="ru-RU" altLang="ru-RU" dirty="0">
                <a:solidFill>
                  <a:schemeClr val="tx1"/>
                </a:solidFill>
              </a:rPr>
              <a:t>   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ru-RU" altLang="ru-RU" dirty="0">
              <a:solidFill>
                <a:schemeClr val="tx1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chemeClr val="tx1"/>
                </a:solidFill>
              </a:rPr>
              <a:t>Действие кислот на металлы, стоящие в ряду напряжений металлов до </a:t>
            </a:r>
            <a:r>
              <a:rPr lang="en-US" altLang="ru-RU" dirty="0">
                <a:solidFill>
                  <a:schemeClr val="tx1"/>
                </a:solidFill>
              </a:rPr>
              <a:t>H</a:t>
            </a:r>
            <a:r>
              <a:rPr lang="en-US" altLang="ru-RU" sz="1400" dirty="0">
                <a:solidFill>
                  <a:schemeClr val="tx1"/>
                </a:solidFill>
              </a:rPr>
              <a:t>2</a:t>
            </a:r>
            <a:r>
              <a:rPr lang="en-US" altLang="ru-RU" dirty="0">
                <a:solidFill>
                  <a:schemeClr val="tx1"/>
                </a:solidFill>
              </a:rPr>
              <a:t> </a:t>
            </a:r>
            <a:r>
              <a:rPr lang="ru-RU" altLang="ru-RU" dirty="0">
                <a:solidFill>
                  <a:schemeClr val="tx1"/>
                </a:solidFill>
              </a:rPr>
              <a:t>:</a:t>
            </a:r>
          </a:p>
          <a:p>
            <a:pPr eaLnBrk="1" hangingPunct="1"/>
            <a:r>
              <a:rPr lang="ru-RU" altLang="ru-RU" dirty="0">
                <a:solidFill>
                  <a:schemeClr val="tx1"/>
                </a:solidFill>
              </a:rPr>
              <a:t>                              </a:t>
            </a:r>
            <a:r>
              <a:rPr lang="en-US" altLang="ru-RU" dirty="0">
                <a:solidFill>
                  <a:schemeClr val="tx1"/>
                </a:solidFill>
              </a:rPr>
              <a:t> Zn + 2HCl = ZnCl</a:t>
            </a:r>
            <a:r>
              <a:rPr lang="en-US" altLang="ru-RU" sz="1200" dirty="0">
                <a:solidFill>
                  <a:schemeClr val="tx1"/>
                </a:solidFill>
              </a:rPr>
              <a:t>2</a:t>
            </a:r>
            <a:r>
              <a:rPr lang="en-US" altLang="ru-RU" dirty="0">
                <a:solidFill>
                  <a:schemeClr val="tx1"/>
                </a:solidFill>
              </a:rPr>
              <a:t> + H</a:t>
            </a:r>
            <a:r>
              <a:rPr lang="en-US" altLang="ru-RU" sz="1200" dirty="0">
                <a:solidFill>
                  <a:schemeClr val="tx1"/>
                </a:solidFill>
              </a:rPr>
              <a:t>2</a:t>
            </a:r>
            <a:r>
              <a:rPr lang="ru-RU" altLang="ru-RU" dirty="0">
                <a:solidFill>
                  <a:schemeClr val="tx1"/>
                </a:solidFill>
              </a:rPr>
              <a:t>    </a:t>
            </a:r>
          </a:p>
          <a:p>
            <a:pPr eaLnBrk="1" hangingPunct="1"/>
            <a:r>
              <a:rPr lang="ru-RU" altLang="ru-RU" dirty="0">
                <a:solidFill>
                  <a:schemeClr val="tx1"/>
                </a:solidFill>
              </a:rPr>
              <a:t>          </a:t>
            </a:r>
            <a:endParaRPr lang="en-US" altLang="ru-RU" dirty="0">
              <a:solidFill>
                <a:schemeClr val="tx1"/>
              </a:solidFill>
            </a:endParaRPr>
          </a:p>
          <a:p>
            <a:pPr eaLnBrk="1" hangingPunct="1"/>
            <a:r>
              <a:rPr lang="en-US" altLang="ru-RU" dirty="0">
                <a:solidFill>
                  <a:schemeClr val="tx1"/>
                </a:solidFill>
              </a:rPr>
              <a:t>    </a:t>
            </a:r>
          </a:p>
          <a:p>
            <a:pPr eaLnBrk="1" hangingPunct="1"/>
            <a:r>
              <a:rPr lang="ru-RU" altLang="ru-RU" sz="1200" dirty="0">
                <a:solidFill>
                  <a:schemeClr val="tx1"/>
                </a:solidFill>
              </a:rPr>
              <a:t> </a:t>
            </a:r>
            <a:endParaRPr lang="ru-RU" altLang="ru-RU" dirty="0">
              <a:solidFill>
                <a:schemeClr val="tx1"/>
              </a:solidFill>
            </a:endParaRPr>
          </a:p>
          <a:p>
            <a:pPr eaLnBrk="1" hangingPunct="1"/>
            <a:r>
              <a:rPr lang="en-US" altLang="ru-RU" sz="1200" dirty="0">
                <a:solidFill>
                  <a:schemeClr val="tx1"/>
                </a:solidFill>
              </a:rPr>
              <a:t>    </a:t>
            </a:r>
          </a:p>
          <a:p>
            <a:pPr eaLnBrk="1" hangingPunct="1"/>
            <a:endParaRPr lang="ru-RU" altLang="ru-RU" sz="1200" dirty="0">
              <a:solidFill>
                <a:schemeClr val="tx1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ru-RU" altLang="ru-RU" dirty="0">
              <a:solidFill>
                <a:schemeClr val="tx1"/>
              </a:solidFill>
            </a:endParaRPr>
          </a:p>
        </p:txBody>
      </p:sp>
      <p:sp>
        <p:nvSpPr>
          <p:cNvPr id="66567" name="Прямоугольник 1"/>
          <p:cNvSpPr>
            <a:spLocks noChangeArrowheads="1"/>
          </p:cNvSpPr>
          <p:nvPr/>
        </p:nvSpPr>
        <p:spPr bwMode="auto">
          <a:xfrm>
            <a:off x="5000626" y="5643564"/>
            <a:ext cx="1731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>
                <a:solidFill>
                  <a:schemeClr val="tx1"/>
                </a:solidFill>
              </a:rPr>
              <a:t>                         </a:t>
            </a:r>
          </a:p>
        </p:txBody>
      </p:sp>
      <p:sp>
        <p:nvSpPr>
          <p:cNvPr id="25" name="Заголовок 24"/>
          <p:cNvSpPr>
            <a:spLocks noGrp="1"/>
          </p:cNvSpPr>
          <p:nvPr>
            <p:ph type="title"/>
          </p:nvPr>
        </p:nvSpPr>
        <p:spPr>
          <a:xfrm>
            <a:off x="1077334" y="355083"/>
            <a:ext cx="7499350" cy="8509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b="1" dirty="0" smtClean="0"/>
              <a:t>Получение солей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ru-RU" b="1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7483-FC13-4177-B2D7-70EB0704097E}" type="slidenum">
              <a:rPr lang="ru-RU" altLang="ru-RU" smtClean="0"/>
              <a:pPr/>
              <a:t>60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2711451" y="549275"/>
            <a:ext cx="7497763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800" b="1" dirty="0"/>
              <a:t>Генетическая связь </a:t>
            </a:r>
            <a:br>
              <a:rPr lang="ru-RU" sz="4800" b="1" dirty="0"/>
            </a:br>
            <a:endParaRPr lang="ru-RU" sz="5400" b="1" i="1" u="sng" dirty="0">
              <a:solidFill>
                <a:srgbClr val="CC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7483-FC13-4177-B2D7-70EB0704097E}" type="slidenum">
              <a:rPr lang="ru-RU" altLang="ru-RU" smtClean="0"/>
              <a:pPr/>
              <a:t>61</a:t>
            </a:fld>
            <a:endParaRPr lang="ru-RU" altLang="ru-RU"/>
          </a:p>
        </p:txBody>
      </p:sp>
      <p:sp>
        <p:nvSpPr>
          <p:cNvPr id="67587" name="Прямоугольник 3"/>
          <p:cNvSpPr>
            <a:spLocks noChangeArrowheads="1"/>
          </p:cNvSpPr>
          <p:nvPr/>
        </p:nvSpPr>
        <p:spPr bwMode="auto">
          <a:xfrm>
            <a:off x="2640013" y="1989138"/>
            <a:ext cx="78486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3600" b="1" i="1">
                <a:solidFill>
                  <a:schemeClr val="tx1"/>
                </a:solidFill>
              </a:rPr>
              <a:t>Связь между классами неорганических соединений, основанная на получении веществ одного класса из веществ другого класса, называется </a:t>
            </a:r>
            <a:r>
              <a:rPr lang="ru-RU" altLang="ru-RU" sz="3600" b="1" i="1" u="sng">
                <a:solidFill>
                  <a:srgbClr val="CC0000"/>
                </a:solidFill>
              </a:rPr>
              <a:t>генетической.</a:t>
            </a:r>
            <a:endParaRPr lang="ru-RU" altLang="ru-RU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2633664" y="333375"/>
            <a:ext cx="8034337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3600" b="1" dirty="0"/>
              <a:t>Генетическая связь между классами </a:t>
            </a:r>
            <a:br>
              <a:rPr lang="ru-RU" sz="3600" b="1" dirty="0"/>
            </a:br>
            <a:r>
              <a:rPr lang="ru-RU" sz="3600" b="1" dirty="0"/>
              <a:t>неорганических соединений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825625" y="1527175"/>
            <a:ext cx="8504238" cy="4572000"/>
          </a:xfrm>
        </p:spPr>
        <p:txBody>
          <a:bodyPr>
            <a:normAutofit/>
          </a:bodyPr>
          <a:lstStyle/>
          <a:p>
            <a:pPr marL="274320" indent="-274320">
              <a:buNone/>
              <a:defRPr/>
            </a:pPr>
            <a:endParaRPr lang="ru-RU" dirty="0" smtClean="0"/>
          </a:p>
          <a:p>
            <a:pPr marL="274320" indent="-274320">
              <a:buNone/>
              <a:defRPr/>
            </a:pPr>
            <a:endParaRPr lang="ru-RU" dirty="0" smtClean="0"/>
          </a:p>
          <a:p>
            <a:pPr marL="274320" indent="-274320">
              <a:buNone/>
              <a:defRPr/>
            </a:pPr>
            <a:endParaRPr lang="ru-RU" dirty="0" smtClean="0"/>
          </a:p>
          <a:p>
            <a:pPr marL="274320" indent="-274320">
              <a:buNone/>
              <a:defRPr/>
            </a:pPr>
            <a:r>
              <a:rPr lang="ru-RU" dirty="0" smtClean="0"/>
              <a:t>       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7966A-A269-4A86-B55F-07DCACE5138A}" type="slidenum">
              <a:rPr lang="ru-RU" altLang="ru-RU"/>
              <a:pPr/>
              <a:t>62</a:t>
            </a:fld>
            <a:endParaRPr lang="ru-RU" altLang="ru-RU"/>
          </a:p>
        </p:txBody>
      </p:sp>
      <p:cxnSp>
        <p:nvCxnSpPr>
          <p:cNvPr id="17" name="Прямая со стрелкой 16"/>
          <p:cNvCxnSpPr>
            <a:stCxn id="0" idx="2"/>
            <a:endCxn id="7" idx="1"/>
          </p:cNvCxnSpPr>
          <p:nvPr/>
        </p:nvCxnSpPr>
        <p:spPr>
          <a:xfrm rot="16200000" flipH="1">
            <a:off x="3448050" y="2152650"/>
            <a:ext cx="1066800" cy="2247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0" idx="3"/>
            <a:endCxn id="0" idx="1"/>
          </p:cNvCxnSpPr>
          <p:nvPr/>
        </p:nvCxnSpPr>
        <p:spPr>
          <a:xfrm>
            <a:off x="3810000" y="23622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0" idx="3"/>
            <a:endCxn id="0" idx="1"/>
          </p:cNvCxnSpPr>
          <p:nvPr/>
        </p:nvCxnSpPr>
        <p:spPr>
          <a:xfrm>
            <a:off x="7010400" y="2362200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0" idx="0"/>
            <a:endCxn id="7" idx="1"/>
          </p:cNvCxnSpPr>
          <p:nvPr/>
        </p:nvCxnSpPr>
        <p:spPr>
          <a:xfrm rot="5400000" flipH="1" flipV="1">
            <a:off x="3371850" y="3295650"/>
            <a:ext cx="1219200" cy="2247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0" idx="0"/>
            <a:endCxn id="7" idx="2"/>
          </p:cNvCxnSpPr>
          <p:nvPr/>
        </p:nvCxnSpPr>
        <p:spPr>
          <a:xfrm rot="5400000" flipH="1" flipV="1">
            <a:off x="5486401" y="4762501"/>
            <a:ext cx="1143000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0" idx="3"/>
          </p:cNvCxnSpPr>
          <p:nvPr/>
        </p:nvCxnSpPr>
        <p:spPr>
          <a:xfrm>
            <a:off x="3810000" y="5410200"/>
            <a:ext cx="12954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0" idx="3"/>
            <a:endCxn id="9" idx="1"/>
          </p:cNvCxnSpPr>
          <p:nvPr/>
        </p:nvCxnSpPr>
        <p:spPr>
          <a:xfrm flipV="1">
            <a:off x="7010400" y="5486400"/>
            <a:ext cx="13716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0" idx="2"/>
            <a:endCxn id="7" idx="3"/>
          </p:cNvCxnSpPr>
          <p:nvPr/>
        </p:nvCxnSpPr>
        <p:spPr>
          <a:xfrm rot="5400000">
            <a:off x="7600950" y="2152650"/>
            <a:ext cx="1066800" cy="2247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9" idx="0"/>
            <a:endCxn id="7" idx="3"/>
          </p:cNvCxnSpPr>
          <p:nvPr/>
        </p:nvCxnSpPr>
        <p:spPr>
          <a:xfrm rot="16200000" flipV="1">
            <a:off x="7524750" y="3295650"/>
            <a:ext cx="1295400" cy="2324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0" idx="2"/>
            <a:endCxn id="7" idx="0"/>
          </p:cNvCxnSpPr>
          <p:nvPr/>
        </p:nvCxnSpPr>
        <p:spPr>
          <a:xfrm rot="5400000">
            <a:off x="5715001" y="3086101"/>
            <a:ext cx="685800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1905000" y="1981200"/>
            <a:ext cx="1905000" cy="7620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schemeClr val="tx1"/>
                </a:solidFill>
              </a:rPr>
              <a:t>МЕТАЛЛ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05400" y="1981200"/>
            <a:ext cx="1905000" cy="762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schemeClr val="tx1"/>
                </a:solidFill>
              </a:rPr>
              <a:t>ОСНОВНЫЙ</a:t>
            </a:r>
          </a:p>
          <a:p>
            <a:pPr algn="ctr" eaLnBrk="0" hangingPunct="0">
              <a:defRPr/>
            </a:pPr>
            <a:r>
              <a:rPr lang="ru-RU" b="1" dirty="0">
                <a:solidFill>
                  <a:schemeClr val="tx1"/>
                </a:solidFill>
              </a:rPr>
              <a:t>ОКСИД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305800" y="1981200"/>
            <a:ext cx="1905000" cy="762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schemeClr val="tx1"/>
                </a:solidFill>
              </a:rPr>
              <a:t>ОСНОВАНИЕ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05400" y="3429000"/>
            <a:ext cx="19050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schemeClr val="tx1"/>
                </a:solidFill>
              </a:rPr>
              <a:t>СОЛЬ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05000" y="5029200"/>
            <a:ext cx="1905000" cy="7620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schemeClr val="tx1"/>
                </a:solidFill>
              </a:rPr>
              <a:t>НЕМЕТАЛЛ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105400" y="5334000"/>
            <a:ext cx="1905000" cy="76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schemeClr val="tx1"/>
                </a:solidFill>
              </a:rPr>
              <a:t>КИСЛОТНЫЙ</a:t>
            </a:r>
          </a:p>
          <a:p>
            <a:pPr algn="ctr" eaLnBrk="0" hangingPunct="0">
              <a:defRPr/>
            </a:pPr>
            <a:r>
              <a:rPr lang="ru-RU" b="1" dirty="0">
                <a:solidFill>
                  <a:schemeClr val="tx1"/>
                </a:solidFill>
              </a:rPr>
              <a:t>ОКСИД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382000" y="5105400"/>
            <a:ext cx="1905000" cy="762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schemeClr val="tx1"/>
                </a:solidFill>
              </a:rPr>
              <a:t>КИСЛОТА</a:t>
            </a:r>
          </a:p>
        </p:txBody>
      </p:sp>
      <p:sp>
        <p:nvSpPr>
          <p:cNvPr id="38" name="Двойная стрелка вверх/вниз 37"/>
          <p:cNvSpPr/>
          <p:nvPr/>
        </p:nvSpPr>
        <p:spPr>
          <a:xfrm>
            <a:off x="2286000" y="3124200"/>
            <a:ext cx="914400" cy="1447800"/>
          </a:xfrm>
          <a:prstGeom prst="up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4400" b="1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39" name="Двойная стрелка вверх/вниз 38"/>
          <p:cNvSpPr/>
          <p:nvPr/>
        </p:nvSpPr>
        <p:spPr>
          <a:xfrm>
            <a:off x="8915400" y="3124200"/>
            <a:ext cx="914400" cy="1447800"/>
          </a:xfrm>
          <a:prstGeom prst="up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4400" b="1" dirty="0">
                <a:solidFill>
                  <a:schemeClr val="tx1"/>
                </a:solidFill>
              </a:rPr>
              <a:t>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6858000"/>
          </a:xfrm>
          <a:solidFill>
            <a:schemeClr val="bg1"/>
          </a:solidFill>
        </p:spPr>
        <p:txBody>
          <a:bodyPr/>
          <a:lstStyle/>
          <a:p>
            <a:pPr marL="216000" indent="0">
              <a:buNone/>
              <a:defRPr/>
            </a:pPr>
            <a:r>
              <a:rPr lang="ru-RU" b="1" dirty="0" smtClean="0"/>
              <a:t>Генетическая связь отражается в  генетических рядах. </a:t>
            </a:r>
            <a:r>
              <a:rPr lang="ru-RU" dirty="0" smtClean="0"/>
              <a:t>В состав любого генетического ряда входят вещества различных классов неорганических соединений.</a:t>
            </a:r>
            <a:endParaRPr lang="ru-RU" b="1" dirty="0" smtClean="0"/>
          </a:p>
          <a:p>
            <a:pPr marL="216000" indent="0">
              <a:buNone/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Генетический ряд металла</a:t>
            </a:r>
            <a:r>
              <a:rPr lang="ru-RU" dirty="0" smtClean="0"/>
              <a:t> показывает:</a:t>
            </a:r>
          </a:p>
          <a:p>
            <a:pPr marL="216000" indent="0">
              <a:buNone/>
              <a:defRPr/>
            </a:pPr>
            <a:r>
              <a:rPr lang="ru-RU" dirty="0" smtClean="0"/>
              <a:t>Металл → Основной оксид → Соль → Основание → Новая соль.</a:t>
            </a:r>
          </a:p>
          <a:p>
            <a:pPr marL="216000" indent="0">
              <a:buNone/>
              <a:defRPr/>
            </a:pPr>
            <a:r>
              <a:rPr lang="ru-RU" b="1" dirty="0" smtClean="0">
                <a:solidFill>
                  <a:srgbClr val="070FB9"/>
                </a:solidFill>
              </a:rPr>
              <a:t>Уравнения реакций  к генетическому кальция           </a:t>
            </a:r>
            <a:r>
              <a:rPr lang="en-US" sz="2800" b="1" dirty="0">
                <a:solidFill>
                  <a:srgbClr val="070FB9"/>
                </a:solidFill>
              </a:rPr>
              <a:t>Ca</a:t>
            </a:r>
            <a:r>
              <a:rPr lang="ru-RU" sz="2800" b="1" dirty="0">
                <a:solidFill>
                  <a:srgbClr val="070FB9"/>
                </a:solidFill>
              </a:rPr>
              <a:t> </a:t>
            </a:r>
            <a:r>
              <a:rPr lang="en-US" sz="2800" b="1" dirty="0">
                <a:solidFill>
                  <a:srgbClr val="070F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ru-RU" sz="2800" b="1" dirty="0">
                <a:solidFill>
                  <a:srgbClr val="070FB9"/>
                </a:solidFill>
              </a:rPr>
              <a:t>  </a:t>
            </a:r>
            <a:r>
              <a:rPr lang="en-US" sz="2800" b="1" dirty="0" err="1">
                <a:solidFill>
                  <a:srgbClr val="070FB9"/>
                </a:solidFill>
              </a:rPr>
              <a:t>CaO</a:t>
            </a:r>
            <a:r>
              <a:rPr lang="ru-RU" sz="2800" b="1" dirty="0">
                <a:solidFill>
                  <a:srgbClr val="070FB9"/>
                </a:solidFill>
              </a:rPr>
              <a:t> </a:t>
            </a:r>
            <a:r>
              <a:rPr lang="en-US" sz="2800" b="1" dirty="0">
                <a:solidFill>
                  <a:srgbClr val="070F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ru-RU" sz="2800" b="1" dirty="0">
                <a:solidFill>
                  <a:srgbClr val="070FB9"/>
                </a:solidFill>
              </a:rPr>
              <a:t>  </a:t>
            </a:r>
            <a:r>
              <a:rPr lang="en-US" sz="2800" b="1" dirty="0">
                <a:solidFill>
                  <a:srgbClr val="070FB9"/>
                </a:solidFill>
              </a:rPr>
              <a:t>Ca(OH)</a:t>
            </a:r>
            <a:r>
              <a:rPr lang="en-US" sz="2800" b="1" baseline="-25000" dirty="0">
                <a:solidFill>
                  <a:srgbClr val="070FB9"/>
                </a:solidFill>
              </a:rPr>
              <a:t>2</a:t>
            </a:r>
            <a:r>
              <a:rPr lang="ru-RU" sz="2800" b="1" dirty="0">
                <a:solidFill>
                  <a:srgbClr val="070FB9"/>
                </a:solidFill>
              </a:rPr>
              <a:t> </a:t>
            </a:r>
            <a:r>
              <a:rPr lang="en-US" sz="2800" b="1" dirty="0">
                <a:solidFill>
                  <a:srgbClr val="070F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ru-RU" sz="2800" b="1" dirty="0">
                <a:solidFill>
                  <a:srgbClr val="070FB9"/>
                </a:solidFill>
              </a:rPr>
              <a:t>  </a:t>
            </a:r>
            <a:r>
              <a:rPr lang="en-US" sz="2800" b="1" dirty="0">
                <a:solidFill>
                  <a:srgbClr val="070FB9"/>
                </a:solidFill>
              </a:rPr>
              <a:t>CaCO</a:t>
            </a:r>
            <a:r>
              <a:rPr lang="en-US" sz="2800" b="1" baseline="-25000" dirty="0">
                <a:solidFill>
                  <a:srgbClr val="070FB9"/>
                </a:solidFill>
              </a:rPr>
              <a:t>3</a:t>
            </a:r>
            <a:r>
              <a:rPr lang="ru-RU" sz="2800" b="1" baseline="-25000" dirty="0">
                <a:solidFill>
                  <a:srgbClr val="070FB9"/>
                </a:solidFill>
              </a:rPr>
              <a:t> </a:t>
            </a:r>
            <a:r>
              <a:rPr lang="ru-RU" sz="2800" b="1" dirty="0">
                <a:solidFill>
                  <a:srgbClr val="070FB9"/>
                </a:solidFill>
              </a:rPr>
              <a:t>: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en-US" b="1" dirty="0" smtClean="0"/>
              <a:t>2Ca +  O</a:t>
            </a:r>
            <a:r>
              <a:rPr lang="en-US" b="1" baseline="-25000" dirty="0" smtClean="0"/>
              <a:t>2</a:t>
            </a:r>
            <a:r>
              <a:rPr lang="en-US" b="1" dirty="0" smtClean="0"/>
              <a:t> = 2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/>
              <a:t>CaO</a:t>
            </a:r>
            <a:endParaRPr lang="en-US" b="1" dirty="0" smtClean="0"/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en-US" b="1" dirty="0" err="1" smtClean="0"/>
              <a:t>CaO</a:t>
            </a:r>
            <a:r>
              <a:rPr lang="en-US" b="1" dirty="0" smtClean="0"/>
              <a:t> + H</a:t>
            </a:r>
            <a:r>
              <a:rPr lang="en-US" b="1" baseline="-25000" dirty="0" smtClean="0"/>
              <a:t>2</a:t>
            </a:r>
            <a:r>
              <a:rPr lang="en-US" b="1" dirty="0" smtClean="0"/>
              <a:t>O = Ca(OH)</a:t>
            </a:r>
            <a:r>
              <a:rPr lang="en-US" b="1" baseline="-25000" dirty="0" smtClean="0"/>
              <a:t>2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en-US" b="1" dirty="0" smtClean="0"/>
              <a:t>Ca(OH)</a:t>
            </a:r>
            <a:r>
              <a:rPr lang="en-US" b="1" baseline="-25000" dirty="0" smtClean="0"/>
              <a:t>2 </a:t>
            </a:r>
            <a:r>
              <a:rPr lang="en-US" b="1" dirty="0" smtClean="0"/>
              <a:t> + H</a:t>
            </a:r>
            <a:r>
              <a:rPr lang="en-US" b="1" baseline="-25000" dirty="0" smtClean="0"/>
              <a:t>2</a:t>
            </a:r>
            <a:r>
              <a:rPr lang="en-US" b="1" dirty="0" smtClean="0"/>
              <a:t>CO</a:t>
            </a:r>
            <a:r>
              <a:rPr lang="en-US" b="1" baseline="-25000" dirty="0" smtClean="0"/>
              <a:t>3 </a:t>
            </a:r>
            <a:r>
              <a:rPr lang="en-US" b="1" dirty="0" smtClean="0"/>
              <a:t>= CaCO</a:t>
            </a:r>
            <a:r>
              <a:rPr lang="en-US" b="1" baseline="-25000" dirty="0" smtClean="0"/>
              <a:t>3  </a:t>
            </a:r>
            <a:r>
              <a:rPr lang="en-US" b="1" dirty="0" smtClean="0"/>
              <a:t>+ </a:t>
            </a:r>
            <a:r>
              <a:rPr lang="ru-RU" b="1" dirty="0" smtClean="0"/>
              <a:t>2</a:t>
            </a:r>
            <a:r>
              <a:rPr lang="en-US" b="1" dirty="0" smtClean="0"/>
              <a:t>H</a:t>
            </a:r>
            <a:r>
              <a:rPr lang="en-US" b="1" baseline="-25000" dirty="0" smtClean="0"/>
              <a:t>2</a:t>
            </a:r>
            <a:r>
              <a:rPr lang="en-US" b="1" dirty="0" smtClean="0"/>
              <a:t>O</a:t>
            </a:r>
            <a:endParaRPr lang="ru-RU" b="1" dirty="0" smtClean="0"/>
          </a:p>
          <a:p>
            <a:pPr>
              <a:buFont typeface="Wingdings 2" panose="05020102010507070707" pitchFamily="18" charset="2"/>
              <a:buNone/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05A0-7918-4D59-B1BF-B52D1B0C1483}" type="slidenum">
              <a:rPr lang="ru-RU" altLang="ru-RU" smtClean="0"/>
              <a:pPr/>
              <a:t>63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Содержимое 2"/>
          <p:cNvSpPr>
            <a:spLocks noGrp="1"/>
          </p:cNvSpPr>
          <p:nvPr>
            <p:ph sz="half" idx="1"/>
          </p:nvPr>
        </p:nvSpPr>
        <p:spPr>
          <a:xfrm>
            <a:off x="916084" y="404664"/>
            <a:ext cx="5544616" cy="5962650"/>
          </a:xfrm>
        </p:spPr>
        <p:txBody>
          <a:bodyPr>
            <a:normAutofit lnSpcReduction="10000"/>
          </a:bodyPr>
          <a:lstStyle/>
          <a:p>
            <a:pPr algn="just">
              <a:buFontTx/>
              <a:buNone/>
            </a:pPr>
            <a:r>
              <a:rPr lang="ru-RU" altLang="ru-RU" b="1" i="1" dirty="0" smtClean="0">
                <a:solidFill>
                  <a:srgbClr val="7030A0"/>
                </a:solidFill>
              </a:rPr>
              <a:t>	</a:t>
            </a:r>
            <a:r>
              <a:rPr lang="ru-RU" altLang="ru-RU" b="1" i="1" u="sng" dirty="0" smtClean="0">
                <a:solidFill>
                  <a:srgbClr val="7030A0"/>
                </a:solidFill>
              </a:rPr>
              <a:t>2. Закон постоянства состава (</a:t>
            </a:r>
            <a:r>
              <a:rPr lang="ru-RU" altLang="ru-RU" b="1" i="1" u="sng" dirty="0" err="1" smtClean="0">
                <a:solidFill>
                  <a:srgbClr val="7030A0"/>
                </a:solidFill>
              </a:rPr>
              <a:t>Ж.Л.Пруст</a:t>
            </a:r>
            <a:r>
              <a:rPr lang="ru-RU" altLang="ru-RU" b="1" i="1" u="sng" dirty="0" smtClean="0">
                <a:solidFill>
                  <a:srgbClr val="7030A0"/>
                </a:solidFill>
              </a:rPr>
              <a:t>, </a:t>
            </a:r>
            <a:r>
              <a:rPr lang="ru-RU" altLang="ru-RU" b="1" i="1" u="sng" dirty="0" smtClean="0">
                <a:solidFill>
                  <a:srgbClr val="7030A0"/>
                </a:solidFill>
              </a:rPr>
              <a:t>1808</a:t>
            </a:r>
            <a:r>
              <a:rPr lang="en-US" altLang="ru-RU" b="1" i="1" u="sng" dirty="0" smtClean="0">
                <a:solidFill>
                  <a:srgbClr val="7030A0"/>
                </a:solidFill>
              </a:rPr>
              <a:t> </a:t>
            </a:r>
            <a:r>
              <a:rPr lang="ru-RU" altLang="ru-RU" b="1" i="1" u="sng" dirty="0" smtClean="0">
                <a:solidFill>
                  <a:srgbClr val="7030A0"/>
                </a:solidFill>
              </a:rPr>
              <a:t>г</a:t>
            </a:r>
            <a:r>
              <a:rPr lang="ru-RU" altLang="ru-RU" b="1" i="1" u="sng" dirty="0" smtClean="0">
                <a:solidFill>
                  <a:srgbClr val="7030A0"/>
                </a:solidFill>
              </a:rPr>
              <a:t>)</a:t>
            </a:r>
            <a:endParaRPr lang="ru-RU" altLang="ru-RU" b="1" i="1" dirty="0" smtClean="0">
              <a:solidFill>
                <a:srgbClr val="7030A0"/>
              </a:solidFill>
            </a:endParaRPr>
          </a:p>
          <a:p>
            <a:pPr algn="just">
              <a:buFontTx/>
              <a:buNone/>
            </a:pPr>
            <a:r>
              <a:rPr lang="ru-RU" altLang="ru-RU" dirty="0" smtClean="0"/>
              <a:t> 	</a:t>
            </a:r>
            <a:endParaRPr lang="en-US" altLang="ru-RU" dirty="0" smtClean="0"/>
          </a:p>
          <a:p>
            <a:pPr algn="just">
              <a:buFontTx/>
              <a:buNone/>
            </a:pPr>
            <a:r>
              <a:rPr lang="en-US" altLang="ru-RU" i="1" dirty="0"/>
              <a:t>	</a:t>
            </a:r>
            <a:r>
              <a:rPr lang="ru-RU" altLang="ru-RU" i="1" dirty="0" smtClean="0"/>
              <a:t>Каждое </a:t>
            </a:r>
            <a:r>
              <a:rPr lang="ru-RU" altLang="ru-RU" i="1" dirty="0" smtClean="0"/>
              <a:t>химическое соединение, независимо от способа его получения, всегда обладает постоянным качественным и количественным составом.</a:t>
            </a:r>
            <a:endParaRPr lang="ru-RU" altLang="ru-RU" b="1" i="1" dirty="0" smtClean="0"/>
          </a:p>
        </p:txBody>
      </p:sp>
      <p:sp>
        <p:nvSpPr>
          <p:cNvPr id="9219" name="Содержимое 4"/>
          <p:cNvSpPr>
            <a:spLocks noGrp="1"/>
          </p:cNvSpPr>
          <p:nvPr>
            <p:ph sz="half" idx="2"/>
          </p:nvPr>
        </p:nvSpPr>
        <p:spPr>
          <a:xfrm>
            <a:off x="6460700" y="5517232"/>
            <a:ext cx="5731300" cy="1008112"/>
          </a:xfrm>
        </p:spPr>
        <p:txBody>
          <a:bodyPr>
            <a:normAutofit lnSpcReduction="10000"/>
          </a:bodyPr>
          <a:lstStyle/>
          <a:p>
            <a:pPr algn="ctr">
              <a:buFontTx/>
              <a:buNone/>
            </a:pPr>
            <a:r>
              <a:rPr lang="ru-RU" altLang="ru-RU" sz="2880" b="1" i="1" dirty="0" smtClean="0">
                <a:solidFill>
                  <a:srgbClr val="7030A0"/>
                </a:solidFill>
              </a:rPr>
              <a:t>Жозеф </a:t>
            </a:r>
            <a:r>
              <a:rPr lang="ru-RU" altLang="ru-RU" sz="2880" b="1" i="1" dirty="0">
                <a:solidFill>
                  <a:srgbClr val="7030A0"/>
                </a:solidFill>
              </a:rPr>
              <a:t>Луи Пруст</a:t>
            </a:r>
          </a:p>
          <a:p>
            <a:pPr algn="ctr">
              <a:buFontTx/>
              <a:buNone/>
            </a:pPr>
            <a:r>
              <a:rPr lang="ru-RU" altLang="ru-RU" sz="2880" b="1" i="1" dirty="0">
                <a:solidFill>
                  <a:srgbClr val="7030A0"/>
                </a:solidFill>
              </a:rPr>
              <a:t> (1754—1826)</a:t>
            </a:r>
          </a:p>
        </p:txBody>
      </p:sp>
      <p:pic>
        <p:nvPicPr>
          <p:cNvPr id="9220" name="Picture 4" descr="D:\дисц. ХИМИЯ\картинки\220px-Joseph-Louis_Prou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188640"/>
            <a:ext cx="3888106" cy="498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20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67408" y="332656"/>
            <a:ext cx="5601836" cy="6307454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  <a:defRPr/>
            </a:pPr>
            <a:r>
              <a:rPr lang="ru-RU" b="1" dirty="0" smtClean="0"/>
              <a:t>	</a:t>
            </a:r>
            <a:r>
              <a:rPr lang="ru-RU" b="1" i="1" dirty="0" smtClean="0">
                <a:solidFill>
                  <a:srgbClr val="7030A0"/>
                </a:solidFill>
              </a:rPr>
              <a:t>3. </a:t>
            </a:r>
            <a:r>
              <a:rPr lang="ru-RU" b="1" i="1" dirty="0" smtClean="0">
                <a:solidFill>
                  <a:srgbClr val="7030A0"/>
                </a:solidFill>
              </a:rPr>
              <a:t>Закон простых объемных отношений </a:t>
            </a:r>
            <a:r>
              <a:rPr lang="ru-RU" b="1" i="1" dirty="0" smtClean="0">
                <a:solidFill>
                  <a:srgbClr val="7030A0"/>
                </a:solidFill>
              </a:rPr>
              <a:t>(</a:t>
            </a:r>
            <a:r>
              <a:rPr lang="ru-RU" b="1" i="1" dirty="0" smtClean="0">
                <a:solidFill>
                  <a:srgbClr val="7030A0"/>
                </a:solidFill>
              </a:rPr>
              <a:t>Гей-Люссак, </a:t>
            </a:r>
            <a:r>
              <a:rPr lang="ru-RU" b="1" i="1" dirty="0" smtClean="0">
                <a:solidFill>
                  <a:srgbClr val="7030A0"/>
                </a:solidFill>
              </a:rPr>
              <a:t>1808</a:t>
            </a:r>
            <a:r>
              <a:rPr lang="en-US" b="1" i="1" dirty="0" smtClean="0">
                <a:solidFill>
                  <a:srgbClr val="7030A0"/>
                </a:solidFill>
              </a:rPr>
              <a:t> </a:t>
            </a:r>
            <a:r>
              <a:rPr lang="ru-RU" b="1" i="1" dirty="0" smtClean="0">
                <a:solidFill>
                  <a:srgbClr val="7030A0"/>
                </a:solidFill>
              </a:rPr>
              <a:t>г</a:t>
            </a:r>
            <a:r>
              <a:rPr lang="ru-RU" b="1" i="1" dirty="0" smtClean="0">
                <a:solidFill>
                  <a:srgbClr val="7030A0"/>
                </a:solidFill>
              </a:rPr>
              <a:t>)</a:t>
            </a:r>
          </a:p>
          <a:p>
            <a:pPr>
              <a:buFontTx/>
              <a:buNone/>
              <a:defRPr/>
            </a:pPr>
            <a:r>
              <a:rPr lang="ru-RU" dirty="0" smtClean="0"/>
              <a:t>	</a:t>
            </a:r>
            <a:r>
              <a:rPr lang="ru-RU" i="1" dirty="0" smtClean="0"/>
              <a:t>Объемы вступающих в реакцию газов относятся между собой, а так же к объемам образующихся газообразных продуктов при неизменных условиях, как небольшие целые числа.</a:t>
            </a:r>
            <a:endParaRPr lang="ru-RU" b="1" i="1" dirty="0" smtClean="0"/>
          </a:p>
          <a:p>
            <a:pPr>
              <a:defRPr/>
            </a:pPr>
            <a:endParaRPr lang="ru-RU" dirty="0"/>
          </a:p>
        </p:txBody>
      </p:sp>
      <p:sp>
        <p:nvSpPr>
          <p:cNvPr id="10243" name="Содержимое 3"/>
          <p:cNvSpPr>
            <a:spLocks noGrp="1"/>
          </p:cNvSpPr>
          <p:nvPr>
            <p:ph sz="half" idx="2"/>
          </p:nvPr>
        </p:nvSpPr>
        <p:spPr>
          <a:xfrm>
            <a:off x="6672064" y="5517232"/>
            <a:ext cx="4490086" cy="939166"/>
          </a:xfrm>
        </p:spPr>
        <p:txBody>
          <a:bodyPr>
            <a:normAutofit lnSpcReduction="10000"/>
          </a:bodyPr>
          <a:lstStyle/>
          <a:p>
            <a:pPr algn="ctr">
              <a:buFontTx/>
              <a:buNone/>
            </a:pPr>
            <a:r>
              <a:rPr lang="ru-RU" altLang="ru-RU" sz="2160"/>
              <a:t>       </a:t>
            </a:r>
            <a:r>
              <a:rPr lang="ru-RU" altLang="ru-RU" sz="2880" b="1" i="1">
                <a:solidFill>
                  <a:srgbClr val="7030A0"/>
                </a:solidFill>
              </a:rPr>
              <a:t>Ж. Л. Гей-Люссак        </a:t>
            </a:r>
          </a:p>
          <a:p>
            <a:pPr algn="ctr">
              <a:buFontTx/>
              <a:buNone/>
            </a:pPr>
            <a:r>
              <a:rPr lang="ru-RU" altLang="ru-RU" sz="2880" b="1" i="1">
                <a:solidFill>
                  <a:srgbClr val="7030A0"/>
                </a:solidFill>
              </a:rPr>
              <a:t>(1778 – 1850) </a:t>
            </a:r>
          </a:p>
        </p:txBody>
      </p:sp>
      <p:pic>
        <p:nvPicPr>
          <p:cNvPr id="10244" name="Picture 4" descr="D:\дисц. ХИМИЯ\картинки\200px-Gay-Lussac_Joseph_Lou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476672"/>
            <a:ext cx="3905250" cy="466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одержимое 5"/>
          <p:cNvSpPr txBox="1">
            <a:spLocks/>
          </p:cNvSpPr>
          <p:nvPr/>
        </p:nvSpPr>
        <p:spPr>
          <a:xfrm>
            <a:off x="746074" y="3486383"/>
            <a:ext cx="5644504" cy="4033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3200" smtClean="0"/>
          </a:p>
          <a:p>
            <a:pPr algn="ctr" fontAlgn="auto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b="1" i="1" smtClean="0">
                <a:solidFill>
                  <a:schemeClr val="accent1">
                    <a:lumMod val="75000"/>
                  </a:schemeClr>
                </a:solidFill>
              </a:rPr>
              <a:t>2 Н</a:t>
            </a:r>
            <a:r>
              <a:rPr lang="ru-RU" sz="3200" b="1" i="1" baseline="-2500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ru-RU" sz="3200" b="1" i="1" smtClean="0">
                <a:solidFill>
                  <a:schemeClr val="accent1">
                    <a:lumMod val="75000"/>
                  </a:schemeClr>
                </a:solidFill>
              </a:rPr>
              <a:t>(г) + О</a:t>
            </a:r>
            <a:r>
              <a:rPr lang="ru-RU" sz="3200" b="1" i="1" baseline="-2500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ru-RU" sz="3200" b="1" i="1" smtClean="0">
                <a:solidFill>
                  <a:schemeClr val="accent1">
                    <a:lumMod val="75000"/>
                  </a:schemeClr>
                </a:solidFill>
              </a:rPr>
              <a:t>(г) → 2 Н</a:t>
            </a:r>
            <a:r>
              <a:rPr lang="ru-RU" sz="3200" b="1" i="1" baseline="-2500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ru-RU" sz="3200" b="1" i="1" smtClean="0">
                <a:solidFill>
                  <a:schemeClr val="accent1">
                    <a:lumMod val="75000"/>
                  </a:schemeClr>
                </a:solidFill>
              </a:rPr>
              <a:t>О (пар)</a:t>
            </a:r>
          </a:p>
          <a:p>
            <a:pPr algn="ctr" fontAlgn="auto"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3200" smtClean="0"/>
          </a:p>
          <a:p>
            <a:pPr algn="ctr" fontAlgn="auto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i="1" smtClean="0">
                <a:solidFill>
                  <a:srgbClr val="FF0000"/>
                </a:solidFill>
              </a:rPr>
              <a:t>V</a:t>
            </a:r>
            <a:r>
              <a:rPr lang="ru-RU" sz="3200" b="1" i="1" smtClean="0">
                <a:solidFill>
                  <a:srgbClr val="FF0000"/>
                </a:solidFill>
              </a:rPr>
              <a:t>(Н</a:t>
            </a:r>
            <a:r>
              <a:rPr lang="ru-RU" sz="3200" b="1" i="1" baseline="-25000" smtClean="0">
                <a:solidFill>
                  <a:srgbClr val="FF0000"/>
                </a:solidFill>
              </a:rPr>
              <a:t>2</a:t>
            </a:r>
            <a:r>
              <a:rPr lang="ru-RU" sz="3200" b="1" i="1" smtClean="0">
                <a:solidFill>
                  <a:srgbClr val="FF0000"/>
                </a:solidFill>
              </a:rPr>
              <a:t>) : </a:t>
            </a:r>
            <a:r>
              <a:rPr lang="en-US" sz="3200" b="1" i="1" smtClean="0">
                <a:solidFill>
                  <a:srgbClr val="FF0000"/>
                </a:solidFill>
              </a:rPr>
              <a:t>V</a:t>
            </a:r>
            <a:r>
              <a:rPr lang="ru-RU" sz="3200" b="1" i="1" smtClean="0">
                <a:solidFill>
                  <a:srgbClr val="FF0000"/>
                </a:solidFill>
              </a:rPr>
              <a:t>(О</a:t>
            </a:r>
            <a:r>
              <a:rPr lang="ru-RU" sz="3200" b="1" i="1" baseline="-25000" smtClean="0">
                <a:solidFill>
                  <a:srgbClr val="FF0000"/>
                </a:solidFill>
              </a:rPr>
              <a:t>2</a:t>
            </a:r>
            <a:r>
              <a:rPr lang="ru-RU" sz="3200" b="1" i="1" smtClean="0">
                <a:solidFill>
                  <a:srgbClr val="FF0000"/>
                </a:solidFill>
              </a:rPr>
              <a:t>)  : </a:t>
            </a:r>
            <a:r>
              <a:rPr lang="en-US" sz="3200" b="1" i="1" smtClean="0">
                <a:solidFill>
                  <a:srgbClr val="FF0000"/>
                </a:solidFill>
              </a:rPr>
              <a:t>V</a:t>
            </a:r>
            <a:r>
              <a:rPr lang="ru-RU" sz="3200" b="1" i="1" smtClean="0">
                <a:solidFill>
                  <a:srgbClr val="FF0000"/>
                </a:solidFill>
              </a:rPr>
              <a:t>(Н</a:t>
            </a:r>
            <a:r>
              <a:rPr lang="ru-RU" sz="3200" b="1" i="1" baseline="-25000" smtClean="0">
                <a:solidFill>
                  <a:srgbClr val="FF0000"/>
                </a:solidFill>
              </a:rPr>
              <a:t>2</a:t>
            </a:r>
            <a:r>
              <a:rPr lang="ru-RU" sz="3200" b="1" i="1" smtClean="0">
                <a:solidFill>
                  <a:srgbClr val="FF0000"/>
                </a:solidFill>
              </a:rPr>
              <a:t>О) = 2 : 1 : 2</a:t>
            </a:r>
          </a:p>
          <a:p>
            <a:pPr algn="ctr" fontAlgn="auto"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2"/>
          <p:cNvSpPr>
            <a:spLocks noGrp="1"/>
          </p:cNvSpPr>
          <p:nvPr>
            <p:ph sz="half" idx="1"/>
          </p:nvPr>
        </p:nvSpPr>
        <p:spPr>
          <a:xfrm>
            <a:off x="998220" y="232410"/>
            <a:ext cx="5271136" cy="6048376"/>
          </a:xfrm>
        </p:spPr>
        <p:txBody>
          <a:bodyPr>
            <a:normAutofit lnSpcReduction="10000"/>
          </a:bodyPr>
          <a:lstStyle/>
          <a:p>
            <a:pPr algn="ctr">
              <a:buFontTx/>
              <a:buNone/>
            </a:pPr>
            <a:r>
              <a:rPr lang="ru-RU" altLang="ru-RU" sz="3840" b="1" i="1" u="sng" dirty="0">
                <a:solidFill>
                  <a:srgbClr val="7030A0"/>
                </a:solidFill>
              </a:rPr>
              <a:t>4. Закон Авогадро </a:t>
            </a:r>
            <a:r>
              <a:rPr lang="ru-RU" altLang="ru-RU" sz="3840" b="1" i="1" dirty="0">
                <a:solidFill>
                  <a:srgbClr val="7030A0"/>
                </a:solidFill>
              </a:rPr>
              <a:t>(1811г)</a:t>
            </a:r>
          </a:p>
          <a:p>
            <a:pPr>
              <a:buFontTx/>
              <a:buNone/>
            </a:pPr>
            <a:r>
              <a:rPr lang="ru-RU" altLang="ru-RU" dirty="0" smtClean="0"/>
              <a:t>	</a:t>
            </a:r>
            <a:endParaRPr lang="en-US" altLang="ru-RU" dirty="0" smtClean="0"/>
          </a:p>
          <a:p>
            <a:pPr>
              <a:buFontTx/>
              <a:buNone/>
            </a:pPr>
            <a:r>
              <a:rPr lang="ru-RU" altLang="ru-RU" sz="3840" b="1" i="1" dirty="0" smtClean="0"/>
              <a:t>В </a:t>
            </a:r>
            <a:r>
              <a:rPr lang="ru-RU" altLang="ru-RU" sz="3840" b="1" i="1" dirty="0"/>
              <a:t>равных объемах любых газов, взятых при одинаковых условиях, содержится одинаковое число частиц (молекул)</a:t>
            </a:r>
          </a:p>
          <a:p>
            <a:pPr>
              <a:buFontTx/>
              <a:buNone/>
            </a:pPr>
            <a:r>
              <a:rPr lang="ru-RU" altLang="ru-RU" sz="3840" b="1" dirty="0"/>
              <a:t>	</a:t>
            </a:r>
          </a:p>
          <a:p>
            <a:pPr>
              <a:buFontTx/>
              <a:buNone/>
            </a:pPr>
            <a:r>
              <a:rPr lang="ru-RU" altLang="ru-RU" i="1" dirty="0" smtClean="0">
                <a:solidFill>
                  <a:srgbClr val="00B050"/>
                </a:solidFill>
              </a:rPr>
              <a:t>.</a:t>
            </a:r>
            <a:endParaRPr lang="ru-RU" altLang="ru-RU" b="1" i="1" dirty="0" smtClean="0">
              <a:solidFill>
                <a:srgbClr val="00B050"/>
              </a:solidFill>
            </a:endParaRPr>
          </a:p>
        </p:txBody>
      </p:sp>
      <p:sp>
        <p:nvSpPr>
          <p:cNvPr id="12291" name="Содержимое 3"/>
          <p:cNvSpPr>
            <a:spLocks noGrp="1"/>
          </p:cNvSpPr>
          <p:nvPr>
            <p:ph sz="half" idx="2"/>
          </p:nvPr>
        </p:nvSpPr>
        <p:spPr>
          <a:xfrm>
            <a:off x="6787516" y="4983480"/>
            <a:ext cx="4490084" cy="1112520"/>
          </a:xfrm>
        </p:spPr>
        <p:txBody>
          <a:bodyPr>
            <a:normAutofit lnSpcReduction="10000"/>
          </a:bodyPr>
          <a:lstStyle/>
          <a:p>
            <a:pPr algn="ctr">
              <a:buFontTx/>
              <a:buNone/>
            </a:pPr>
            <a:r>
              <a:rPr lang="ru-RU" altLang="ru-RU" sz="2880" b="1" i="1">
                <a:solidFill>
                  <a:srgbClr val="7030A0"/>
                </a:solidFill>
              </a:rPr>
              <a:t>Амедео Авогадро</a:t>
            </a:r>
          </a:p>
          <a:p>
            <a:pPr algn="ctr">
              <a:buFontTx/>
              <a:buNone/>
            </a:pPr>
            <a:r>
              <a:rPr lang="ru-RU" altLang="ru-RU" sz="2880" b="1" i="1">
                <a:solidFill>
                  <a:srgbClr val="7030A0"/>
                </a:solidFill>
              </a:rPr>
              <a:t> (1776 — 1856) </a:t>
            </a:r>
          </a:p>
        </p:txBody>
      </p:sp>
      <p:pic>
        <p:nvPicPr>
          <p:cNvPr id="12292" name="Picture 4" descr="D:\дисц. ХИМИЯ\картинки\авогадро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6" y="318136"/>
            <a:ext cx="3284220" cy="459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96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1284</TotalTime>
  <Words>2395</Words>
  <Application>Microsoft Office PowerPoint</Application>
  <PresentationFormat>Широкоэкранный</PresentationFormat>
  <Paragraphs>641</Paragraphs>
  <Slides>63</Slides>
  <Notes>14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78" baseType="lpstr">
      <vt:lpstr>Arial</vt:lpstr>
      <vt:lpstr>Microsoft YaHei</vt:lpstr>
      <vt:lpstr>Times New Roman</vt:lpstr>
      <vt:lpstr>Gill Sans MT</vt:lpstr>
      <vt:lpstr>Wingdings 2</vt:lpstr>
      <vt:lpstr>Verdana</vt:lpstr>
      <vt:lpstr>Corbel</vt:lpstr>
      <vt:lpstr>Wingdings</vt:lpstr>
      <vt:lpstr>Calibri</vt:lpstr>
      <vt:lpstr>Century Schoolbook</vt:lpstr>
      <vt:lpstr>HGｺﾞｼｯｸE</vt:lpstr>
      <vt:lpstr>MS PGothic</vt:lpstr>
      <vt:lpstr>Comic Sans MS</vt:lpstr>
      <vt:lpstr>Тема Office</vt:lpstr>
      <vt:lpstr>Microsoft Equation 3.0</vt:lpstr>
      <vt:lpstr>Презентация PowerPoint</vt:lpstr>
      <vt:lpstr>Основные понятия</vt:lpstr>
      <vt:lpstr>Основные понятия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Классификация неорганических соединений</vt:lpstr>
      <vt:lpstr>Сложные вещества</vt:lpstr>
      <vt:lpstr>Презентация PowerPoint</vt:lpstr>
      <vt:lpstr>Презентация PowerPoint</vt:lpstr>
      <vt:lpstr>Презентация PowerPoint</vt:lpstr>
      <vt:lpstr>Какие элементы периодической системы образуют амфотерные соединения?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Химические свойства амфотерных оксидов</vt:lpstr>
      <vt:lpstr>Способы получения оксидов</vt:lpstr>
      <vt:lpstr>Способы получения оксидов</vt:lpstr>
      <vt:lpstr>Гидроксиды</vt:lpstr>
      <vt:lpstr>Классификация гидроксидов</vt:lpstr>
      <vt:lpstr>Основания</vt:lpstr>
      <vt:lpstr>Химические свойства растворимых оснований</vt:lpstr>
      <vt:lpstr>Презентация PowerPoint</vt:lpstr>
      <vt:lpstr>Химические свойства нерастворимых оснований</vt:lpstr>
      <vt:lpstr>Способы получения растворимых оснований (щелочей) </vt:lpstr>
      <vt:lpstr>Кислоты</vt:lpstr>
      <vt:lpstr>Кислоты азота</vt:lpstr>
      <vt:lpstr>Названия распространенных кислот </vt:lpstr>
      <vt:lpstr>Классификация кислот</vt:lpstr>
      <vt:lpstr>Типичные реакции кислот</vt:lpstr>
      <vt:lpstr>Способы получения кислот</vt:lpstr>
      <vt:lpstr>Амфотерные гидроксиды</vt:lpstr>
      <vt:lpstr>Презентация PowerPoint</vt:lpstr>
      <vt:lpstr>Химические свойства амфотерных гидроксидов</vt:lpstr>
      <vt:lpstr>Презентация PowerPoint</vt:lpstr>
      <vt:lpstr>Номенклатура солей</vt:lpstr>
      <vt:lpstr>Названия солей бескислородных кислот</vt:lpstr>
      <vt:lpstr>Названия солей кислородсодержащих  кислот</vt:lpstr>
      <vt:lpstr>Номенклатура солей</vt:lpstr>
      <vt:lpstr>Типы солей</vt:lpstr>
      <vt:lpstr>Химические свойства  </vt:lpstr>
      <vt:lpstr>Химические свойства</vt:lpstr>
      <vt:lpstr>Получение солей </vt:lpstr>
      <vt:lpstr>Генетическая связь  </vt:lpstr>
      <vt:lpstr>Генетическая связь между классами  неорганических соединений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user</dc:creator>
  <cp:keywords/>
  <dc:description/>
  <cp:lastModifiedBy>admin</cp:lastModifiedBy>
  <cp:revision>172</cp:revision>
  <cp:lastPrinted>1601-01-01T00:00:00Z</cp:lastPrinted>
  <dcterms:created xsi:type="dcterms:W3CDTF">2011-01-11T14:19:40Z</dcterms:created>
  <dcterms:modified xsi:type="dcterms:W3CDTF">2024-02-02T14:38:50Z</dcterms:modified>
</cp:coreProperties>
</file>